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5" r:id="rId2"/>
    <p:sldId id="356" r:id="rId3"/>
    <p:sldId id="361" r:id="rId4"/>
    <p:sldId id="362" r:id="rId5"/>
    <p:sldId id="369" r:id="rId6"/>
    <p:sldId id="389" r:id="rId7"/>
    <p:sldId id="367" r:id="rId8"/>
    <p:sldId id="390" r:id="rId9"/>
    <p:sldId id="384" r:id="rId10"/>
    <p:sldId id="377" r:id="rId11"/>
    <p:sldId id="385" r:id="rId12"/>
    <p:sldId id="387" r:id="rId13"/>
    <p:sldId id="386" r:id="rId14"/>
    <p:sldId id="388" r:id="rId15"/>
    <p:sldId id="349" r:id="rId16"/>
    <p:sldId id="374" r:id="rId17"/>
  </p:sldIdLst>
  <p:sldSz cx="9144000" cy="6858000" type="screen4x3"/>
  <p:notesSz cx="6831013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clrMru>
    <a:srgbClr val="FF0000"/>
    <a:srgbClr val="FFFF99"/>
    <a:srgbClr val="008080"/>
    <a:srgbClr val="990033"/>
    <a:srgbClr val="99CCFF"/>
    <a:srgbClr val="0099CC"/>
    <a:srgbClr val="003366"/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-3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80F709-F997-D847-82F9-AB82E9B8D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75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0" tIns="46854" rIns="93710" bIns="46854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3500" y="0"/>
            <a:ext cx="29575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0" tIns="46854" rIns="93710" bIns="46854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6800" y="701675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0" tIns="46854" rIns="93710" bIns="468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4925"/>
            <a:ext cx="29575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0" tIns="46854" rIns="93710" bIns="46854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3500" y="8924925"/>
            <a:ext cx="29575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0" tIns="46854" rIns="93710" bIns="46854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AD7424E1-DCF7-C54D-9572-96AEE4A83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PSR J0537-6910</a:t>
            </a:r>
            <a:endParaRPr lang="en-US" sz="3200">
              <a:latin typeface="Calligraph421 BT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CE0E0-083D-064A-90AD-61852D2B9E65}" type="slidenum">
              <a:rPr lang="en-US"/>
              <a:pPr>
                <a:defRPr/>
              </a:pPr>
              <a:t>‹#›</a:t>
            </a:fld>
            <a:endParaRPr lang="en-US">
              <a:latin typeface="+mj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PSR J0537-6910</a:t>
            </a:r>
            <a:endParaRPr lang="en-US" sz="3200">
              <a:latin typeface="Calligraph421 BT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1FDE4-6AB6-534C-ABDA-398ED9CB9C0B}" type="slidenum">
              <a:rPr lang="en-US"/>
              <a:pPr>
                <a:defRPr/>
              </a:pPr>
              <a:t>‹#›</a:t>
            </a:fld>
            <a:endParaRPr lang="en-US"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PSR J0537-6910</a:t>
            </a:r>
            <a:endParaRPr lang="en-US" sz="3200">
              <a:latin typeface="Calligraph421 BT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F8DB-44DF-9C47-9513-BB4BC1C3039C}" type="slidenum">
              <a:rPr lang="en-US"/>
              <a:pPr>
                <a:defRPr/>
              </a:pPr>
              <a:t>‹#›</a:t>
            </a:fld>
            <a:endParaRPr lang="en-US"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PSR J0537-6910</a:t>
            </a:r>
            <a:endParaRPr lang="en-US" sz="3200">
              <a:latin typeface="Calligraph421 BT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72374-651E-9744-A93A-6BDEB411305E}" type="slidenum">
              <a:rPr lang="en-US"/>
              <a:pPr>
                <a:defRPr/>
              </a:pPr>
              <a:t>‹#›</a:t>
            </a:fld>
            <a:endParaRPr lang="en-US">
              <a:latin typeface="+mj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PSR J0537-6910</a:t>
            </a:r>
            <a:endParaRPr lang="en-US" sz="3200">
              <a:latin typeface="Calligraph421 BT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75F68-A433-AC43-BF7F-AD85CF0309C9}" type="slidenum">
              <a:rPr lang="en-US"/>
              <a:pPr>
                <a:defRPr/>
              </a:pPr>
              <a:t>‹#›</a:t>
            </a:fld>
            <a:endParaRPr lang="en-US">
              <a:latin typeface="+mj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PSR J0537-6910</a:t>
            </a:r>
            <a:endParaRPr lang="en-US" sz="3200">
              <a:latin typeface="Calligraph421 BT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8F8D9-8AAE-3840-854A-707DC6BA90C9}" type="slidenum">
              <a:rPr lang="en-US"/>
              <a:pPr>
                <a:defRPr/>
              </a:pPr>
              <a:t>‹#›</a:t>
            </a:fld>
            <a:endParaRPr lang="en-US">
              <a:latin typeface="+mj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PSR J0537-6910</a:t>
            </a:r>
            <a:endParaRPr lang="en-US" sz="3200">
              <a:latin typeface="Calligraph421 BT" pitchFamily="66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7F9F2-5091-0448-9E16-CEC6FC040F2C}" type="slidenum">
              <a:rPr lang="en-US"/>
              <a:pPr>
                <a:defRPr/>
              </a:pPr>
              <a:t>‹#›</a:t>
            </a:fld>
            <a:endParaRPr lang="en-US">
              <a:latin typeface="+mj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PSR J0537-6910</a:t>
            </a:r>
            <a:endParaRPr lang="en-US" sz="3200">
              <a:latin typeface="Calligraph421 BT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54C2-E81F-C24D-BCF1-7BA316043ECC}" type="slidenum">
              <a:rPr lang="en-US"/>
              <a:pPr>
                <a:defRPr/>
              </a:pPr>
              <a:t>‹#›</a:t>
            </a:fld>
            <a:endParaRPr lang="en-US">
              <a:latin typeface="+mj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PSR J0537-6910</a:t>
            </a:r>
            <a:endParaRPr lang="en-US" sz="3200">
              <a:latin typeface="Calligraph421 BT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71FB3-E29F-F343-A02B-193AA028AD56}" type="slidenum">
              <a:rPr lang="en-US"/>
              <a:pPr>
                <a:defRPr/>
              </a:pPr>
              <a:t>‹#›</a:t>
            </a:fld>
            <a:endParaRPr lang="en-US">
              <a:latin typeface="+mj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PSR J0537-6910</a:t>
            </a:r>
            <a:endParaRPr lang="en-US" sz="3200">
              <a:latin typeface="Calligraph421 BT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C76AF-E201-184E-B0BF-A7B88A6C3C68}" type="slidenum">
              <a:rPr lang="en-US"/>
              <a:pPr>
                <a:defRPr/>
              </a:pPr>
              <a:t>‹#›</a:t>
            </a:fld>
            <a:endParaRPr lang="en-US">
              <a:latin typeface="+mj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PSR J0537-6910</a:t>
            </a:r>
            <a:endParaRPr lang="en-US" sz="3200">
              <a:latin typeface="Calligraph421 BT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338B1-3B0E-AB4D-873D-5DD2141E3A77}" type="slidenum">
              <a:rPr lang="en-US"/>
              <a:pPr>
                <a:defRPr/>
              </a:pPr>
              <a:t>‹#›</a:t>
            </a:fld>
            <a:endParaRPr lang="en-US">
              <a:latin typeface="+mj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5715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21400" y="6261100"/>
            <a:ext cx="26416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800">
                <a:solidFill>
                  <a:srgbClr val="006699"/>
                </a:solidFill>
              </a:defRPr>
            </a:lvl1pPr>
          </a:lstStyle>
          <a:p>
            <a:pPr>
              <a:defRPr/>
            </a:pPr>
            <a:r>
              <a:rPr lang="en-US"/>
              <a:t>PSR J0537-6910</a:t>
            </a:r>
            <a:endParaRPr lang="en-US" sz="3200">
              <a:latin typeface="Calligraph421 BT" pitchFamily="66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700" y="65786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F3F7F838-7ACF-7D4D-91A6-3FB2BFC60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38200" y="838200"/>
            <a:ext cx="8077200" cy="0"/>
          </a:xfrm>
          <a:prstGeom prst="line">
            <a:avLst/>
          </a:prstGeom>
          <a:noFill/>
          <a:ln w="76200">
            <a:pattFill prst="narHorz">
              <a:fgClr>
                <a:srgbClr val="0099CC"/>
              </a:fgClr>
              <a:bgClr>
                <a:srgbClr val="003366"/>
              </a:bgClr>
            </a:pattFill>
            <a:round/>
            <a:headEnd/>
            <a:tailEnd/>
          </a:ln>
          <a:effectLst>
            <a:outerShdw blurRad="63500" dist="85194" dir="1593903" algn="ctr" rotWithShape="0">
              <a:schemeClr val="accent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152400" y="6464300"/>
            <a:ext cx="5803900" cy="12700"/>
          </a:xfrm>
          <a:prstGeom prst="line">
            <a:avLst/>
          </a:prstGeom>
          <a:noFill/>
          <a:ln w="76200">
            <a:pattFill prst="narHorz">
              <a:fgClr>
                <a:srgbClr val="0099CC"/>
              </a:fgClr>
              <a:bgClr>
                <a:srgbClr val="003366"/>
              </a:bgClr>
            </a:pattFill>
            <a:round/>
            <a:headEnd/>
            <a:tailEnd/>
          </a:ln>
          <a:effectLst>
            <a:outerShdw blurRad="63500" dist="85194" dir="1593903" algn="ctr" rotWithShape="0">
              <a:schemeClr val="accent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9" name="Picture 8" descr="rxte-logo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" y="1"/>
            <a:ext cx="939214" cy="9754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ヒラギノ角ゴ Pro W3" charset="-128"/>
          <a:cs typeface="ヒラギノ角ゴ Pro W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charset="0"/>
          <a:ea typeface="ヒラギノ角ゴ Pro W3" charset="-128"/>
          <a:cs typeface="ヒラギノ角ゴ Pro W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charset="0"/>
          <a:ea typeface="ヒラギノ角ゴ Pro W3" charset="-128"/>
          <a:cs typeface="ヒラギノ角ゴ Pro W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charset="0"/>
          <a:ea typeface="ヒラギノ角ゴ Pro W3" charset="-128"/>
          <a:cs typeface="ヒラギノ角ゴ Pro W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charset="0"/>
          <a:ea typeface="ヒラギノ角ゴ Pro W3" charset="-128"/>
          <a:cs typeface="ヒラギノ角ゴ Pro W3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990033"/>
          </a:solidFill>
          <a:latin typeface="+mn-lt"/>
          <a:ea typeface="ヒラギノ角ゴ Pro W3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rgbClr val="003366"/>
          </a:solidFill>
          <a:latin typeface="+mn-lt"/>
          <a:ea typeface="ヒラギノ角ゴ Pro W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ヒラギノ角ゴ Pro W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ヒラギノ角ゴ Pro W3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ヒラギノ角ゴ Pro W3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ヒラギノ角ゴ Pro W3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ヒラギノ角ゴ Pro W3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EE190-DAC4-FD4A-9E75-A4FAFCF206A6}" type="slidenum">
              <a:rPr lang="en-US"/>
              <a:pPr>
                <a:defRPr/>
              </a:pPr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i="1" dirty="0" smtClean="0"/>
              <a:t>RXTE</a:t>
            </a:r>
            <a:r>
              <a:rPr lang="en-US" dirty="0" smtClean="0"/>
              <a:t> Observations of an</a:t>
            </a:r>
            <a:br>
              <a:rPr lang="en-US" dirty="0" smtClean="0"/>
            </a:br>
            <a:r>
              <a:rPr lang="en-US" dirty="0" smtClean="0"/>
              <a:t>Extraordinary Pulsar in the LMC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F.E. Marshall / GSFC</a:t>
            </a:r>
          </a:p>
          <a:p>
            <a:endParaRPr lang="en-US"/>
          </a:p>
          <a:p>
            <a:r>
              <a:rPr lang="en-US"/>
              <a:t>16 Years of Discovery with </a:t>
            </a:r>
            <a:r>
              <a:rPr lang="en-US" i="1"/>
              <a:t>RXTE</a:t>
            </a:r>
          </a:p>
          <a:p>
            <a:r>
              <a:rPr lang="en-US"/>
              <a:t>March 29-30, 2012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71F0F-EE92-9E4F-84E0-3A465ED879A2}" type="slidenum">
              <a:rPr lang="en-US"/>
              <a:pPr>
                <a:defRPr/>
              </a:pPr>
              <a:t>10</a:t>
            </a:fld>
            <a:endParaRPr lang="en-US">
              <a:latin typeface="Times New Roman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Phase </a:t>
            </a:r>
            <a:r>
              <a:rPr lang="en-US" dirty="0"/>
              <a:t>Residuals</a:t>
            </a:r>
          </a:p>
        </p:txBody>
      </p:sp>
      <p:pic>
        <p:nvPicPr>
          <p:cNvPr id="6" name="Picture 5" descr="all_residuals_pha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0619" y="1061042"/>
            <a:ext cx="5183381" cy="46605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203" y="1798201"/>
            <a:ext cx="35331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 fits well except near the glitches. There is often a period of “recovery” after the glitch and timing noise or “precursors” before the glitch. These periods can last several weeks.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59DB8-ED03-9946-9502-4024385F1EE4}" type="slidenum">
              <a:rPr lang="en-US"/>
              <a:pPr>
                <a:defRPr/>
              </a:pPr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Predictable Glitches</a:t>
            </a:r>
            <a:endParaRPr lang="en-US" dirty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7263" y="1096253"/>
            <a:ext cx="3206873" cy="4114800"/>
          </a:xfrm>
        </p:spPr>
        <p:txBody>
          <a:bodyPr/>
          <a:lstStyle/>
          <a:p>
            <a:r>
              <a:rPr lang="en-US" dirty="0"/>
              <a:t>The time to the next glitch is correlated with the amplitude of the current glitch</a:t>
            </a:r>
            <a:r>
              <a:rPr lang="en-US" dirty="0" smtClean="0"/>
              <a:t>. The</a:t>
            </a:r>
            <a:r>
              <a:rPr lang="en-US" dirty="0" smtClean="0"/>
              <a:t> </a:t>
            </a:r>
            <a:r>
              <a:rPr lang="en-US" dirty="0" smtClean="0"/>
              <a:t>slop</a:t>
            </a:r>
            <a:r>
              <a:rPr lang="en-US" dirty="0" smtClean="0"/>
              <a:t>e </a:t>
            </a:r>
            <a:r>
              <a:rPr lang="en-US" dirty="0" smtClean="0"/>
              <a:t>is ~6.3 days / </a:t>
            </a:r>
            <a:r>
              <a:rPr lang="en-US" dirty="0" err="1" smtClean="0"/>
              <a:t>μHz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prediction is accurate to ~10 </a:t>
            </a:r>
            <a:r>
              <a:rPr lang="en-US" dirty="0" smtClean="0"/>
              <a:t>days and was used to schedule RXTE observations.</a:t>
            </a:r>
          </a:p>
          <a:p>
            <a:r>
              <a:rPr lang="en-US" dirty="0" smtClean="0"/>
              <a:t>No other pulsar shows this behavior.</a:t>
            </a:r>
            <a:endParaRPr lang="en-US" dirty="0"/>
          </a:p>
        </p:txBody>
      </p:sp>
      <p:pic>
        <p:nvPicPr>
          <p:cNvPr id="7" name="Picture 6" descr="df_dt_line_v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8291" y="952580"/>
            <a:ext cx="4692016" cy="375361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B1BD3-B039-B348-BFF0-5D892EC8D8E9}" type="slidenum">
              <a:rPr lang="en-US"/>
              <a:pPr>
                <a:defRPr/>
              </a:pPr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 of the Pulsar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Traditionally the age of a pulsar is estimated with the characteristic age </a:t>
            </a:r>
            <a:r>
              <a:rPr lang="en-US" dirty="0" err="1">
                <a:sym typeface="Symbol" charset="2"/>
              </a:rPr>
              <a:t></a:t>
            </a:r>
            <a:r>
              <a:rPr lang="en-US" baseline="-10000" dirty="0" err="1">
                <a:sym typeface="Symbol" charset="2"/>
              </a:rPr>
              <a:t>c</a:t>
            </a:r>
            <a:r>
              <a:rPr lang="en-US" dirty="0"/>
              <a:t> =</a:t>
            </a:r>
            <a:r>
              <a:rPr lang="en-US" dirty="0" smtClean="0"/>
              <a:t> -(</a:t>
            </a:r>
            <a:r>
              <a:rPr lang="en-US" dirty="0" smtClean="0">
                <a:sym typeface="Symbol" charset="2"/>
              </a:rPr>
              <a:t></a:t>
            </a:r>
            <a:r>
              <a:rPr lang="en-US" dirty="0" smtClean="0"/>
              <a:t>/2) / </a:t>
            </a:r>
            <a:r>
              <a:rPr lang="en-US" dirty="0" err="1">
                <a:sym typeface="Symbol" charset="2"/>
              </a:rPr>
              <a:t>d/dt</a:t>
            </a:r>
            <a:r>
              <a:rPr lang="en-US" dirty="0"/>
              <a:t> </a:t>
            </a:r>
          </a:p>
          <a:p>
            <a:r>
              <a:rPr lang="en-US" dirty="0"/>
              <a:t>The actual age of an initially rapidly rotating pulsar is			</a:t>
            </a:r>
            <a:r>
              <a:rPr lang="en-US" dirty="0" err="1"/>
              <a:t>t</a:t>
            </a:r>
            <a:r>
              <a:rPr lang="en-US" dirty="0"/>
              <a:t> </a:t>
            </a:r>
            <a:r>
              <a:rPr lang="en-US" dirty="0" err="1">
                <a:sym typeface="Symbol" charset="2"/>
              </a:rPr>
              <a:t></a:t>
            </a:r>
            <a:r>
              <a:rPr lang="en-US" dirty="0" smtClean="0"/>
              <a:t> -</a:t>
            </a:r>
            <a:r>
              <a:rPr lang="en-US" dirty="0" err="1" smtClean="0">
                <a:sym typeface="Symbol" charset="2"/>
              </a:rPr>
              <a:t></a:t>
            </a:r>
            <a:r>
              <a:rPr lang="en-US" dirty="0" smtClean="0"/>
              <a:t> </a:t>
            </a:r>
            <a:r>
              <a:rPr lang="en-US" dirty="0"/>
              <a:t>/</a:t>
            </a:r>
            <a:r>
              <a:rPr lang="en-US" dirty="0" smtClean="0"/>
              <a:t> ((</a:t>
            </a:r>
            <a:r>
              <a:rPr lang="en-US" dirty="0"/>
              <a:t>n-1) </a:t>
            </a:r>
            <a:r>
              <a:rPr lang="en-US" dirty="0" err="1">
                <a:sym typeface="Symbol" charset="2"/>
              </a:rPr>
              <a:t>d/</a:t>
            </a:r>
            <a:r>
              <a:rPr lang="en-US" dirty="0" err="1" smtClean="0">
                <a:sym typeface="Symbol" charset="2"/>
              </a:rPr>
              <a:t>dt</a:t>
            </a:r>
            <a:r>
              <a:rPr lang="en-US" dirty="0" smtClean="0">
                <a:sym typeface="Symbol" charset="2"/>
              </a:rPr>
              <a:t>)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For PSR J0537-6910, the glitches have a major effect on </a:t>
            </a:r>
            <a:r>
              <a:rPr lang="en-US" dirty="0" err="1">
                <a:sym typeface="Symbol" charset="2"/>
              </a:rPr>
              <a:t>d/</a:t>
            </a:r>
            <a:r>
              <a:rPr lang="en-US" dirty="0" err="1" smtClean="0">
                <a:sym typeface="Symbol" charset="2"/>
              </a:rPr>
              <a:t>dt</a:t>
            </a:r>
            <a:r>
              <a:rPr lang="en-US" dirty="0" smtClean="0">
                <a:sym typeface="Symbol" charset="2"/>
              </a:rPr>
              <a:t>,</a:t>
            </a:r>
            <a:r>
              <a:rPr lang="en-US" dirty="0" smtClean="0"/>
              <a:t> more than offsetting the </a:t>
            </a:r>
            <a:r>
              <a:rPr lang="en-US" dirty="0"/>
              <a:t>continuous changes during the inter-glitch intervals.</a:t>
            </a:r>
          </a:p>
          <a:p>
            <a:r>
              <a:rPr lang="en-US" dirty="0"/>
              <a:t>As a result, </a:t>
            </a:r>
            <a:r>
              <a:rPr lang="en-US" dirty="0" err="1">
                <a:sym typeface="Symbol" charset="2"/>
              </a:rPr>
              <a:t></a:t>
            </a:r>
            <a:r>
              <a:rPr lang="en-US" baseline="-10000" dirty="0" err="1">
                <a:sym typeface="Symbol" charset="2"/>
              </a:rPr>
              <a:t>c</a:t>
            </a:r>
            <a:r>
              <a:rPr lang="en-US" dirty="0"/>
              <a:t> decreased during the campaign, and in some sense the pulsar has been growing </a:t>
            </a:r>
            <a:r>
              <a:rPr lang="en-US" i="1" dirty="0"/>
              <a:t>younger</a:t>
            </a:r>
            <a:r>
              <a:rPr lang="en-US" dirty="0"/>
              <a:t>.</a:t>
            </a:r>
          </a:p>
          <a:p>
            <a:r>
              <a:rPr lang="en-US" dirty="0"/>
              <a:t>Consequently, it is difficult to extrapolate the current properties of the pulsar backwards to determine the age and initial spin rate of the pulsar.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53DA1-F7E8-CD4E-A6B0-238730CFB1B1}" type="slidenum">
              <a:rPr lang="en-US"/>
              <a:pPr>
                <a:defRPr/>
              </a:pPr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PSR J0537-6910 is</a:t>
            </a:r>
            <a:r>
              <a:rPr lang="en-US" dirty="0" smtClean="0"/>
              <a:t> the fastest rotating young pulsar (2x the rate of the Crab Pulsar).</a:t>
            </a:r>
          </a:p>
          <a:p>
            <a:r>
              <a:rPr lang="en-US" dirty="0" smtClean="0"/>
              <a:t>The time to the next glitch is proportional to the amplitude of the previous glitch.</a:t>
            </a:r>
          </a:p>
          <a:p>
            <a:pPr lvl="1"/>
            <a:r>
              <a:rPr lang="en-US" dirty="0" smtClean="0"/>
              <a:t>Suggests a maximum allowable difference in rotation in crust and core (e.g., </a:t>
            </a:r>
            <a:r>
              <a:rPr lang="en-US" dirty="0" err="1" smtClean="0"/>
              <a:t>Andersson</a:t>
            </a:r>
            <a:r>
              <a:rPr lang="en-US" dirty="0" smtClean="0"/>
              <a:t> et al. 2004).</a:t>
            </a:r>
          </a:p>
          <a:p>
            <a:pPr lvl="1"/>
            <a:r>
              <a:rPr lang="en-US" dirty="0" smtClean="0"/>
              <a:t>Unique to PSR J0537-6910</a:t>
            </a:r>
            <a:endParaRPr lang="en-US" dirty="0" smtClean="0"/>
          </a:p>
          <a:p>
            <a:r>
              <a:rPr lang="en-US" dirty="0"/>
              <a:t>The</a:t>
            </a:r>
            <a:r>
              <a:rPr lang="en-US" dirty="0" smtClean="0"/>
              <a:t> maximum glitch is ~40 </a:t>
            </a:r>
            <a:r>
              <a:rPr lang="en-US" dirty="0" err="1" smtClean="0"/>
              <a:t>μHz</a:t>
            </a:r>
            <a:r>
              <a:rPr lang="en-US" dirty="0" smtClean="0"/>
              <a:t> for all pulsars.</a:t>
            </a:r>
          </a:p>
          <a:p>
            <a:r>
              <a:rPr lang="en-US" dirty="0" smtClean="0"/>
              <a:t>The </a:t>
            </a:r>
            <a:r>
              <a:rPr lang="en-US" dirty="0"/>
              <a:t>glitches substantially affect the evolution of </a:t>
            </a:r>
            <a:r>
              <a:rPr lang="en-US" dirty="0" err="1"/>
              <a:t>d</a:t>
            </a:r>
            <a:r>
              <a:rPr lang="en-US" dirty="0" err="1">
                <a:sym typeface="Symbol" charset="2"/>
              </a:rPr>
              <a:t></a:t>
            </a:r>
            <a:r>
              <a:rPr lang="en-US" dirty="0" err="1"/>
              <a:t>/</a:t>
            </a:r>
            <a:r>
              <a:rPr lang="en-US" dirty="0" err="1" smtClean="0"/>
              <a:t>dt</a:t>
            </a:r>
            <a:endParaRPr lang="en-US" dirty="0" smtClean="0"/>
          </a:p>
          <a:p>
            <a:pPr lvl="1"/>
            <a:r>
              <a:rPr lang="en-US" dirty="0" smtClean="0"/>
              <a:t>The amplitude of the glitch in </a:t>
            </a:r>
            <a:r>
              <a:rPr lang="en-US" dirty="0" err="1" smtClean="0"/>
              <a:t>d</a:t>
            </a:r>
            <a:r>
              <a:rPr lang="en-US" dirty="0" err="1" smtClean="0">
                <a:sym typeface="Symbol" charset="2"/>
              </a:rPr>
              <a:t></a:t>
            </a:r>
            <a:r>
              <a:rPr lang="en-US" dirty="0" err="1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correlates with the time since the previous glitch.</a:t>
            </a:r>
          </a:p>
          <a:p>
            <a:r>
              <a:rPr lang="en-US" dirty="0" smtClean="0"/>
              <a:t>Truly an extraordinary pulsar.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53DA1-F7E8-CD4E-A6B0-238730CFB1B1}" type="slidenum">
              <a:rPr lang="en-US"/>
              <a:pPr>
                <a:defRPr/>
              </a:pPr>
              <a:t>14</a:t>
            </a:fld>
            <a:endParaRPr lang="en-US">
              <a:latin typeface="Times New Roman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Questions?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753DC-A041-4A45-BE73-CC76FD39CD4F}" type="slidenum">
              <a:rPr lang="en-US"/>
              <a:pPr>
                <a:defRPr/>
              </a:pPr>
              <a:t>15</a:t>
            </a:fld>
            <a:endParaRPr lang="en-US">
              <a:latin typeface="Times New Roman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Glitch Recovery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585788" y="1620838"/>
            <a:ext cx="36766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Phase residuals immediately after the 4 largest glitches. The offsets in time are chosen so that the model provides a good fit for t &gt; 0. The slopes for t &lt; 0 are typically </a:t>
            </a:r>
            <a:r>
              <a:rPr lang="en-US">
                <a:sym typeface="Symbol" charset="2"/>
              </a:rPr>
              <a:t>~</a:t>
            </a:r>
            <a:r>
              <a:rPr lang="en-US"/>
              <a:t> 0.1 </a:t>
            </a:r>
            <a:r>
              <a:rPr lang="en-US">
                <a:sym typeface="Symbol" charset="2"/>
              </a:rPr>
              <a:t></a:t>
            </a:r>
            <a:r>
              <a:rPr lang="en-US"/>
              <a:t>Hz or ~2% of the glitch amplitude.</a:t>
            </a:r>
          </a:p>
        </p:txBody>
      </p:sp>
      <p:pic>
        <p:nvPicPr>
          <p:cNvPr id="25606" name="Picture 4" descr="C:\My Documents\Talks\fig3_post_glitch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9325" y="1281113"/>
            <a:ext cx="3910013" cy="325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3F81F-00A7-754A-B77F-C6B438692B47}" type="slidenum">
              <a:rPr lang="en-US"/>
              <a:pPr>
                <a:defRPr/>
              </a:pPr>
              <a:t>16</a:t>
            </a:fld>
            <a:endParaRPr lang="en-US">
              <a:latin typeface="Times New Roman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Model Fit for One Interval</a:t>
            </a:r>
          </a:p>
        </p:txBody>
      </p:sp>
      <p:pic>
        <p:nvPicPr>
          <p:cNvPr id="23557" name="Picture 3" descr="fit_data_1957_2193_f#4F51F.tiff                                0004F4B2&#10;Apps_and_Docs                  BB753FAB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455069" y="1026319"/>
            <a:ext cx="4835525" cy="50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877CA-9CBB-594A-A9AB-CFE2D51B6D40}" type="slidenum">
              <a:rPr lang="en-US"/>
              <a:pPr>
                <a:defRPr/>
              </a:pPr>
              <a:t>2</a:t>
            </a:fld>
            <a:endParaRPr lang="en-US">
              <a:latin typeface="Times New Roman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989013" y="1566863"/>
            <a:ext cx="7502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This work is a collaboration with:</a:t>
            </a:r>
          </a:p>
          <a:p>
            <a:pPr>
              <a:spcBef>
                <a:spcPct val="50000"/>
              </a:spcBef>
            </a:pPr>
            <a:r>
              <a:rPr lang="en-US" dirty="0"/>
              <a:t>  Eric </a:t>
            </a:r>
            <a:r>
              <a:rPr lang="en-US" dirty="0" err="1"/>
              <a:t>Gotthelf</a:t>
            </a:r>
            <a:r>
              <a:rPr lang="en-US" dirty="0"/>
              <a:t> of Columbia U.</a:t>
            </a:r>
          </a:p>
          <a:p>
            <a:pPr>
              <a:spcBef>
                <a:spcPct val="50000"/>
              </a:spcBef>
            </a:pPr>
            <a:r>
              <a:rPr lang="en-US" dirty="0"/>
              <a:t>  John </a:t>
            </a:r>
            <a:r>
              <a:rPr lang="en-US" dirty="0" err="1"/>
              <a:t>Middleditch</a:t>
            </a:r>
            <a:r>
              <a:rPr lang="en-US" dirty="0"/>
              <a:t> of LANL</a:t>
            </a:r>
          </a:p>
          <a:p>
            <a:pPr>
              <a:spcBef>
                <a:spcPct val="50000"/>
              </a:spcBef>
            </a:pPr>
            <a:r>
              <a:rPr lang="en-US" dirty="0"/>
              <a:t>  Daniel Wang of U. Massachusetts</a:t>
            </a:r>
          </a:p>
          <a:p>
            <a:pPr>
              <a:spcBef>
                <a:spcPct val="50000"/>
              </a:spcBef>
            </a:pPr>
            <a:r>
              <a:rPr lang="en-US" dirty="0"/>
              <a:t>  William Zhang of GSFC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5D2A0-F6DD-994B-AFA8-7AF444356E7B}" type="slidenum">
              <a:rPr lang="en-US"/>
              <a:pPr>
                <a:defRPr/>
              </a:pPr>
              <a:t>3</a:t>
            </a:fld>
            <a:endParaRPr lang="en-US">
              <a:latin typeface="Times New Roman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30 Doradus – The Tarantula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5173663" y="5695950"/>
            <a:ext cx="32877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30 Dor in UV (blue), X-ray (red), and </a:t>
            </a:r>
          </a:p>
          <a:p>
            <a:r>
              <a:rPr lang="en-US" sz="1600"/>
              <a:t>H</a:t>
            </a:r>
            <a:r>
              <a:rPr lang="en-US" sz="1600">
                <a:latin typeface="Symbol" charset="2"/>
              </a:rPr>
              <a:t>a </a:t>
            </a:r>
            <a:r>
              <a:rPr lang="en-US" sz="1600"/>
              <a:t>(green) from Wang (1999).</a:t>
            </a: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464926" y="1553934"/>
            <a:ext cx="39442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PSR J0537-6910 is located near the center of SNR N157B, which is near the SW edge of 30 </a:t>
            </a:r>
            <a:r>
              <a:rPr lang="en-US" dirty="0" err="1" smtClean="0"/>
              <a:t>Doradus</a:t>
            </a:r>
            <a:r>
              <a:rPr lang="en-US" dirty="0" smtClean="0"/>
              <a:t>. 30 </a:t>
            </a:r>
            <a:r>
              <a:rPr lang="en-US" dirty="0" err="1" smtClean="0"/>
              <a:t>Dor</a:t>
            </a:r>
            <a:r>
              <a:rPr lang="en-US" dirty="0" smtClean="0"/>
              <a:t> </a:t>
            </a:r>
            <a:r>
              <a:rPr lang="en-US" dirty="0"/>
              <a:t>is the most active (~100 </a:t>
            </a:r>
            <a:r>
              <a:rPr lang="en-US" dirty="0" smtClean="0"/>
              <a:t>M</a:t>
            </a:r>
            <a:r>
              <a:rPr lang="en-US" baseline="-25000" dirty="0" smtClean="0">
                <a:latin typeface="Wingdings"/>
                <a:ea typeface="Wingdings"/>
                <a:cs typeface="Wingdings"/>
              </a:rPr>
              <a:t></a:t>
            </a:r>
            <a:r>
              <a:rPr lang="en-US" dirty="0" smtClean="0"/>
              <a:t>/</a:t>
            </a:r>
            <a:r>
              <a:rPr lang="en-US" dirty="0" err="1"/>
              <a:t>Myr</a:t>
            </a:r>
            <a:r>
              <a:rPr lang="en-US" dirty="0"/>
              <a:t>) starburst region in the Local Group of galaxies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8439" name="Group 21"/>
          <p:cNvGrpSpPr>
            <a:grpSpLocks/>
          </p:cNvGrpSpPr>
          <p:nvPr/>
        </p:nvGrpSpPr>
        <p:grpSpPr bwMode="auto">
          <a:xfrm>
            <a:off x="4460875" y="1122363"/>
            <a:ext cx="4387850" cy="4387850"/>
            <a:chOff x="4460482" y="1122619"/>
            <a:chExt cx="4387850" cy="4387850"/>
          </a:xfrm>
        </p:grpSpPr>
        <p:grpSp>
          <p:nvGrpSpPr>
            <p:cNvPr id="18440" name="Group 8"/>
            <p:cNvGrpSpPr>
              <a:grpSpLocks/>
            </p:cNvGrpSpPr>
            <p:nvPr/>
          </p:nvGrpSpPr>
          <p:grpSpPr bwMode="auto">
            <a:xfrm>
              <a:off x="4460482" y="1122619"/>
              <a:ext cx="4387850" cy="4387850"/>
              <a:chOff x="2636838" y="1133475"/>
              <a:chExt cx="4387850" cy="4387850"/>
            </a:xfrm>
          </p:grpSpPr>
          <p:pic>
            <p:nvPicPr>
              <p:cNvPr id="18443" name="Picture 3" descr="30d_agb.gif                                                    0000CFFA&#10;Apps_and_Docs                  BB753FAB: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636838" y="1133475"/>
                <a:ext cx="4387850" cy="4387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8444" name="Straight Arrow Connector 10"/>
              <p:cNvCxnSpPr>
                <a:cxnSpLocks noChangeShapeType="1"/>
              </p:cNvCxnSpPr>
              <p:nvPr/>
            </p:nvCxnSpPr>
            <p:spPr bwMode="auto">
              <a:xfrm rot="10800000">
                <a:off x="5962650" y="4394200"/>
                <a:ext cx="234950" cy="203200"/>
              </a:xfrm>
              <a:prstGeom prst="straightConnector1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12" name="TextBox 11"/>
              <p:cNvSpPr txBox="1"/>
              <p:nvPr/>
            </p:nvSpPr>
            <p:spPr>
              <a:xfrm>
                <a:off x="5753101" y="4533900"/>
                <a:ext cx="1031875" cy="3079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dirty="0">
                    <a:solidFill>
                      <a:schemeClr val="accent3"/>
                    </a:solidFill>
                  </a:rPr>
                  <a:t>J0537-6910</a:t>
                </a:r>
              </a:p>
            </p:txBody>
          </p:sp>
        </p:grpSp>
        <p:sp>
          <p:nvSpPr>
            <p:cNvPr id="18441" name="TextBox 13"/>
            <p:cNvSpPr txBox="1">
              <a:spLocks noChangeArrowheads="1"/>
            </p:cNvSpPr>
            <p:nvPr/>
          </p:nvSpPr>
          <p:spPr bwMode="auto">
            <a:xfrm>
              <a:off x="4764015" y="4913934"/>
              <a:ext cx="34035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2’</a:t>
              </a:r>
            </a:p>
          </p:txBody>
        </p:sp>
        <p:cxnSp>
          <p:nvCxnSpPr>
            <p:cNvPr id="18442" name="Straight Connector 15"/>
            <p:cNvCxnSpPr>
              <a:cxnSpLocks noChangeShapeType="1"/>
            </p:cNvCxnSpPr>
            <p:nvPr/>
          </p:nvCxnSpPr>
          <p:spPr bwMode="auto">
            <a:xfrm flipV="1">
              <a:off x="4721225" y="5261864"/>
              <a:ext cx="438310" cy="228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81556-0665-8F49-A745-809375D15144}" type="slidenum">
              <a:rPr lang="en-US"/>
              <a:pPr>
                <a:defRPr/>
              </a:pPr>
              <a:t>4</a:t>
            </a:fld>
            <a:endParaRPr lang="en-US">
              <a:latin typeface="Times New Roman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1462088" y="0"/>
            <a:ext cx="6996112" cy="685800"/>
          </a:xfrm>
        </p:spPr>
        <p:txBody>
          <a:bodyPr/>
          <a:lstStyle/>
          <a:p>
            <a:r>
              <a:rPr lang="en-US"/>
              <a:t>Chandra Image of N157B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6899275" y="5638271"/>
            <a:ext cx="2017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from Wang et al. 2001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456378" y="949325"/>
            <a:ext cx="4481513" cy="4481513"/>
            <a:chOff x="2549525" y="1000125"/>
            <a:chExt cx="4481513" cy="4481513"/>
          </a:xfrm>
        </p:grpSpPr>
        <p:pic>
          <p:nvPicPr>
            <p:cNvPr id="19461" name="Picture 3" descr=" n157b.gif                                                      0000CFFA&#10;Apps_and_Docs                  BB753FAB: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49525" y="1000125"/>
              <a:ext cx="4481513" cy="448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 bwMode="auto">
            <a:xfrm flipV="1">
              <a:off x="2812230" y="4978358"/>
              <a:ext cx="850473" cy="1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3003187" y="4630429"/>
              <a:ext cx="4809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20”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 rot="16200000" flipH="1">
              <a:off x="5048250" y="3727450"/>
              <a:ext cx="800100" cy="8001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5219700" y="4489450"/>
              <a:ext cx="15699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PSR J0537-6910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53533" y="1346200"/>
            <a:ext cx="34374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Chandra HRI observations reveal the pulsar, a compact nebula, and diffuse emission embedded in SNR N157B.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3A6E-44A3-7C43-9E75-3F6D8A573477}" type="slidenum">
              <a:rPr lang="en-US"/>
              <a:pPr>
                <a:defRPr/>
              </a:pPr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PSR J0537-6910 Overview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799"/>
            <a:ext cx="9144000" cy="4614333"/>
          </a:xfrm>
        </p:spPr>
        <p:txBody>
          <a:bodyPr/>
          <a:lstStyle/>
          <a:p>
            <a:r>
              <a:rPr lang="en-US" dirty="0" smtClean="0"/>
              <a:t>PSR J0537-6910 was discovered serendipitously with RXTE while searching for a pulsar associated with SN 1987A.</a:t>
            </a:r>
          </a:p>
          <a:p>
            <a:r>
              <a:rPr lang="en-US" dirty="0" smtClean="0"/>
              <a:t>PSR </a:t>
            </a:r>
            <a:r>
              <a:rPr lang="en-US" dirty="0"/>
              <a:t>J0537-6910 is a Crab-like pulsar powering the SNR N157B in the LMC. Its pulsed X-ray luminosity is ~2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35</a:t>
            </a:r>
            <a:r>
              <a:rPr lang="en-US" dirty="0"/>
              <a:t> ergs/</a:t>
            </a:r>
            <a:r>
              <a:rPr lang="en-US" dirty="0" err="1"/>
              <a:t>s</a:t>
            </a:r>
            <a:r>
              <a:rPr lang="en-US" dirty="0"/>
              <a:t> or ~0.04% of the pulsar’s total spin-down power.</a:t>
            </a:r>
            <a:endParaRPr lang="en-US" dirty="0" smtClean="0"/>
          </a:p>
          <a:p>
            <a:r>
              <a:rPr lang="en-US" dirty="0" smtClean="0"/>
              <a:t>At 62 Hz, PSR </a:t>
            </a:r>
            <a:r>
              <a:rPr lang="en-US" dirty="0"/>
              <a:t>J0537-6910 is the fastest rotating young pulsar.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age of N157B has been estimated as:</a:t>
            </a:r>
          </a:p>
          <a:p>
            <a:pPr lvl="1"/>
            <a:r>
              <a:rPr lang="en-US" dirty="0" smtClean="0"/>
              <a:t>24,000 years using the kinematics of Hα-emitting gas (Chu et al. 1992)</a:t>
            </a:r>
          </a:p>
          <a:p>
            <a:pPr lvl="1"/>
            <a:r>
              <a:rPr lang="en-US" dirty="0" smtClean="0"/>
              <a:t> 5,000 years using </a:t>
            </a:r>
            <a:r>
              <a:rPr lang="en-US" dirty="0" err="1" smtClean="0"/>
              <a:t>Sedov</a:t>
            </a:r>
            <a:r>
              <a:rPr lang="en-US" dirty="0" smtClean="0"/>
              <a:t> age (Wang &amp; </a:t>
            </a:r>
            <a:r>
              <a:rPr lang="en-US" dirty="0" err="1" smtClean="0"/>
              <a:t>Gotthelf</a:t>
            </a:r>
            <a:r>
              <a:rPr lang="en-US" dirty="0" smtClean="0"/>
              <a:t> 1998)</a:t>
            </a:r>
            <a:endParaRPr lang="en-US" dirty="0" smtClean="0"/>
          </a:p>
          <a:p>
            <a:r>
              <a:rPr lang="en-US" dirty="0" smtClean="0"/>
              <a:t>The estimated period of the pulsar </a:t>
            </a:r>
            <a:r>
              <a:rPr lang="en-US" dirty="0"/>
              <a:t>at birth is a few </a:t>
            </a:r>
            <a:r>
              <a:rPr lang="en-US" dirty="0" smtClean="0"/>
              <a:t>msec.</a:t>
            </a:r>
            <a:endParaRPr lang="en-US" dirty="0"/>
          </a:p>
          <a:p>
            <a:r>
              <a:rPr lang="en-US" dirty="0"/>
              <a:t>The rotation of PSR J0537-6910 glitches every few months with a relative amplitude of ~1 </a:t>
            </a:r>
            <a:r>
              <a:rPr lang="en-US" dirty="0" err="1"/>
              <a:t>ppm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Characteristic </a:t>
            </a:r>
            <a:r>
              <a:rPr lang="en-US" dirty="0" smtClean="0"/>
              <a:t>age (-0.5</a:t>
            </a:r>
            <a:r>
              <a:rPr lang="en-US" dirty="0" smtClean="0">
                <a:sym typeface="Symbol" charset="2"/>
              </a:rPr>
              <a:t></a:t>
            </a:r>
            <a:r>
              <a:rPr lang="en-US" dirty="0" smtClean="0"/>
              <a:t> / </a:t>
            </a:r>
            <a:r>
              <a:rPr lang="en-US" dirty="0" err="1" smtClean="0">
                <a:sym typeface="Symbol" charset="2"/>
              </a:rPr>
              <a:t>d</a:t>
            </a:r>
            <a:r>
              <a:rPr lang="en-US" dirty="0" err="1" smtClean="0">
                <a:sym typeface="Symbol" charset="2"/>
              </a:rPr>
              <a:t>/</a:t>
            </a:r>
            <a:r>
              <a:rPr lang="en-US" dirty="0" err="1" smtClean="0">
                <a:sym typeface="Symbol" charset="2"/>
              </a:rPr>
              <a:t>dt</a:t>
            </a:r>
            <a:r>
              <a:rPr lang="en-US" dirty="0" smtClean="0">
                <a:sym typeface="Symbol" charset="2"/>
              </a:rPr>
              <a:t>)</a:t>
            </a:r>
            <a:r>
              <a:rPr lang="en-US" dirty="0" smtClean="0"/>
              <a:t>  </a:t>
            </a:r>
            <a:r>
              <a:rPr lang="en-US" dirty="0"/>
              <a:t>for the pulsar is</a:t>
            </a:r>
            <a:r>
              <a:rPr lang="en-US" dirty="0" smtClean="0"/>
              <a:t> ~5,000 </a:t>
            </a:r>
            <a:r>
              <a:rPr lang="en-US" dirty="0"/>
              <a:t>years.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3A6E-44A3-7C43-9E75-3F6D8A573477}" type="slidenum">
              <a:rPr lang="en-US"/>
              <a:pPr>
                <a:defRPr/>
              </a:pPr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</a:t>
            </a:r>
            <a:r>
              <a:rPr lang="en-US" i="1" dirty="0" smtClean="0"/>
              <a:t>RXTE</a:t>
            </a:r>
            <a:endParaRPr lang="en-US" i="1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799"/>
            <a:ext cx="9144000" cy="4614333"/>
          </a:xfrm>
        </p:spPr>
        <p:txBody>
          <a:bodyPr/>
          <a:lstStyle/>
          <a:p>
            <a:r>
              <a:rPr lang="en-US" dirty="0" smtClean="0"/>
              <a:t>Almost everything we know about</a:t>
            </a:r>
            <a:r>
              <a:rPr lang="en-US" dirty="0" smtClean="0"/>
              <a:t> </a:t>
            </a:r>
            <a:r>
              <a:rPr lang="en-US" dirty="0" smtClean="0"/>
              <a:t>PSR J0537-6910</a:t>
            </a:r>
            <a:r>
              <a:rPr lang="en-US" dirty="0" smtClean="0"/>
              <a:t> is from observations with RXTE.</a:t>
            </a:r>
          </a:p>
          <a:p>
            <a:pPr lvl="1"/>
            <a:r>
              <a:rPr lang="en-US" dirty="0" smtClean="0"/>
              <a:t>The pulsar </a:t>
            </a:r>
            <a:r>
              <a:rPr lang="en-US" dirty="0" smtClean="0"/>
              <a:t>has not been detected in radio or optical bands.</a:t>
            </a:r>
          </a:p>
          <a:p>
            <a:pPr lvl="1"/>
            <a:r>
              <a:rPr lang="en-US" dirty="0" smtClean="0"/>
              <a:t>Phased searches with </a:t>
            </a:r>
            <a:r>
              <a:rPr lang="en-US" dirty="0" err="1" smtClean="0"/>
              <a:t>Υ</a:t>
            </a:r>
            <a:r>
              <a:rPr lang="en-US" dirty="0" smtClean="0"/>
              <a:t>–rays and gravitational waves also unsuccessful.</a:t>
            </a:r>
          </a:p>
          <a:p>
            <a:pPr lvl="1"/>
            <a:r>
              <a:rPr lang="en-US" dirty="0" smtClean="0"/>
              <a:t>ASCA observations associated the pulsar with N157B.</a:t>
            </a:r>
          </a:p>
          <a:p>
            <a:r>
              <a:rPr lang="en-US" dirty="0" smtClean="0"/>
              <a:t>After its discovery in 1996 with RXTE, it was monitored from Jan. 1999 until the end of the mission (13 years).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he pulsar phase is known throughout this interval.</a:t>
            </a:r>
          </a:p>
          <a:p>
            <a:pPr lvl="1"/>
            <a:r>
              <a:rPr lang="en-US" dirty="0" smtClean="0"/>
              <a:t>43 glitches in the rotation rate were </a:t>
            </a:r>
            <a:r>
              <a:rPr lang="en-US" dirty="0" smtClean="0"/>
              <a:t>seen.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E3F08-C375-FC43-8893-0BDDA1111F51}" type="slidenum">
              <a:rPr lang="en-US"/>
              <a:pPr>
                <a:defRPr/>
              </a:pPr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Pulsar Evolution</a:t>
            </a:r>
            <a:endParaRPr lang="en-US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Rotation </a:t>
            </a:r>
            <a:r>
              <a:rPr lang="en-US" dirty="0"/>
              <a:t>rate (</a:t>
            </a:r>
            <a:r>
              <a:rPr lang="en-US" dirty="0" err="1">
                <a:sym typeface="Symbol" charset="2"/>
              </a:rPr>
              <a:t></a:t>
            </a:r>
            <a:r>
              <a:rPr lang="en-US" dirty="0"/>
              <a:t>)</a:t>
            </a:r>
            <a:r>
              <a:rPr lang="en-US" dirty="0" smtClean="0"/>
              <a:t> of pulsars gradually slows as </a:t>
            </a:r>
            <a:r>
              <a:rPr lang="en-US" dirty="0"/>
              <a:t>the rotational energy is converted to radiation and energetic particles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each</a:t>
            </a:r>
            <a:r>
              <a:rPr lang="en-US" dirty="0" smtClean="0"/>
              <a:t> time segment</a:t>
            </a:r>
            <a:r>
              <a:rPr lang="en-US" dirty="0" smtClean="0"/>
              <a:t>, we have modeled the observed </a:t>
            </a:r>
            <a:r>
              <a:rPr lang="en-US" dirty="0" err="1" smtClean="0">
                <a:sym typeface="Symbol" charset="2"/>
              </a:rPr>
              <a:t></a:t>
            </a:r>
            <a:r>
              <a:rPr lang="en-US" dirty="0" smtClean="0"/>
              <a:t> and </a:t>
            </a:r>
            <a:r>
              <a:rPr lang="en-US" dirty="0" err="1" smtClean="0">
                <a:sym typeface="Symbol" charset="2"/>
              </a:rPr>
              <a:t></a:t>
            </a:r>
            <a:r>
              <a:rPr lang="en-US" dirty="0" smtClean="0"/>
              <a:t> using a 3rd order polynomial:</a:t>
            </a:r>
          </a:p>
          <a:p>
            <a:pPr lvl="1"/>
            <a:r>
              <a:rPr lang="en-US" dirty="0" err="1" smtClean="0">
                <a:sym typeface="Symbol" charset="2"/>
              </a:rPr>
              <a:t></a:t>
            </a:r>
            <a:r>
              <a:rPr lang="en-US" dirty="0" err="1" smtClean="0"/>
              <a:t>(t</a:t>
            </a:r>
            <a:r>
              <a:rPr lang="en-US" dirty="0" smtClean="0"/>
              <a:t>) = </a:t>
            </a:r>
            <a:r>
              <a:rPr lang="en-US" dirty="0" smtClean="0">
                <a:sym typeface="Symbol" charset="2"/>
              </a:rPr>
              <a:t></a:t>
            </a:r>
            <a:r>
              <a:rPr lang="en-US" baseline="-25000" dirty="0" smtClean="0">
                <a:sym typeface="Symbol" charset="2"/>
              </a:rPr>
              <a:t>0</a:t>
            </a:r>
            <a:r>
              <a:rPr lang="en-US" dirty="0" smtClean="0"/>
              <a:t> + </a:t>
            </a:r>
            <a:r>
              <a:rPr lang="en-US" dirty="0" err="1" smtClean="0">
                <a:sym typeface="Symbol" charset="2"/>
              </a:rPr>
              <a:t>t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</a:t>
            </a:r>
            <a:r>
              <a:rPr lang="en-US" dirty="0" smtClean="0">
                <a:sym typeface="Symbol" charset="2"/>
              </a:rPr>
              <a:t> + 1/2 </a:t>
            </a:r>
            <a:r>
              <a:rPr lang="en-US" dirty="0" err="1" smtClean="0">
                <a:sym typeface="Symbol" charset="2"/>
              </a:rPr>
              <a:t>d/dt</a:t>
            </a:r>
            <a:r>
              <a:rPr lang="en-US" dirty="0" smtClean="0">
                <a:sym typeface="Symbol" charset="2"/>
              </a:rPr>
              <a:t> t</a:t>
            </a:r>
            <a:r>
              <a:rPr lang="en-US" baseline="30000" dirty="0" smtClean="0">
                <a:sym typeface="Symbol" charset="2"/>
              </a:rPr>
              <a:t>2</a:t>
            </a:r>
            <a:r>
              <a:rPr lang="en-US" dirty="0" smtClean="0">
                <a:sym typeface="Symbol" charset="2"/>
              </a:rPr>
              <a:t> + 1/6 d</a:t>
            </a:r>
            <a:r>
              <a:rPr lang="en-US" baseline="30000" dirty="0" smtClean="0">
                <a:sym typeface="Symbol" charset="2"/>
              </a:rPr>
              <a:t>2</a:t>
            </a:r>
            <a:r>
              <a:rPr lang="en-US" dirty="0" smtClean="0">
                <a:sym typeface="Symbol" charset="2"/>
              </a:rPr>
              <a:t>/dt</a:t>
            </a:r>
            <a:r>
              <a:rPr lang="en-US" baseline="30000" dirty="0" smtClean="0">
                <a:sym typeface="Symbol" charset="2"/>
              </a:rPr>
              <a:t>2</a:t>
            </a:r>
            <a:r>
              <a:rPr lang="en-US" dirty="0" smtClean="0">
                <a:sym typeface="Symbol" charset="2"/>
              </a:rPr>
              <a:t> </a:t>
            </a:r>
            <a:r>
              <a:rPr lang="en-US" dirty="0" smtClean="0">
                <a:sym typeface="Symbol" charset="2"/>
              </a:rPr>
              <a:t>t</a:t>
            </a:r>
            <a:r>
              <a:rPr lang="en-US" baseline="30000" dirty="0" smtClean="0">
                <a:sym typeface="Symbol" charset="2"/>
              </a:rPr>
              <a:t>3</a:t>
            </a:r>
            <a:endParaRPr lang="en-US" dirty="0" smtClean="0"/>
          </a:p>
          <a:p>
            <a:r>
              <a:rPr lang="en-US" dirty="0" err="1"/>
              <a:t>d</a:t>
            </a:r>
            <a:r>
              <a:rPr lang="en-US" dirty="0" err="1">
                <a:sym typeface="Symbol" charset="2"/>
              </a:rPr>
              <a:t></a:t>
            </a:r>
            <a:r>
              <a:rPr lang="en-US" dirty="0" err="1"/>
              <a:t>/dt</a:t>
            </a:r>
            <a:r>
              <a:rPr lang="en-US" dirty="0"/>
              <a:t> slowly changes, and different emission mechanisms predict specific behavior</a:t>
            </a:r>
            <a:r>
              <a:rPr lang="en-US" dirty="0" smtClean="0"/>
              <a:t>.</a:t>
            </a:r>
          </a:p>
          <a:p>
            <a:r>
              <a:rPr lang="en-US" dirty="0" smtClean="0">
                <a:sym typeface="Symbol" charset="2"/>
              </a:rPr>
              <a:t>The braking index </a:t>
            </a:r>
            <a:r>
              <a:rPr lang="en-US" dirty="0" err="1" smtClean="0">
                <a:sym typeface="Symbol" charset="2"/>
              </a:rPr>
              <a:t>n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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</a:t>
            </a:r>
            <a:r>
              <a:rPr lang="en-US" dirty="0" smtClean="0">
                <a:sym typeface="Symbol" charset="2"/>
              </a:rPr>
              <a:t> d</a:t>
            </a:r>
            <a:r>
              <a:rPr lang="en-US" baseline="30000" dirty="0" smtClean="0">
                <a:sym typeface="Symbol" charset="2"/>
              </a:rPr>
              <a:t>2</a:t>
            </a:r>
            <a:r>
              <a:rPr lang="en-US" dirty="0" smtClean="0">
                <a:sym typeface="Symbol" charset="2"/>
              </a:rPr>
              <a:t>/dt</a:t>
            </a:r>
            <a:r>
              <a:rPr lang="en-US" baseline="30000" dirty="0" smtClean="0">
                <a:sym typeface="Symbol" charset="2"/>
              </a:rPr>
              <a:t>2</a:t>
            </a:r>
            <a:r>
              <a:rPr lang="en-US" dirty="0" smtClean="0">
                <a:sym typeface="Symbol" charset="2"/>
              </a:rPr>
              <a:t> / (d/dt)</a:t>
            </a:r>
            <a:r>
              <a:rPr lang="en-US" b="1" baseline="30000" dirty="0" smtClean="0">
                <a:sym typeface="Symbol" charset="2"/>
              </a:rPr>
              <a:t>2</a:t>
            </a:r>
          </a:p>
          <a:p>
            <a:pPr lvl="1"/>
            <a:r>
              <a:rPr lang="en-US" dirty="0" smtClean="0">
                <a:sym typeface="Symbol" charset="2"/>
              </a:rPr>
              <a:t>For E-M dipole radiation, </a:t>
            </a:r>
            <a:r>
              <a:rPr lang="en-US" dirty="0" err="1" smtClean="0">
                <a:sym typeface="Symbol" charset="2"/>
              </a:rPr>
              <a:t>n</a:t>
            </a:r>
            <a:r>
              <a:rPr lang="en-US" dirty="0" smtClean="0">
                <a:sym typeface="Symbol" charset="2"/>
              </a:rPr>
              <a:t> = </a:t>
            </a:r>
            <a:r>
              <a:rPr lang="en-US" dirty="0" smtClean="0">
                <a:sym typeface="Symbol" charset="2"/>
              </a:rPr>
              <a:t>3</a:t>
            </a:r>
          </a:p>
          <a:p>
            <a:pPr lvl="1"/>
            <a:r>
              <a:rPr lang="en-US" dirty="0" smtClean="0">
                <a:sym typeface="Symbol" charset="2"/>
              </a:rPr>
              <a:t>The braking index has been measured for only a handful of pulsars, and none have </a:t>
            </a:r>
            <a:r>
              <a:rPr lang="en-US" dirty="0" err="1" smtClean="0">
                <a:sym typeface="Symbol" charset="2"/>
              </a:rPr>
              <a:t>n</a:t>
            </a:r>
            <a:r>
              <a:rPr lang="en-US" dirty="0" smtClean="0">
                <a:sym typeface="Symbol" charset="2"/>
              </a:rPr>
              <a:t>=3.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E3F08-C375-FC43-8893-0BDDA1111F51}" type="slidenum">
              <a:rPr lang="en-US"/>
              <a:pPr>
                <a:defRPr/>
              </a:pPr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Glitches</a:t>
            </a:r>
            <a:endParaRPr lang="en-US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3152" y="1186975"/>
            <a:ext cx="7785984" cy="4114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are also sudden increases in the rotation rate (“glitches”):</a:t>
            </a:r>
            <a:endParaRPr lang="en-US" dirty="0" smtClean="0"/>
          </a:p>
          <a:p>
            <a:pPr lvl="1"/>
            <a:r>
              <a:rPr lang="en-US" dirty="0" smtClean="0"/>
              <a:t>Typically </a:t>
            </a:r>
            <a:r>
              <a:rPr lang="en-US" dirty="0" err="1" smtClean="0"/>
              <a:t>d</a:t>
            </a:r>
            <a:r>
              <a:rPr lang="en-US" dirty="0" err="1" smtClean="0">
                <a:sym typeface="Symbol" charset="2"/>
              </a:rPr>
              <a:t></a:t>
            </a:r>
            <a:r>
              <a:rPr lang="en-US" dirty="0" err="1" smtClean="0"/>
              <a:t>/dt</a:t>
            </a:r>
            <a:r>
              <a:rPr lang="en-US" dirty="0" smtClean="0"/>
              <a:t> simultaneously abruptly </a:t>
            </a:r>
            <a:r>
              <a:rPr lang="en-US" dirty="0" smtClean="0"/>
              <a:t>changes.</a:t>
            </a:r>
          </a:p>
          <a:p>
            <a:pPr lvl="1"/>
            <a:r>
              <a:rPr lang="en-US" dirty="0" smtClean="0"/>
              <a:t>Complicated post-glitch </a:t>
            </a:r>
            <a:r>
              <a:rPr lang="en-US" dirty="0" smtClean="0"/>
              <a:t>response.</a:t>
            </a:r>
            <a:endParaRPr lang="en-US" dirty="0" smtClean="0"/>
          </a:p>
          <a:p>
            <a:r>
              <a:rPr lang="en-US" dirty="0" smtClean="0"/>
              <a:t>Possible causes include: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Starquakes</a:t>
            </a:r>
            <a:r>
              <a:rPr lang="en-US" dirty="0" smtClean="0"/>
              <a:t>” in the crust of the pulsar</a:t>
            </a:r>
          </a:p>
          <a:p>
            <a:pPr lvl="1"/>
            <a:r>
              <a:rPr lang="en-US" dirty="0" smtClean="0"/>
              <a:t>Sudden</a:t>
            </a:r>
            <a:r>
              <a:rPr lang="en-US" dirty="0" smtClean="0"/>
              <a:t> transfer of angular momentum from the interior to the crust</a:t>
            </a:r>
          </a:p>
          <a:p>
            <a:r>
              <a:rPr lang="en-US" dirty="0" smtClean="0"/>
              <a:t>PSR J0537-6910 is one of the </a:t>
            </a:r>
            <a:r>
              <a:rPr lang="en-US" dirty="0" err="1" smtClean="0"/>
              <a:t>glitchiest</a:t>
            </a:r>
            <a:r>
              <a:rPr lang="en-US" dirty="0" smtClean="0"/>
              <a:t> pulsars known.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PSR J0537-6910</a:t>
            </a:r>
            <a:endParaRPr lang="en-US" sz="3200" smtClean="0">
              <a:latin typeface="Calligraph421 BT" pitchFamily="66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CABB1-38CA-4244-824B-0A7971DBB6F1}" type="slidenum">
              <a:rPr lang="en-US"/>
              <a:pPr>
                <a:defRPr/>
              </a:pPr>
              <a:t>9</a:t>
            </a:fld>
            <a:endParaRPr lang="en-US">
              <a:latin typeface="Times New Roman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Pulsar History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819150" y="1298575"/>
            <a:ext cx="359886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The evolution of the rotation rate of PSR J0537-6910 is punctuated with</a:t>
            </a:r>
            <a:r>
              <a:rPr lang="en-US" dirty="0" smtClean="0"/>
              <a:t> rapid </a:t>
            </a:r>
            <a:r>
              <a:rPr lang="en-US" dirty="0"/>
              <a:t>increases (“glitches”), but the long-term average frequency derivative remains ~ -1.9762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-10</a:t>
            </a:r>
            <a:r>
              <a:rPr lang="en-US" dirty="0"/>
              <a:t> Hz/</a:t>
            </a:r>
            <a:r>
              <a:rPr lang="en-US" dirty="0" err="1"/>
              <a:t>s</a:t>
            </a:r>
            <a:r>
              <a:rPr lang="en-US" dirty="0"/>
              <a:t>. </a:t>
            </a:r>
          </a:p>
        </p:txBody>
      </p:sp>
      <p:pic>
        <p:nvPicPr>
          <p:cNvPr id="8" name="Picture 7" descr="all_middle_freq_color_v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160" y="929899"/>
            <a:ext cx="4677840" cy="37422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17958" y="5193406"/>
            <a:ext cx="3746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Intervals between glitches shown with different colors.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8245</TotalTime>
  <Words>1182</Words>
  <Application>Microsoft Macintosh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RXTE Observations of an Extraordinary Pulsar in the LMC</vt:lpstr>
      <vt:lpstr>Acknowledgements</vt:lpstr>
      <vt:lpstr>30 Doradus – The Tarantula</vt:lpstr>
      <vt:lpstr>Chandra Image of N157B</vt:lpstr>
      <vt:lpstr>PSR J0537-6910 Overview</vt:lpstr>
      <vt:lpstr>The Role of RXTE</vt:lpstr>
      <vt:lpstr>Pulsar Evolution</vt:lpstr>
      <vt:lpstr>Glitches</vt:lpstr>
      <vt:lpstr>Pulsar History</vt:lpstr>
      <vt:lpstr>Model Phase Residuals</vt:lpstr>
      <vt:lpstr>Predictable Glitches</vt:lpstr>
      <vt:lpstr>Age of the Pulsar</vt:lpstr>
      <vt:lpstr>Summary</vt:lpstr>
      <vt:lpstr>The End</vt:lpstr>
      <vt:lpstr>Glitch Recovery</vt:lpstr>
      <vt:lpstr> Model Fit for One Interval</vt:lpstr>
    </vt:vector>
  </TitlesOfParts>
  <Company>NASA/GSFC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Panchromatic Gamma Ray Burst MIDEX Mission</dc:title>
  <dc:creator>Pat Tyler</dc:creator>
  <cp:lastModifiedBy>Francis Marshall</cp:lastModifiedBy>
  <cp:revision>140</cp:revision>
  <cp:lastPrinted>2012-03-28T19:29:26Z</cp:lastPrinted>
  <dcterms:created xsi:type="dcterms:W3CDTF">2012-03-28T14:29:17Z</dcterms:created>
  <dcterms:modified xsi:type="dcterms:W3CDTF">2012-03-28T19:53:18Z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D:\Swift\First Swift Presentation\swift1</vt:lpwstr>
  </property>
</Properties>
</file>