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322" r:id="rId4"/>
    <p:sldId id="285" r:id="rId5"/>
    <p:sldId id="274" r:id="rId6"/>
    <p:sldId id="355" r:id="rId7"/>
    <p:sldId id="341" r:id="rId8"/>
    <p:sldId id="270" r:id="rId9"/>
    <p:sldId id="277" r:id="rId10"/>
    <p:sldId id="342" r:id="rId11"/>
    <p:sldId id="353" r:id="rId12"/>
    <p:sldId id="297" r:id="rId13"/>
    <p:sldId id="340" r:id="rId14"/>
    <p:sldId id="352" r:id="rId15"/>
    <p:sldId id="328" r:id="rId16"/>
    <p:sldId id="302" r:id="rId17"/>
    <p:sldId id="348" r:id="rId18"/>
    <p:sldId id="349" r:id="rId19"/>
    <p:sldId id="351" r:id="rId20"/>
    <p:sldId id="354" r:id="rId21"/>
    <p:sldId id="337" r:id="rId22"/>
    <p:sldId id="329" r:id="rId23"/>
    <p:sldId id="344" r:id="rId24"/>
    <p:sldId id="343" r:id="rId25"/>
    <p:sldId id="345" r:id="rId26"/>
    <p:sldId id="323" r:id="rId27"/>
    <p:sldId id="347" r:id="rId28"/>
    <p:sldId id="311" r:id="rId29"/>
    <p:sldId id="346" r:id="rId30"/>
    <p:sldId id="263" r:id="rId31"/>
    <p:sldId id="265" r:id="rId32"/>
    <p:sldId id="298" r:id="rId33"/>
    <p:sldId id="283" r:id="rId34"/>
    <p:sldId id="284" r:id="rId35"/>
    <p:sldId id="287" r:id="rId36"/>
    <p:sldId id="28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06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6"/>
    <p:restoredTop sz="94715"/>
  </p:normalViewPr>
  <p:slideViewPr>
    <p:cSldViewPr snapToGrid="0">
      <p:cViewPr>
        <p:scale>
          <a:sx n="125" d="100"/>
          <a:sy n="125" d="100"/>
        </p:scale>
        <p:origin x="128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EAF94-059F-B045-BCBE-D2098D1CDCEC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52D47-9911-7D46-847C-5F989C50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Characteristic age: </a:t>
            </a:r>
            <a:r>
              <a:rPr lang="en-US" dirty="0">
                <a:solidFill>
                  <a:srgbClr val="EBEBEB"/>
                </a:solidFill>
              </a:rPr>
              <a:t>Assuming low initial spin period, constant B-field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BEBEB"/>
                </a:solidFill>
              </a:rPr>
              <a:t>B field: Assuming magnetic dipole braking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EBEBEB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EBEBEB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9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Saturation at  &gt;10^43 erg deposited in outer crust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1E 2259+586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3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Shorter XMM observations are 30-50 </a:t>
            </a:r>
            <a:r>
              <a:rPr lang="en-US" dirty="0" err="1"/>
              <a:t>ks</a:t>
            </a:r>
            <a:endParaRPr lang="en-US" dirty="0"/>
          </a:p>
          <a:p>
            <a:r>
              <a:rPr lang="en-US" dirty="0"/>
              <a:t>NICER and Swift are typically a few </a:t>
            </a:r>
            <a:r>
              <a:rPr lang="en-US" dirty="0" err="1"/>
              <a:t>ks</a:t>
            </a:r>
            <a:r>
              <a:rPr lang="en-US" dirty="0"/>
              <a:t> or less</a:t>
            </a:r>
          </a:p>
          <a:p>
            <a:r>
              <a:rPr lang="en-US" dirty="0"/>
              <a:t>NICER within 7 days, Swift within 14 days (based on observing cadence)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15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Left: Swift </a:t>
            </a:r>
            <a:r>
              <a:rPr lang="en-US" dirty="0" err="1"/>
              <a:t>obsid</a:t>
            </a:r>
            <a:r>
              <a:rPr lang="en-US" dirty="0"/>
              <a:t> </a:t>
            </a:r>
            <a:r>
              <a:rPr lang="en-US" dirty="0">
                <a:solidFill>
                  <a:srgbClr val="EDFFEF"/>
                </a:solidFill>
                <a:effectLst/>
                <a:latin typeface="Menlo" panose="020B0609030804020204" pitchFamily="49" charset="0"/>
              </a:rPr>
              <a:t>00960986001, 2020-03-12, 5 </a:t>
            </a:r>
            <a:r>
              <a:rPr lang="en-US" dirty="0" err="1">
                <a:solidFill>
                  <a:srgbClr val="EDFFEF"/>
                </a:solidFill>
                <a:effectLst/>
                <a:latin typeface="Menlo" panose="020B0609030804020204" pitchFamily="49" charset="0"/>
              </a:rPr>
              <a:t>ks</a:t>
            </a:r>
            <a:endParaRPr lang="en-US" dirty="0"/>
          </a:p>
          <a:p>
            <a:r>
              <a:rPr lang="en-US" dirty="0"/>
              <a:t>Right: Swift </a:t>
            </a:r>
            <a:r>
              <a:rPr lang="en-US" dirty="0" err="1"/>
              <a:t>obsid</a:t>
            </a:r>
            <a:r>
              <a:rPr lang="en-US" dirty="0"/>
              <a:t> 00013996018: 2021-07-18, 3 </a:t>
            </a:r>
            <a:r>
              <a:rPr lang="en-US" dirty="0" err="1"/>
              <a:t>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73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1E 2259+586 2002 outburst, using RXTE and XMM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9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C9D1D9"/>
                </a:solidFill>
                <a:effectLst/>
                <a:latin typeface="Helvetica Neue" panose="02000503000000020004" pitchFamily="2" charset="0"/>
              </a:rPr>
              <a:t>Decay modelled by single or double exponential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C9D1D9"/>
                </a:solidFill>
                <a:effectLst/>
                <a:latin typeface="Helvetica Neue" panose="02000503000000020004" pitchFamily="2" charset="0"/>
              </a:rPr>
              <a:t>XTE J1810-197</a:t>
            </a:r>
            <a:endParaRPr lang="en-US" dirty="0"/>
          </a:p>
          <a:p>
            <a:r>
              <a:rPr lang="en-US" dirty="0"/>
              <a:t>First outburst in Sept 2003</a:t>
            </a:r>
          </a:p>
          <a:p>
            <a:r>
              <a:rPr lang="en-US" dirty="0"/>
              <a:t>Second outburst in 2018</a:t>
            </a:r>
          </a:p>
          <a:p>
            <a:r>
              <a:rPr lang="en-US" dirty="0"/>
              <a:t>Quiescent level from ROSAT </a:t>
            </a:r>
            <a:r>
              <a:rPr lang="en-US" dirty="0" err="1"/>
              <a:t>obs</a:t>
            </a:r>
            <a:r>
              <a:rPr lang="en-US" dirty="0"/>
              <a:t> in 1993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SGR 1830 post-outburst, using NICER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SGR 1830 post-outburst, using NICER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SGR J1745−2900, Galactic Center magnetar.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0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Period rivals high-B pulsars like PSR J1119−6127 and PSR J1846-0258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= 7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35</a:t>
                </a:r>
                <a:r>
                  <a:rPr lang="en-US" dirty="0">
                    <a:solidFill>
                      <a:schemeClr val="bg1"/>
                    </a:solidFill>
                  </a:rPr>
                  <a:t> erg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= 8.2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-11</a:t>
                </a:r>
                <a:r>
                  <a:rPr lang="en-US" dirty="0">
                    <a:solidFill>
                      <a:schemeClr val="bg1"/>
                    </a:solidFill>
                  </a:rPr>
                  <a:t> s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B = 2.5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14</a:t>
                </a:r>
                <a:r>
                  <a:rPr lang="en-US" dirty="0">
                    <a:solidFill>
                      <a:schemeClr val="bg1"/>
                    </a:solidFill>
                  </a:rPr>
                  <a:t> 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300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Period rivals high-B pulsars like PSR J1119−6127 and PSR J1846-0258</a:t>
                </a:r>
              </a:p>
              <a:p>
                <a:r>
                  <a:rPr lang="en-US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𝐸 ̇</a:t>
                </a:r>
                <a:r>
                  <a:rPr lang="en-US" dirty="0">
                    <a:solidFill>
                      <a:schemeClr val="bg1"/>
                    </a:solidFill>
                  </a:rPr>
                  <a:t> = 7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35</a:t>
                </a:r>
                <a:r>
                  <a:rPr lang="en-US" dirty="0">
                    <a:solidFill>
                      <a:schemeClr val="bg1"/>
                    </a:solidFill>
                  </a:rPr>
                  <a:t> erg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𝑃 ̇</a:t>
                </a:r>
                <a:r>
                  <a:rPr lang="en-US" dirty="0">
                    <a:solidFill>
                      <a:schemeClr val="bg1"/>
                    </a:solidFill>
                  </a:rPr>
                  <a:t> = 8.2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-11</a:t>
                </a:r>
                <a:r>
                  <a:rPr lang="en-US" dirty="0">
                    <a:solidFill>
                      <a:schemeClr val="bg1"/>
                    </a:solidFill>
                  </a:rPr>
                  <a:t> s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B = 2.5 x 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14</a:t>
                </a:r>
                <a:r>
                  <a:rPr lang="en-US" dirty="0">
                    <a:solidFill>
                      <a:schemeClr val="bg1"/>
                    </a:solidFill>
                  </a:rPr>
                  <a:t> 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300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28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dirty="0">
                    <a:solidFill>
                      <a:srgbClr val="EBEBEB"/>
                    </a:solidFill>
                  </a:rPr>
                  <a:t>Flux: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(3.08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0.07) x 10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-11</a:t>
                </a:r>
                <a:r>
                  <a:rPr lang="en-US" dirty="0">
                    <a:solidFill>
                      <a:srgbClr val="EBEBEB"/>
                    </a:solidFill>
                  </a:rPr>
                  <a:t> erg cm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-2</a:t>
                </a:r>
                <a:r>
                  <a:rPr lang="en-US" dirty="0">
                    <a:solidFill>
                      <a:srgbClr val="EBEBEB"/>
                    </a:solidFill>
                  </a:rPr>
                  <a:t> s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>
                    <a:solidFill>
                      <a:srgbClr val="EBEBEB"/>
                    </a:solidFill>
                  </a:rPr>
                  <a:t>Area: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(5.3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0.2) km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2</a:t>
                </a:r>
              </a:p>
              <a:p>
                <a:endParaRPr lang="en-US" baseline="0" dirty="0">
                  <a:solidFill>
                    <a:srgbClr val="EBEBEB"/>
                  </a:solidFill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dirty="0">
                    <a:solidFill>
                      <a:srgbClr val="EBEBEB"/>
                    </a:solidFill>
                  </a:rPr>
                  <a:t>Flux: </a:t>
                </a:r>
                <a:r>
                  <a:rPr lang="en-US" b="0" i="0">
                    <a:solidFill>
                      <a:srgbClr val="EBEBEB"/>
                    </a:solidFill>
                    <a:latin typeface="Cambria Math" panose="02040503050406030204" pitchFamily="18" charset="0"/>
                  </a:rPr>
                  <a:t>𝐴</a:t>
                </a:r>
                <a:r>
                  <a:rPr lang="en-US" dirty="0">
                    <a:solidFill>
                      <a:srgbClr val="EBEBEB"/>
                    </a:solidFill>
                  </a:rPr>
                  <a:t> = (3.08 </a:t>
                </a:r>
                <a:r>
                  <a:rPr lang="en-US" i="0">
                    <a:solidFill>
                      <a:srgbClr val="EBEBE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US" dirty="0">
                    <a:solidFill>
                      <a:srgbClr val="EBEBEB"/>
                    </a:solidFill>
                  </a:rPr>
                  <a:t> 0.07) x 10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-11</a:t>
                </a:r>
                <a:r>
                  <a:rPr lang="en-US" dirty="0">
                    <a:solidFill>
                      <a:srgbClr val="EBEBEB"/>
                    </a:solidFill>
                  </a:rPr>
                  <a:t> erg cm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-2</a:t>
                </a:r>
                <a:r>
                  <a:rPr lang="en-US" dirty="0">
                    <a:solidFill>
                      <a:srgbClr val="EBEBEB"/>
                    </a:solidFill>
                  </a:rPr>
                  <a:t> s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>
                    <a:solidFill>
                      <a:srgbClr val="EBEBEB"/>
                    </a:solidFill>
                  </a:rPr>
                  <a:t>Area: </a:t>
                </a:r>
                <a:r>
                  <a:rPr lang="en-US" b="0" i="0">
                    <a:solidFill>
                      <a:srgbClr val="EBEBEB"/>
                    </a:solidFill>
                    <a:latin typeface="Cambria Math" panose="02040503050406030204" pitchFamily="18" charset="0"/>
                  </a:rPr>
                  <a:t>𝐴</a:t>
                </a:r>
                <a:r>
                  <a:rPr lang="en-US" dirty="0">
                    <a:solidFill>
                      <a:srgbClr val="EBEBEB"/>
                    </a:solidFill>
                  </a:rPr>
                  <a:t> = (5.3 </a:t>
                </a:r>
                <a:r>
                  <a:rPr lang="en-US" i="0">
                    <a:solidFill>
                      <a:srgbClr val="EBEBE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US" dirty="0">
                    <a:solidFill>
                      <a:srgbClr val="EBEBEB"/>
                    </a:solidFill>
                  </a:rPr>
                  <a:t> 0.2) km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2</a:t>
                </a:r>
              </a:p>
              <a:p>
                <a:endParaRPr lang="en-US" baseline="0" dirty="0">
                  <a:solidFill>
                    <a:srgbClr val="EBEBEB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Swift J1555.2-5402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59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1555 outburst in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52D47-9911-7D46-847C-5F989C50A3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0EEB-5D2C-7848-907C-DA564C6CC33D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4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ED46-4AAA-C14E-8C8C-F095072F3DD7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8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1B0-A0F9-724C-ADBB-80582A6C8E06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1FAF-EB95-F245-A64C-9842C7EF8F01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075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2822-F64C-9C48-9FC0-BB18C591B8DC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901D-673E-3648-B488-4398F41D6919}" type="datetime1">
              <a:rPr lang="en-US" smtClean="0"/>
              <a:t>7/25/24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4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77C8-21BD-184C-89F4-3B6349E1826F}" type="datetime1">
              <a:rPr lang="en-US" smtClean="0"/>
              <a:t>7/25/24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5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1FA6-33EF-294C-B358-8B0808FEBF86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9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24E0-1B8D-E24B-A08E-F84D2E99D0AB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6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C14B-318F-DD42-9916-938165849455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B7ABE-2D79-A346-8138-3074BC1E09E0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5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FF15-E82F-BE43-91A7-FFCDA36CA18C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8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829C-F2A9-834E-8197-B9D233480F33}" type="datetime1">
              <a:rPr lang="en-US" smtClean="0"/>
              <a:t>7/25/24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CD78-2A03-FC46-B9B3-DA3BA037D81E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5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D6A7-FE93-EE49-8A6B-AA6B19048685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FC75-4B24-364A-994D-35CAC74C3EEC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CE12-E05F-2641-93C8-C78F39E73CB3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4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507E32B-F199-884B-8B85-A10C6D75F2D1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480A-1A23-1046-8F66-E2C0CE54C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2041-8205/750/1/L6/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iopscience.iop.org/article/10.3847/1538-4357/abb3c9/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3847/1538-4357/abb3c9/pdf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70/2/103/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easarc.gsfc.nasa.gov/docs/nicer/nicer_tech_desc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i.adsabs.harvard.edu/abs/2004ApJ...605..378W/abstrac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termark.silverchair.com/stab1236.pdf?token=AQECAHi208BE49Ooan9kkhW_Ercy7Dm3ZL_9Cf3qfKAc485ysgAAA1cwggNTBgkqhkiG9w0BBwagggNEMIIDQAIBADCCAzkGCSqGSIb3DQEHATAeBglghkgBZQMEAS4wEQQMjwkMMfRJcenOsAesAgEQgIIDCt17aBMN9j5RJtDsGjG73F0_YUzw0BFqmIonS8oFPz_VVSmkCT-6LkSoB-OI75SvHSnFBOVhoaTWpa6Z86CWT5I-CKhToVVDsHRkNlJEHrGMSlRSiPNCxQ5gCwGyoCSZvV6yseGzUR4hynPFZgxqqFauwbw4NVF4bC72qPQVb_5D3D4lXxAfTdakNs4hSqfDY7HtmZNr8NlY8JLy9zbZvxJ2i6h8PcAcyZTvjbKaEZckvBDdSnmSWrX0ic7mcj3VUXw0HhE0QYJJ5aIw5a9EQCQrPsTaQb9QXE_A3yh-fzCgrjC-6kvHNjjffDSAdc13MM-LbKA_U_atRjAJ5BAVO7tp2BFyfc_rNClD-d-pQlgt0HaP18xmtgjzpKdyixbj7-5eP3XDFWTtnye5OJ2IDRJqFe9x35ccCWlmWt7ZvgDivJ0zzOdAuH_rYL-6JVSbbj-m1AyI2zSWcZ4uXo_8Qtl2w3eea5x_ShR4fi7QDBtWh66XixX1ZkQ67As5CwR_sNja02hgW81TrkhYmIwamOEh8jNHKO1x94Q-ZNRu8Yw-WqRt1s2JntmXl5VyAqRy2lmgEMM-8w07vqe5arZPCAPdiQEm8jbA2RL9FFDGccfPGf6bsOvI4DjhulJov7lQd8j1wf7u1yY527lnPR0lsaO1T6Rot68GC6ojSW1vDdvqEhVcPLRB-OFRV61Ecqt7C1LUWWJNK-FpvPQCqGQsvp8cqQ6vBzI2scaVGlNGu-xdkwh6WMwWlkoY1-PxFv4x_vRepwxDK6O1mvwux0hkIau6_0bWixRM5FZP87nJdP27EL49Ou4a6LJNkUiRg8NXpUuBwYkqPQZ4N1mo8QqsiLMwXo7qc1KEtiSDsGYnRJUdqjVBYFIpH7i9F4gItOJJk02aT7dv0jtYryYrmTkNO-IRvOC9ZuXDVgzdlsIUEtj-hPHNRK72DH7e28Bo3XosyTf2EQprkQTNVBdxlMfYYUqk5ixn6gpnSwAz9DgoLocEuBTNaNUnGPVMtOjPfxS3wFIX_T9U0fDTi-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3847/1538-4357/ab8387/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2D78-0B4B-9A8B-8AFE-9CE0D67E9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8" y="1211296"/>
            <a:ext cx="10526485" cy="3329581"/>
          </a:xfrm>
        </p:spPr>
        <p:txBody>
          <a:bodyPr/>
          <a:lstStyle/>
          <a:p>
            <a:pPr algn="ctr"/>
            <a:r>
              <a:rPr lang="en-US" sz="5600" b="0" i="0" dirty="0">
                <a:effectLst/>
                <a:latin typeface="Arial" panose="020B0604020202020204" pitchFamily="34" charset="0"/>
              </a:rPr>
              <a:t>The Long-Term Spectral and Temporal Evolution of the Swift J1818.0-1607 Magnetar Outburst</a:t>
            </a:r>
            <a:endParaRPr lang="en-US" sz="5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A86BE-B3C9-9187-7C26-83C7EB240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587158"/>
            <a:ext cx="9882090" cy="7698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Alex Van Kooten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4A52A-B0B0-4FFB-EFCF-86690D4D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13DA4-4D69-7CDE-A7F1-6841C3DD5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77"/>
          <a:stretch/>
        </p:blipFill>
        <p:spPr>
          <a:xfrm>
            <a:off x="0" y="0"/>
            <a:ext cx="1232034" cy="928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E311E-129D-7ED4-0C5F-67DDC5C8C846}"/>
              </a:ext>
            </a:extLst>
          </p:cNvPr>
          <p:cNvSpPr txBox="1"/>
          <p:nvPr/>
        </p:nvSpPr>
        <p:spPr>
          <a:xfrm>
            <a:off x="0" y="6211669"/>
            <a:ext cx="328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NICER/IXPE Workshop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July 29,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409D1-CB9A-8C54-C1EB-077CB6AAA616}"/>
              </a:ext>
            </a:extLst>
          </p:cNvPr>
          <p:cNvSpPr txBox="1"/>
          <p:nvPr/>
        </p:nvSpPr>
        <p:spPr>
          <a:xfrm>
            <a:off x="4580021" y="5249739"/>
            <a:ext cx="303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On behalf of a larger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0048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DA398-7978-CBAB-9E49-0A25267A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5D45-1159-A16E-BA20-3A50847B1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NICER</a:t>
            </a:r>
          </a:p>
          <a:p>
            <a:pPr lvl="1"/>
            <a:r>
              <a:rPr lang="en-US" dirty="0"/>
              <a:t>Excellent sensitivity, timing resolution, frequent observations</a:t>
            </a:r>
          </a:p>
          <a:p>
            <a:pPr lvl="1"/>
            <a:r>
              <a:rPr lang="en-US" dirty="0"/>
              <a:t>Combine short observations</a:t>
            </a:r>
          </a:p>
          <a:p>
            <a:r>
              <a:rPr lang="en-US" dirty="0"/>
              <a:t>Swift-XRT</a:t>
            </a:r>
          </a:p>
          <a:p>
            <a:pPr lvl="1"/>
            <a:r>
              <a:rPr lang="en-US" dirty="0"/>
              <a:t>Frequent observations but lower sensitivity</a:t>
            </a:r>
          </a:p>
          <a:p>
            <a:pPr lvl="1"/>
            <a:r>
              <a:rPr lang="en-US" dirty="0"/>
              <a:t>Combine short observations</a:t>
            </a:r>
          </a:p>
          <a:p>
            <a:r>
              <a:rPr lang="en-US" dirty="0"/>
              <a:t>XMM-Newton, Chandra</a:t>
            </a:r>
          </a:p>
          <a:p>
            <a:pPr lvl="1"/>
            <a:r>
              <a:rPr lang="en-US" dirty="0"/>
              <a:t>High sensitivity, low background, longer exposures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F1D78-6AAD-3359-49CA-75A351E4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F6A4-B3AD-9DFA-E2F2-63A2AA53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81" y="1542206"/>
            <a:ext cx="2519341" cy="141712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0BB848-CFC1-5044-F9AF-FF879C1C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05" y="3159005"/>
            <a:ext cx="2542951" cy="17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MM artist's impression">
            <a:extLst>
              <a:ext uri="{FF2B5EF4-FFF2-40B4-BE49-F238E27FC236}">
                <a16:creationId xmlns:a16="http://schemas.microsoft.com/office/drawing/2014/main" id="{716DC462-428A-CED3-F110-4558C387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354233"/>
            <a:ext cx="1874736" cy="13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D7D2D51-C036-7CCB-4149-947124E5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24" y="5349465"/>
            <a:ext cx="2475450" cy="13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99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8788B-D350-7DEC-5B59-C40868AC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Spectral Evolution</a:t>
            </a: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B553A-50EA-093F-F3CB-23221F64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5D4400-4EFD-E0EE-784C-356B028FA6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>
                    <a:solidFill>
                      <a:srgbClr val="EBEBEB"/>
                    </a:solidFill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endParaRPr lang="en-US" dirty="0">
                  <a:solidFill>
                    <a:srgbClr val="EBEBEB"/>
                  </a:solidFill>
                </a:endParaRPr>
              </a:p>
              <a:p>
                <a:r>
                  <a:rPr lang="en-US" dirty="0">
                    <a:solidFill>
                      <a:srgbClr val="EBEBEB"/>
                    </a:solidFill>
                  </a:rPr>
                  <a:t>Flux: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160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3 days</a:t>
                </a:r>
              </a:p>
              <a:p>
                <a:r>
                  <a:rPr lang="en-US" dirty="0">
                    <a:solidFill>
                      <a:srgbClr val="EBEBEB"/>
                    </a:solidFill>
                  </a:rPr>
                  <a:t>Area: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152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4 days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EBEBEB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5D4400-4EFD-E0EE-784C-356B028FA6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3"/>
                <a:stretch>
                  <a:fillRect l="-606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058196E-5A5C-8616-A1B3-B2BA7F878ABB}"/>
              </a:ext>
            </a:extLst>
          </p:cNvPr>
          <p:cNvGrpSpPr/>
          <p:nvPr/>
        </p:nvGrpSpPr>
        <p:grpSpPr>
          <a:xfrm>
            <a:off x="5553493" y="1063416"/>
            <a:ext cx="6375066" cy="5794584"/>
            <a:chOff x="5881102" y="0"/>
            <a:chExt cx="5983287" cy="5538289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1028D4E6-06C3-A601-1BC6-B59398344D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22"/>
            <a:stretch/>
          </p:blipFill>
          <p:spPr bwMode="auto">
            <a:xfrm>
              <a:off x="5881102" y="0"/>
              <a:ext cx="5983287" cy="505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D2A617CE-6CBA-0F2B-E1E4-82196D44E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00"/>
            <a:stretch/>
          </p:blipFill>
          <p:spPr bwMode="auto">
            <a:xfrm>
              <a:off x="5881102" y="4989648"/>
              <a:ext cx="5983287" cy="54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5617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2C95-8940-BD79-A600-596891EC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Blackbody Temperature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C7025-853A-50AB-8C15-E45EA0DDF2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EBEBEB"/>
                    </a:solidFill>
                  </a:rPr>
                  <a:t>Blackbody temperature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𝑚𝑡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(-0.5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1) x 10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-4</a:t>
                </a:r>
                <a:r>
                  <a:rPr lang="en-US" dirty="0">
                    <a:solidFill>
                      <a:srgbClr val="EBEBEB"/>
                    </a:solidFill>
                  </a:rPr>
                  <a:t> </a:t>
                </a:r>
                <a:r>
                  <a:rPr lang="en-US" dirty="0" err="1">
                    <a:solidFill>
                      <a:srgbClr val="EBEBEB"/>
                    </a:solidFill>
                  </a:rPr>
                  <a:t>kT</a:t>
                </a:r>
                <a:r>
                  <a:rPr lang="en-US" dirty="0">
                    <a:solidFill>
                      <a:srgbClr val="EBEBEB"/>
                    </a:solidFill>
                  </a:rPr>
                  <a:t> day</a:t>
                </a:r>
                <a:r>
                  <a:rPr lang="en-US" baseline="30000" dirty="0">
                    <a:solidFill>
                      <a:srgbClr val="EBEBEB"/>
                    </a:solidFill>
                  </a:rPr>
                  <a:t>-1</a:t>
                </a:r>
                <a:endParaRPr lang="en-US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= 1.09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0.03 keV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C7025-853A-50AB-8C15-E45EA0DDF2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3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BDB97-035C-7391-6644-8DFF70E5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235E8D-BE71-1109-6D9A-A0E3E3F6426C}"/>
              </a:ext>
            </a:extLst>
          </p:cNvPr>
          <p:cNvGrpSpPr/>
          <p:nvPr/>
        </p:nvGrpSpPr>
        <p:grpSpPr>
          <a:xfrm>
            <a:off x="2169707" y="3897020"/>
            <a:ext cx="7852586" cy="2767550"/>
            <a:chOff x="2169707" y="3859895"/>
            <a:chExt cx="7852586" cy="2767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0555C7-3D91-091A-6EA5-95EE87B81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707" y="3859895"/>
              <a:ext cx="7852586" cy="2767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F04370-EBE2-03F2-A32D-8B640AB7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5285" y="3994208"/>
              <a:ext cx="1274926" cy="100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88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E543B-48E2-FD66-7EF2-2BDA846E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J1818.0-1607: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9AF62-F2F3-96AB-200C-E56F3A2BC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91" y="2062646"/>
            <a:ext cx="7254909" cy="4195481"/>
          </a:xfrm>
        </p:spPr>
        <p:txBody>
          <a:bodyPr/>
          <a:lstStyle/>
          <a:p>
            <a:r>
              <a:rPr lang="en-US" dirty="0"/>
              <a:t>Constant temperature inconsistent with outburst models</a:t>
            </a:r>
          </a:p>
          <a:p>
            <a:r>
              <a:rPr lang="en-US" dirty="0"/>
              <a:t>However, not unique:</a:t>
            </a:r>
          </a:p>
          <a:p>
            <a:pPr lvl="1"/>
            <a:r>
              <a:rPr lang="en-US" dirty="0"/>
              <a:t>Ex. SGR 1830-0645 (2020), Swift J1555.2-5402 (2021)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B6A21-FD03-56E6-F84D-511E31B3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85F670-F6D8-5BB4-87B4-36E6F2354D79}"/>
              </a:ext>
            </a:extLst>
          </p:cNvPr>
          <p:cNvGrpSpPr/>
          <p:nvPr/>
        </p:nvGrpSpPr>
        <p:grpSpPr>
          <a:xfrm>
            <a:off x="895009" y="3677920"/>
            <a:ext cx="3947720" cy="3147684"/>
            <a:chOff x="1795463" y="0"/>
            <a:chExt cx="8601075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7815870-AC39-1E65-51C6-FDA90AB5B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463" y="0"/>
              <a:ext cx="86010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8D2F85-71FC-C0B0-D3EB-A06D6593CED7}"/>
                </a:ext>
              </a:extLst>
            </p:cNvPr>
            <p:cNvSpPr/>
            <p:nvPr/>
          </p:nvSpPr>
          <p:spPr>
            <a:xfrm>
              <a:off x="3255666" y="2301073"/>
              <a:ext cx="4464460" cy="5828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F3503B-E322-B213-8DF8-E709600E5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3285810" y="2727598"/>
              <a:ext cx="4416552" cy="1606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96A063-11F2-7956-4B2A-BD40574BD056}"/>
                </a:ext>
              </a:extLst>
            </p:cNvPr>
            <p:cNvSpPr/>
            <p:nvPr/>
          </p:nvSpPr>
          <p:spPr>
            <a:xfrm>
              <a:off x="9888940" y="86559"/>
              <a:ext cx="291403" cy="37398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9BA4E3-2F37-8957-2EB6-6D7F767672E6}"/>
                </a:ext>
              </a:extLst>
            </p:cNvPr>
            <p:cNvSpPr/>
            <p:nvPr/>
          </p:nvSpPr>
          <p:spPr>
            <a:xfrm rot="4156823">
              <a:off x="9777844" y="2288087"/>
              <a:ext cx="247950" cy="7748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993BBA-63D7-43F3-9DD0-ABB305B76399}"/>
                </a:ext>
              </a:extLst>
            </p:cNvPr>
            <p:cNvSpPr/>
            <p:nvPr/>
          </p:nvSpPr>
          <p:spPr>
            <a:xfrm rot="4387231">
              <a:off x="10025642" y="2974798"/>
              <a:ext cx="247950" cy="7748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BB412A-A96A-604F-88F0-6DAC5EC14D01}"/>
                </a:ext>
              </a:extLst>
            </p:cNvPr>
            <p:cNvSpPr/>
            <p:nvPr/>
          </p:nvSpPr>
          <p:spPr>
            <a:xfrm rot="4231533">
              <a:off x="9910666" y="2633975"/>
              <a:ext cx="247950" cy="7748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957F9C-30A1-BED4-9500-05635A2BB3DA}"/>
              </a:ext>
            </a:extLst>
          </p:cNvPr>
          <p:cNvGrpSpPr/>
          <p:nvPr/>
        </p:nvGrpSpPr>
        <p:grpSpPr>
          <a:xfrm>
            <a:off x="5314115" y="3663117"/>
            <a:ext cx="3536149" cy="3147684"/>
            <a:chOff x="837095" y="32396"/>
            <a:chExt cx="4768850" cy="4244966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CB4A4634-C3D1-FE76-6268-EAC40BDE57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07"/>
            <a:stretch/>
          </p:blipFill>
          <p:spPr bwMode="auto">
            <a:xfrm>
              <a:off x="837095" y="2590802"/>
              <a:ext cx="4768850" cy="1686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14B08435-9F5E-FEBD-6B4A-616ACE8CB4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02"/>
            <a:stretch/>
          </p:blipFill>
          <p:spPr bwMode="auto">
            <a:xfrm>
              <a:off x="837095" y="32396"/>
              <a:ext cx="4768850" cy="259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F3577E5-E2B6-C04C-F29A-7BEA2AA51361}"/>
              </a:ext>
            </a:extLst>
          </p:cNvPr>
          <p:cNvSpPr txBox="1"/>
          <p:nvPr/>
        </p:nvSpPr>
        <p:spPr>
          <a:xfrm>
            <a:off x="82209" y="6488668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J1555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CB9C53-79B7-90D0-6C51-CD8D0327D55E}"/>
              </a:ext>
            </a:extLst>
          </p:cNvPr>
          <p:cNvSpPr txBox="1"/>
          <p:nvPr/>
        </p:nvSpPr>
        <p:spPr>
          <a:xfrm>
            <a:off x="8965753" y="6488668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J1818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1E43DB-74F4-3CC9-5E1D-5B7EEA50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17" y="1233989"/>
            <a:ext cx="3675592" cy="24061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ABF580-6F66-0190-E5BE-3A0CEFDB5F99}"/>
              </a:ext>
            </a:extLst>
          </p:cNvPr>
          <p:cNvSpPr txBox="1"/>
          <p:nvPr/>
        </p:nvSpPr>
        <p:spPr>
          <a:xfrm>
            <a:off x="10032346" y="3677920"/>
            <a:ext cx="126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SGR 1830</a:t>
            </a:r>
          </a:p>
        </p:txBody>
      </p:sp>
    </p:spTree>
    <p:extLst>
      <p:ext uri="{BB962C8B-B14F-4D97-AF65-F5344CB8AC3E}">
        <p14:creationId xmlns:p14="http://schemas.microsoft.com/office/powerpoint/2010/main" val="232767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C57E5-FBD5-5FFD-D4D0-AD40CE50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282598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Swift J1818.0-1607: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Results</a:t>
            </a:r>
            <a:endParaRPr lang="en-US" sz="3600" dirty="0">
              <a:solidFill>
                <a:srgbClr val="EBEBEB"/>
              </a:solidFill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4C5BBE-3742-5661-02E5-6620D9B1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10" y="1369810"/>
            <a:ext cx="6284550" cy="4462030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0A649-2246-9816-B56E-C4573687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D9F1-1414-1EEB-35A5-489293A4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251587"/>
            <a:ext cx="4166509" cy="21901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What causes this behavior?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Implications for outburst formation models, neutron star cooling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Neutrino emission could limit crust temperature</a:t>
            </a:r>
          </a:p>
          <a:p>
            <a:pPr lvl="1">
              <a:lnSpc>
                <a:spcPct val="90000"/>
              </a:lnSpc>
            </a:pPr>
            <a:endParaRPr lang="en-US" sz="1700" dirty="0">
              <a:solidFill>
                <a:srgbClr val="EBEBE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799B14-2C89-7E29-5AD4-4DDC43413162}"/>
              </a:ext>
            </a:extLst>
          </p:cNvPr>
          <p:cNvSpPr txBox="1"/>
          <p:nvPr/>
        </p:nvSpPr>
        <p:spPr>
          <a:xfrm>
            <a:off x="7813040" y="5933440"/>
            <a:ext cx="232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Pons &amp; Rea 2012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81A2E6-1051-182B-482A-D0066A430B94}"/>
              </a:ext>
            </a:extLst>
          </p:cNvPr>
          <p:cNvSpPr txBox="1">
            <a:spLocks/>
          </p:cNvSpPr>
          <p:nvPr/>
        </p:nvSpPr>
        <p:spPr>
          <a:xfrm>
            <a:off x="648931" y="4129213"/>
            <a:ext cx="4166509" cy="2121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How common?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Observational biases?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Interstellar absorption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Covariant model components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Quiescent surface emission</a:t>
            </a:r>
          </a:p>
        </p:txBody>
      </p:sp>
    </p:spTree>
    <p:extLst>
      <p:ext uri="{BB962C8B-B14F-4D97-AF65-F5344CB8AC3E}">
        <p14:creationId xmlns:p14="http://schemas.microsoft.com/office/powerpoint/2010/main" val="1515921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A268-C055-6EC4-FCCB-CCF8195F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4BDD7-43A4-BDF1-47BE-63901D80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25" y="1990870"/>
            <a:ext cx="4312650" cy="4195481"/>
          </a:xfrm>
        </p:spPr>
        <p:txBody>
          <a:bodyPr>
            <a:normAutofit/>
          </a:bodyPr>
          <a:lstStyle/>
          <a:p>
            <a:r>
              <a:rPr lang="en-US" dirty="0"/>
              <a:t>Others have studied flux evolution</a:t>
            </a:r>
          </a:p>
          <a:p>
            <a:r>
              <a:rPr lang="en-US" dirty="0"/>
              <a:t>Lack of high-quality spectra has precluded detailed spectral study</a:t>
            </a:r>
          </a:p>
          <a:p>
            <a:pPr lvl="1"/>
            <a:r>
              <a:rPr lang="en-US" dirty="0"/>
              <a:t>Early observations rely on Swift</a:t>
            </a:r>
          </a:p>
          <a:p>
            <a:pPr lvl="1"/>
            <a:r>
              <a:rPr lang="en-US" dirty="0"/>
              <a:t>Sparse XMM/Chandra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30C3-5FEC-F2D5-0EE2-13869333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FCA14-94E5-DA9A-2CC2-A8715BA77A55}"/>
              </a:ext>
            </a:extLst>
          </p:cNvPr>
          <p:cNvSpPr txBox="1"/>
          <p:nvPr/>
        </p:nvSpPr>
        <p:spPr>
          <a:xfrm>
            <a:off x="7080500" y="6351397"/>
            <a:ext cx="3005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Coti</a:t>
            </a:r>
            <a:r>
              <a:rPr lang="en-US" sz="1600" dirty="0"/>
              <a:t> </a:t>
            </a:r>
            <a:r>
              <a:rPr lang="en-US" sz="1600" dirty="0" err="1"/>
              <a:t>Zelati</a:t>
            </a:r>
            <a:r>
              <a:rPr lang="en-US" sz="1600" dirty="0"/>
              <a:t> et al.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9C9E1-3B48-D1AD-6DAB-1E2FAE04A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72" y="1459148"/>
            <a:ext cx="6469905" cy="48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100D-A8A3-0C54-92E7-76F6A2EA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Outburst Spectral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1A155-B06F-DAFE-B6DE-BA8CFFB1C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2" y="1986422"/>
            <a:ext cx="5482112" cy="4195481"/>
          </a:xfrm>
        </p:spPr>
        <p:txBody>
          <a:bodyPr/>
          <a:lstStyle/>
          <a:p>
            <a:r>
              <a:rPr lang="en-US" dirty="0"/>
              <a:t>Recent outbursts have great NICER coverage</a:t>
            </a:r>
          </a:p>
          <a:p>
            <a:pPr lvl="1"/>
            <a:r>
              <a:rPr lang="en-US" dirty="0"/>
              <a:t>Prime candidates for J1818-style analysis</a:t>
            </a:r>
          </a:p>
          <a:p>
            <a:r>
              <a:rPr lang="en-US" dirty="0"/>
              <a:t>Reanalyze all past outbursts</a:t>
            </a:r>
          </a:p>
          <a:p>
            <a:pPr lvl="1"/>
            <a:r>
              <a:rPr lang="en-US" dirty="0"/>
              <a:t>Focus on high SNR observations</a:t>
            </a:r>
          </a:p>
          <a:p>
            <a:pPr lvl="1"/>
            <a:r>
              <a:rPr lang="en-US" dirty="0"/>
              <a:t>Effects of interstellar absorption, covariant model components, quiescent surface emission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FB5A0-A881-5BFB-DC74-62A073E8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57DD2-AD02-5C4A-31F5-C90D884C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93" y="1393849"/>
            <a:ext cx="5041394" cy="51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1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15D7-36E8-3159-6556-26D8C94D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635F-AF5F-5F59-5416-8DDBF0D66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 pulsed fraction after first 20 days, despite shrinking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E61C-DA96-E5D1-386A-EE474161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EEC14-6127-D615-7787-21B904390593}"/>
              </a:ext>
            </a:extLst>
          </p:cNvPr>
          <p:cNvSpPr txBox="1"/>
          <p:nvPr/>
        </p:nvSpPr>
        <p:spPr>
          <a:xfrm>
            <a:off x="5294783" y="5418969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Hu et al 2020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8B02-D8AD-84EF-EB59-7C2BFC350150}"/>
              </a:ext>
            </a:extLst>
          </p:cNvPr>
          <p:cNvGrpSpPr/>
          <p:nvPr/>
        </p:nvGrpSpPr>
        <p:grpSpPr>
          <a:xfrm>
            <a:off x="1008971" y="2991407"/>
            <a:ext cx="10181768" cy="2318502"/>
            <a:chOff x="2016760" y="4267200"/>
            <a:chExt cx="7772400" cy="1769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6D9447-69C8-CF57-C8E3-D7C811ED3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77"/>
            <a:stretch/>
          </p:blipFill>
          <p:spPr>
            <a:xfrm>
              <a:off x="2016760" y="4267200"/>
              <a:ext cx="7772400" cy="17698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FAD7D0-CC0A-BDFE-B1E6-0ED71EA7281C}"/>
                </a:ext>
              </a:extLst>
            </p:cNvPr>
            <p:cNvSpPr/>
            <p:nvPr/>
          </p:nvSpPr>
          <p:spPr>
            <a:xfrm>
              <a:off x="2021840" y="4267200"/>
              <a:ext cx="594360" cy="248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51FB61-3CA2-ADCA-46DF-4C05B11A8A56}"/>
                  </a:ext>
                </a:extLst>
              </p:cNvPr>
              <p:cNvSpPr txBox="1"/>
              <p:nvPr/>
            </p:nvSpPr>
            <p:spPr>
              <a:xfrm>
                <a:off x="1130608" y="5727898"/>
                <a:ext cx="1706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Area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5 km</a:t>
                </a:r>
                <a:r>
                  <a:rPr lang="en-US" baseline="30000" dirty="0"/>
                  <a:t>2</a:t>
                </a:r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51FB61-3CA2-ADCA-46DF-4C05B11A8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08" y="5727898"/>
                <a:ext cx="1706880" cy="369332"/>
              </a:xfrm>
              <a:prstGeom prst="rect">
                <a:avLst/>
              </a:prstGeom>
              <a:blipFill>
                <a:blip r:embed="rId4"/>
                <a:stretch>
                  <a:fillRect l="-2941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1A99D7-1997-298A-B9A6-12815C7328CE}"/>
              </a:ext>
            </a:extLst>
          </p:cNvPr>
          <p:cNvCxnSpPr>
            <a:cxnSpLocks/>
          </p:cNvCxnSpPr>
          <p:nvPr/>
        </p:nvCxnSpPr>
        <p:spPr>
          <a:xfrm flipV="1">
            <a:off x="1916584" y="4891919"/>
            <a:ext cx="0" cy="835979"/>
          </a:xfrm>
          <a:prstGeom prst="straightConnector1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A13D2-8018-E6CF-5526-414A86BA35BA}"/>
                  </a:ext>
                </a:extLst>
              </p:cNvPr>
              <p:cNvSpPr txBox="1"/>
              <p:nvPr/>
            </p:nvSpPr>
            <p:spPr>
              <a:xfrm>
                <a:off x="9593888" y="5747662"/>
                <a:ext cx="1897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Area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2.5 km</a:t>
                </a:r>
                <a:r>
                  <a:rPr lang="en-US" baseline="30000" dirty="0"/>
                  <a:t>2</a:t>
                </a:r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A13D2-8018-E6CF-5526-414A86BA3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888" y="5747662"/>
                <a:ext cx="1897072" cy="369332"/>
              </a:xfrm>
              <a:prstGeom prst="rect">
                <a:avLst/>
              </a:prstGeom>
              <a:blipFill>
                <a:blip r:embed="rId5"/>
                <a:stretch>
                  <a:fillRect l="-266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A86501-D5D2-BBA1-0A9D-B010808A59F3}"/>
              </a:ext>
            </a:extLst>
          </p:cNvPr>
          <p:cNvCxnSpPr>
            <a:cxnSpLocks/>
          </p:cNvCxnSpPr>
          <p:nvPr/>
        </p:nvCxnSpPr>
        <p:spPr>
          <a:xfrm flipV="1">
            <a:off x="10542424" y="4911683"/>
            <a:ext cx="0" cy="835979"/>
          </a:xfrm>
          <a:prstGeom prst="straightConnector1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5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03A23-8BFA-8254-02A1-8ACFBD21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B27F-4BAF-63DC-F24E-A92C8A3C7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99" y="1331259"/>
            <a:ext cx="6332827" cy="4195481"/>
          </a:xfrm>
        </p:spPr>
        <p:txBody>
          <a:bodyPr/>
          <a:lstStyle/>
          <a:p>
            <a:r>
              <a:rPr lang="en-US" dirty="0"/>
              <a:t>Pulse shape and pulsed fraction remain constant out to 940 days</a:t>
            </a:r>
          </a:p>
          <a:p>
            <a:r>
              <a:rPr lang="en-US" dirty="0"/>
              <a:t>Suggests unique system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08110-F085-83C0-A9E5-2C57F8E6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5FB84-2EED-AD75-CB47-175FA5018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"/>
          <a:stretch/>
        </p:blipFill>
        <p:spPr>
          <a:xfrm>
            <a:off x="7843520" y="1999596"/>
            <a:ext cx="3884738" cy="2160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33C9A-CC2B-4541-5044-87D958B4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20" y="4147884"/>
            <a:ext cx="3898605" cy="217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CAB271-CFF4-3F2A-F612-34731A828E52}"/>
              </a:ext>
            </a:extLst>
          </p:cNvPr>
          <p:cNvSpPr txBox="1"/>
          <p:nvPr/>
        </p:nvSpPr>
        <p:spPr>
          <a:xfrm>
            <a:off x="8724400" y="6417071"/>
            <a:ext cx="319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2022-10-09 (940 days)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055C0-451B-6801-44E7-486D41DFFA65}"/>
              </a:ext>
            </a:extLst>
          </p:cNvPr>
          <p:cNvSpPr txBox="1"/>
          <p:nvPr/>
        </p:nvSpPr>
        <p:spPr>
          <a:xfrm>
            <a:off x="8756400" y="1627939"/>
            <a:ext cx="319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2022-04-10 (760 days)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719A24-FC26-6EFC-D723-39F835180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99" y="3123250"/>
            <a:ext cx="5932881" cy="34784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80B2B-C673-B4A1-E919-FC67BD689E37}"/>
              </a:ext>
            </a:extLst>
          </p:cNvPr>
          <p:cNvSpPr txBox="1"/>
          <p:nvPr/>
        </p:nvSpPr>
        <p:spPr>
          <a:xfrm>
            <a:off x="2885440" y="6550286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Hu et al 2020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56F9B-D103-94BB-9752-96D9E5A594DC}"/>
              </a:ext>
            </a:extLst>
          </p:cNvPr>
          <p:cNvSpPr txBox="1"/>
          <p:nvPr/>
        </p:nvSpPr>
        <p:spPr>
          <a:xfrm>
            <a:off x="6539283" y="4405116"/>
            <a:ext cx="1718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Area </a:t>
            </a:r>
          </a:p>
          <a:p>
            <a:r>
              <a:rPr lang="en-US" sz="2000" dirty="0"/>
              <a:t>~10</a:t>
            </a:r>
            <a:r>
              <a:rPr lang="en-US" sz="2000" baseline="30000" dirty="0"/>
              <a:t>-2 </a:t>
            </a:r>
            <a:r>
              <a:rPr lang="en-US" sz="2000" dirty="0"/>
              <a:t>km</a:t>
            </a:r>
            <a:r>
              <a:rPr lang="en-US" sz="2000" baseline="30000" dirty="0"/>
              <a:t>2</a:t>
            </a:r>
            <a:endParaRPr lang="en-US" sz="1600" baseline="30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EC8BF5-3412-51A6-D3AE-37DD4373C921}"/>
              </a:ext>
            </a:extLst>
          </p:cNvPr>
          <p:cNvGrpSpPr/>
          <p:nvPr/>
        </p:nvGrpSpPr>
        <p:grpSpPr>
          <a:xfrm>
            <a:off x="7081169" y="5125929"/>
            <a:ext cx="671729" cy="171408"/>
            <a:chOff x="7081520" y="5233712"/>
            <a:chExt cx="671729" cy="17140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BE8105-FE58-0425-C936-4B71EC03B4D8}"/>
                </a:ext>
              </a:extLst>
            </p:cNvPr>
            <p:cNvCxnSpPr>
              <a:cxnSpLocks/>
            </p:cNvCxnSpPr>
            <p:nvPr/>
          </p:nvCxnSpPr>
          <p:spPr>
            <a:xfrm>
              <a:off x="7081520" y="5405120"/>
              <a:ext cx="671729" cy="0"/>
            </a:xfrm>
            <a:prstGeom prst="straightConnector1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C58E3A-47B9-F220-78C9-5A0474ED8DDB}"/>
                </a:ext>
              </a:extLst>
            </p:cNvPr>
            <p:cNvCxnSpPr>
              <a:cxnSpLocks/>
            </p:cNvCxnSpPr>
            <p:nvPr/>
          </p:nvCxnSpPr>
          <p:spPr>
            <a:xfrm>
              <a:off x="7081520" y="5233712"/>
              <a:ext cx="0" cy="15848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79304A0-89C3-AF34-3F8C-7E99809E254E}"/>
              </a:ext>
            </a:extLst>
          </p:cNvPr>
          <p:cNvSpPr txBox="1"/>
          <p:nvPr/>
        </p:nvSpPr>
        <p:spPr>
          <a:xfrm>
            <a:off x="2630959" y="2775752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100 days</a:t>
            </a:r>
          </a:p>
        </p:txBody>
      </p:sp>
    </p:spTree>
    <p:extLst>
      <p:ext uri="{BB962C8B-B14F-4D97-AF65-F5344CB8AC3E}">
        <p14:creationId xmlns:p14="http://schemas.microsoft.com/office/powerpoint/2010/main" val="2463471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F59A-635B-59CE-111E-BB46C8BE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569D-501C-7E65-2D7F-8101E2DEE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29398"/>
            <a:ext cx="8946541" cy="4195481"/>
          </a:xfrm>
        </p:spPr>
        <p:txBody>
          <a:bodyPr/>
          <a:lstStyle/>
          <a:p>
            <a:r>
              <a:rPr lang="en-US" dirty="0"/>
              <a:t>Constant blackbody temperature in contrast with outburst models</a:t>
            </a:r>
          </a:p>
          <a:p>
            <a:r>
              <a:rPr lang="en-US" dirty="0"/>
              <a:t>Constant pulsed fraction despite shrinking emitting area</a:t>
            </a:r>
          </a:p>
          <a:p>
            <a:r>
              <a:rPr lang="en-US" dirty="0"/>
              <a:t>Outburst spectral evolution provides insight into the physics of magnetar crusts and magnetospheres</a:t>
            </a:r>
          </a:p>
          <a:p>
            <a:pPr lvl="1"/>
            <a:r>
              <a:rPr lang="en-US" dirty="0"/>
              <a:t>Population-level study needed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61040-035D-3AB1-96A7-06F9C118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7E798F-5A7E-CEA3-4B5D-BFC13C5E97D7}"/>
              </a:ext>
            </a:extLst>
          </p:cNvPr>
          <p:cNvGrpSpPr/>
          <p:nvPr/>
        </p:nvGrpSpPr>
        <p:grpSpPr>
          <a:xfrm>
            <a:off x="2169707" y="3927138"/>
            <a:ext cx="7852586" cy="2767550"/>
            <a:chOff x="2169707" y="3859895"/>
            <a:chExt cx="7852586" cy="2767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8FD771-D088-9E59-3785-9453FA9FE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9707" y="3859895"/>
              <a:ext cx="7852586" cy="27675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8B821C-7E65-463B-FAEB-90B3EED95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5285" y="3994208"/>
              <a:ext cx="1274926" cy="100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63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3A090-BE7B-1960-5459-02594685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Magnetars</a:t>
            </a:r>
          </a:p>
        </p:txBody>
      </p:sp>
      <p:sp>
        <p:nvSpPr>
          <p:cNvPr id="104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6" name="Freeform: Shape 104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A graph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CE3EDB34-859F-79EC-5CE9-0565A441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047" y="1063416"/>
            <a:ext cx="5270563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1863C-949F-F067-8C9B-4DBE455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E970951-3A31-8F73-C9E6-9B66ED6413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EBEBEB"/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US" dirty="0">
                  <a:solidFill>
                    <a:srgbClr val="EBEBEB"/>
                  </a:solidFill>
                </a:endParaRPr>
              </a:p>
              <a:p>
                <a:r>
                  <a:rPr lang="en-US" dirty="0">
                    <a:solidFill>
                      <a:srgbClr val="EBEBEB"/>
                    </a:solidFill>
                  </a:rPr>
                  <a:t>Young: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1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kyr</a:t>
                </a:r>
              </a:p>
              <a:p>
                <a:r>
                  <a:rPr lang="en-US" dirty="0">
                    <a:solidFill>
                      <a:srgbClr val="EBEBEB"/>
                    </a:solidFill>
                  </a:rPr>
                  <a:t>Huge magnetic fields:       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EBEBEB"/>
                    </a:solidFill>
                  </a:rPr>
                  <a:t> G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EBEBEB"/>
                  </a:solidFill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E970951-3A31-8F73-C9E6-9B66ED6413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4"/>
                <a:stretch>
                  <a:fillRect l="-606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2078AB5-5A7F-1635-1D35-A28D2BD975CD}"/>
              </a:ext>
            </a:extLst>
          </p:cNvPr>
          <p:cNvSpPr/>
          <p:nvPr/>
        </p:nvSpPr>
        <p:spPr>
          <a:xfrm>
            <a:off x="7052553" y="1245140"/>
            <a:ext cx="933856" cy="32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EA8A4-86E5-B89B-2BD7-F88C0D22D492}"/>
              </a:ext>
            </a:extLst>
          </p:cNvPr>
          <p:cNvSpPr txBox="1"/>
          <p:nvPr/>
        </p:nvSpPr>
        <p:spPr>
          <a:xfrm>
            <a:off x="9211835" y="1284840"/>
            <a:ext cx="1548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Magnetars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DE2B6-516D-6342-4C2A-523310549C47}"/>
              </a:ext>
            </a:extLst>
          </p:cNvPr>
          <p:cNvSpPr txBox="1"/>
          <p:nvPr/>
        </p:nvSpPr>
        <p:spPr>
          <a:xfrm>
            <a:off x="9530631" y="3995843"/>
            <a:ext cx="201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Rotation Powered Pulsars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ACDA6-40DD-2018-5168-AA7744BA04B8}"/>
              </a:ext>
            </a:extLst>
          </p:cNvPr>
          <p:cNvSpPr txBox="1"/>
          <p:nvPr/>
        </p:nvSpPr>
        <p:spPr>
          <a:xfrm>
            <a:off x="8699819" y="4615623"/>
            <a:ext cx="180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Partially Recycled Pulsars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09C5B-C059-D768-C4AC-13C1C93F928C}"/>
              </a:ext>
            </a:extLst>
          </p:cNvPr>
          <p:cNvSpPr txBox="1"/>
          <p:nvPr/>
        </p:nvSpPr>
        <p:spPr>
          <a:xfrm>
            <a:off x="7519481" y="5235403"/>
            <a:ext cx="187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Recycled Pulsars</a:t>
            </a:r>
          </a:p>
        </p:txBody>
      </p:sp>
    </p:spTree>
    <p:extLst>
      <p:ext uri="{BB962C8B-B14F-4D97-AF65-F5344CB8AC3E}">
        <p14:creationId xmlns:p14="http://schemas.microsoft.com/office/powerpoint/2010/main" val="3363677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60DD-4AA3-993F-ADDA-AABCB374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1E6C-86D7-5305-531E-A7189EEF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3CF5-1DF1-8108-EA32-5C166560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4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11C5A-B272-1929-573B-04E5EC3F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EBEBEB"/>
                </a:solidFill>
              </a:rPr>
              <a:t>Outburst Spectra Analysis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85362-80C4-73CC-80A6-6835698C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1065110"/>
            <a:ext cx="5449889" cy="4727777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D4F7B-2ED9-544B-82C0-47971714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E92DD-6C3C-45C0-2D06-E781D358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Quiescent surface emission generally considered negligible</a:t>
            </a:r>
          </a:p>
          <a:p>
            <a:r>
              <a:rPr lang="en-US" dirty="0">
                <a:solidFill>
                  <a:srgbClr val="EBEBEB"/>
                </a:solidFill>
              </a:rPr>
              <a:t>Bright magnetar’s surface emission could be significant</a:t>
            </a:r>
          </a:p>
          <a:p>
            <a:r>
              <a:rPr lang="en-US" dirty="0">
                <a:solidFill>
                  <a:srgbClr val="EBEBEB"/>
                </a:solidFill>
              </a:rPr>
              <a:t>Properly account for surface contribution to outburst spectrum</a:t>
            </a:r>
          </a:p>
          <a:p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9CFE4-4179-9060-6C63-775DEF2D7FC5}"/>
              </a:ext>
            </a:extLst>
          </p:cNvPr>
          <p:cNvSpPr txBox="1"/>
          <p:nvPr/>
        </p:nvSpPr>
        <p:spPr>
          <a:xfrm>
            <a:off x="7282774" y="6054542"/>
            <a:ext cx="2462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err="1">
                <a:effectLst/>
                <a:latin typeface="+mj-lt"/>
              </a:rPr>
              <a:t>Gourgouliatos</a:t>
            </a:r>
            <a:r>
              <a:rPr lang="en-US" sz="1600" b="0" i="0" dirty="0">
                <a:effectLst/>
                <a:latin typeface="+mj-lt"/>
              </a:rPr>
              <a:t> 2016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788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BDC5B-645B-F6EB-7BE4-EB0FDFC7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EBEBEB"/>
                </a:solidFill>
              </a:rPr>
              <a:t>Outburst Spectral Simulations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EB60D-E4AB-6120-52ED-32203B65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5A57-34FA-1B5B-7DC9-B4B6701C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Intrinsic factors</a:t>
            </a:r>
          </a:p>
          <a:p>
            <a:pPr lvl="1"/>
            <a:r>
              <a:rPr lang="en-US" dirty="0">
                <a:solidFill>
                  <a:srgbClr val="EBEBEB"/>
                </a:solidFill>
              </a:rPr>
              <a:t>Triggering &amp; dissipation mechanism</a:t>
            </a:r>
          </a:p>
          <a:p>
            <a:r>
              <a:rPr lang="en-US" dirty="0">
                <a:solidFill>
                  <a:srgbClr val="EBEBEB"/>
                </a:solidFill>
              </a:rPr>
              <a:t>Extrinsic factors</a:t>
            </a:r>
          </a:p>
          <a:p>
            <a:pPr lvl="1"/>
            <a:r>
              <a:rPr lang="en-US" dirty="0">
                <a:solidFill>
                  <a:srgbClr val="EBEBEB"/>
                </a:solidFill>
              </a:rPr>
              <a:t>Interstellar absorption</a:t>
            </a:r>
          </a:p>
          <a:p>
            <a:pPr lvl="1"/>
            <a:r>
              <a:rPr lang="en-US" dirty="0">
                <a:solidFill>
                  <a:srgbClr val="EBEBEB"/>
                </a:solidFill>
              </a:rPr>
              <a:t>Signal-to-noise ratio</a:t>
            </a:r>
          </a:p>
          <a:p>
            <a:pPr lvl="1"/>
            <a:r>
              <a:rPr lang="en-US" dirty="0">
                <a:solidFill>
                  <a:srgbClr val="EBEBEB"/>
                </a:solidFill>
              </a:rPr>
              <a:t>Narrow energy range (0.5-10 keV)</a:t>
            </a:r>
          </a:p>
          <a:p>
            <a:pPr marL="457200" lvl="1" indent="0">
              <a:buNone/>
            </a:pPr>
            <a:endParaRPr lang="en-US" dirty="0">
              <a:solidFill>
                <a:srgbClr val="EBEBEB"/>
              </a:solidFill>
            </a:endParaRPr>
          </a:p>
          <a:p>
            <a:pPr lvl="1"/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747EB-2819-998E-79B5-6D92A01F5706}"/>
              </a:ext>
            </a:extLst>
          </p:cNvPr>
          <p:cNvSpPr txBox="1"/>
          <p:nvPr/>
        </p:nvSpPr>
        <p:spPr>
          <a:xfrm>
            <a:off x="6993136" y="5814440"/>
            <a:ext cx="454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Unabsorbed blackbody</a:t>
            </a:r>
          </a:p>
          <a:p>
            <a:pPr algn="ctr"/>
            <a:r>
              <a:rPr lang="en-US" dirty="0"/>
              <a:t>Black: Absorbed blackbody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B457CEA-E931-4158-0AE8-D260E4A8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09" y="1287611"/>
            <a:ext cx="6170674" cy="46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29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BDC5B-645B-F6EB-7BE4-EB0FDFC7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EBEBEB"/>
                </a:solidFill>
              </a:rPr>
              <a:t>Outburst Spectral Simulations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EB60D-E4AB-6120-52ED-32203B65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5A57-34FA-1B5B-7DC9-B4B6701C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How significant are these external factors?</a:t>
            </a:r>
          </a:p>
          <a:p>
            <a:r>
              <a:rPr lang="en-US" dirty="0">
                <a:solidFill>
                  <a:srgbClr val="EBEBEB"/>
                </a:solidFill>
              </a:rPr>
              <a:t>Simulations of outburst spectra will clarify the extent of their contributions</a:t>
            </a:r>
          </a:p>
          <a:p>
            <a:r>
              <a:rPr lang="en-US" dirty="0">
                <a:solidFill>
                  <a:srgbClr val="EBEBEB"/>
                </a:solidFill>
              </a:rPr>
              <a:t>Better understand intrinsic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747EB-2819-998E-79B5-6D92A01F5706}"/>
              </a:ext>
            </a:extLst>
          </p:cNvPr>
          <p:cNvSpPr txBox="1"/>
          <p:nvPr/>
        </p:nvSpPr>
        <p:spPr>
          <a:xfrm>
            <a:off x="6993136" y="5814440"/>
            <a:ext cx="454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Unabsorbed blackbody</a:t>
            </a:r>
          </a:p>
          <a:p>
            <a:pPr algn="ctr"/>
            <a:r>
              <a:rPr lang="en-US" dirty="0"/>
              <a:t>Black: Absorbed blackbody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B457CEA-E931-4158-0AE8-D260E4A8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09" y="1287611"/>
            <a:ext cx="6170674" cy="46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9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1F39-B0E7-8C71-54C5-E0C2AA3E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3728A-6DCA-CA88-9145-AB26AA0DB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BED5-DE77-FD21-B06A-5B49C96F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3B5A-CFFD-8440-4DAF-C55D25EB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8C5F9-2CFD-EF41-1AEB-3C59532F0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BBC46-D879-1480-0009-2E0BE755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2CDDA-FC26-C4C8-7F73-3D5B4594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53" y="2437934"/>
            <a:ext cx="7772400" cy="2346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918E53-F187-BB93-EAD3-87050556B9F1}"/>
              </a:ext>
            </a:extLst>
          </p:cNvPr>
          <p:cNvSpPr txBox="1"/>
          <p:nvPr/>
        </p:nvSpPr>
        <p:spPr>
          <a:xfrm>
            <a:off x="4093029" y="4963886"/>
            <a:ext cx="447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timeline to graduation</a:t>
            </a:r>
          </a:p>
        </p:txBody>
      </p:sp>
    </p:spTree>
    <p:extLst>
      <p:ext uri="{BB962C8B-B14F-4D97-AF65-F5344CB8AC3E}">
        <p14:creationId xmlns:p14="http://schemas.microsoft.com/office/powerpoint/2010/main" val="245311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3967-C745-29F0-124E-541B79C2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7DA9-1D18-50B6-2D8A-C4443B8B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7EBDE-C1DB-5144-1FB7-77E3431B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6C679-49C1-B9F7-F304-82245D507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97" y="1410660"/>
            <a:ext cx="8333890" cy="42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B71E6-7133-BECF-2D1B-B0FE766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A graph of energy&#10;&#10;Description automatically generated">
            <a:extLst>
              <a:ext uri="{FF2B5EF4-FFF2-40B4-BE49-F238E27FC236}">
                <a16:creationId xmlns:a16="http://schemas.microsoft.com/office/drawing/2014/main" id="{CDF5FA9B-23ED-8C42-5130-BF340C5E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64871"/>
            <a:ext cx="7772400" cy="5728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02557-B0F4-0C0E-7F34-9BC2E002D624}"/>
              </a:ext>
            </a:extLst>
          </p:cNvPr>
          <p:cNvSpPr txBox="1"/>
          <p:nvPr/>
        </p:nvSpPr>
        <p:spPr>
          <a:xfrm>
            <a:off x="4278086" y="6379029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Vogel et al., 2014</a:t>
            </a:r>
          </a:p>
        </p:txBody>
      </p:sp>
    </p:spTree>
    <p:extLst>
      <p:ext uri="{BB962C8B-B14F-4D97-AF65-F5344CB8AC3E}">
        <p14:creationId xmlns:p14="http://schemas.microsoft.com/office/powerpoint/2010/main" val="2885230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graph of energy and energy&#10;&#10;Description automatically generated">
            <a:extLst>
              <a:ext uri="{FF2B5EF4-FFF2-40B4-BE49-F238E27FC236}">
                <a16:creationId xmlns:a16="http://schemas.microsoft.com/office/drawing/2014/main" id="{9A73DEC6-C84A-11D1-3309-47C04D4C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249" y="949556"/>
            <a:ext cx="5096747" cy="51352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D2208-808F-CE91-53AF-DABAFD14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24EDF-4C2C-899B-AD65-84CCCFE952A7}"/>
              </a:ext>
            </a:extLst>
          </p:cNvPr>
          <p:cNvSpPr txBox="1"/>
          <p:nvPr/>
        </p:nvSpPr>
        <p:spPr>
          <a:xfrm>
            <a:off x="4355315" y="6035950"/>
            <a:ext cx="383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 from </a:t>
            </a:r>
            <a:r>
              <a:rPr lang="en-US" dirty="0">
                <a:solidFill>
                  <a:srgbClr val="FF0000"/>
                </a:solidFill>
              </a:rPr>
              <a:t>Chandra</a:t>
            </a:r>
            <a:r>
              <a:rPr lang="en-US" dirty="0"/>
              <a:t> and </a:t>
            </a:r>
            <a:r>
              <a:rPr lang="en-US" dirty="0">
                <a:solidFill>
                  <a:srgbClr val="0068DB"/>
                </a:solidFill>
              </a:rPr>
              <a:t>XMM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EDCA490-E7AD-41D4-0E1D-BA735081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01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66DE7-828C-DF40-A241-571D0999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0F14-5B48-C7F9-3849-C80197F6F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3D26D-1A10-A2D9-983D-54944C33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70E29-D32D-FFE1-C0BC-E0A988A282A8}"/>
              </a:ext>
            </a:extLst>
          </p:cNvPr>
          <p:cNvSpPr txBox="1"/>
          <p:nvPr/>
        </p:nvSpPr>
        <p:spPr>
          <a:xfrm>
            <a:off x="3836280" y="5608936"/>
            <a:ext cx="4135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Unabsorbed blackbody</a:t>
            </a:r>
          </a:p>
          <a:p>
            <a:r>
              <a:rPr lang="en-US" dirty="0"/>
              <a:t>Black: Absorbed blackbody</a:t>
            </a:r>
          </a:p>
          <a:p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: Absorbed double blackbody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2077A85-9D45-8C10-316A-B95FF7B3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45" y="1063416"/>
            <a:ext cx="6195712" cy="46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0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4C21C-8102-28B8-BED1-94322B5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Magnetars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F576D2E-2DAA-6E33-8A07-20C301F20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5984"/>
            <a:ext cx="5284469" cy="5562601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CDEC9-25E1-9302-3ED5-902CB54B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36A0A-678C-9CC5-B89D-D6D8BE8C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2" y="1816931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Bright X-ray sources</a:t>
            </a:r>
          </a:p>
          <a:p>
            <a:r>
              <a:rPr lang="en-US" dirty="0">
                <a:solidFill>
                  <a:srgbClr val="EBEBEB"/>
                </a:solidFill>
              </a:rPr>
              <a:t>Rotational energy loss insufficient</a:t>
            </a:r>
          </a:p>
          <a:p>
            <a:r>
              <a:rPr lang="en-US" dirty="0">
                <a:solidFill>
                  <a:srgbClr val="EBEBEB"/>
                </a:solidFill>
              </a:rPr>
              <a:t>Must be another energy source</a:t>
            </a:r>
          </a:p>
          <a:p>
            <a:pPr lvl="1"/>
            <a:r>
              <a:rPr lang="en-US" dirty="0">
                <a:solidFill>
                  <a:srgbClr val="EBEBEB"/>
                </a:solidFill>
              </a:rPr>
              <a:t>Magnetic field decay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F9FC8-30D3-165D-20B7-AF16D02952FB}"/>
              </a:ext>
            </a:extLst>
          </p:cNvPr>
          <p:cNvSpPr txBox="1"/>
          <p:nvPr/>
        </p:nvSpPr>
        <p:spPr>
          <a:xfrm>
            <a:off x="7850515" y="6397073"/>
            <a:ext cx="242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+mj-lt"/>
              </a:rPr>
              <a:t>Enoto</a:t>
            </a:r>
            <a:r>
              <a:rPr lang="en-US" sz="1400" dirty="0">
                <a:effectLst/>
                <a:latin typeface="+mj-lt"/>
              </a:rPr>
              <a:t> et al.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63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40FB-5EBD-AA80-3953-C4AB6CDC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85BB-BEE9-EF78-9DC5-E6912B48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F38D65-A74A-81C1-BD00-BDC9ADC7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23" y="1679462"/>
            <a:ext cx="5740954" cy="49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0C539-2E17-64D6-7CC0-81845F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2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172E-1285-B756-2168-78E1854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6FA4C-FB7D-A12E-2862-A590E4013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BEFF4E-661B-FA59-AE5C-0F6C2BBEA01E}"/>
              </a:ext>
            </a:extLst>
          </p:cNvPr>
          <p:cNvGrpSpPr/>
          <p:nvPr/>
        </p:nvGrpSpPr>
        <p:grpSpPr>
          <a:xfrm>
            <a:off x="517934" y="2052918"/>
            <a:ext cx="11156132" cy="4195481"/>
            <a:chOff x="661647" y="2052918"/>
            <a:chExt cx="11156132" cy="41954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9A5A14-D106-AC5A-7151-2A9D5731A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74"/>
            <a:stretch/>
          </p:blipFill>
          <p:spPr>
            <a:xfrm>
              <a:off x="6317207" y="2052918"/>
              <a:ext cx="5500572" cy="41954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A28099-62E7-AA8D-608C-FDE12021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647" y="2052918"/>
              <a:ext cx="5507522" cy="419548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7E981-8078-3F0D-C061-7AEB6131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D252A-A698-489F-1799-18C94E05EC46}"/>
              </a:ext>
            </a:extLst>
          </p:cNvPr>
          <p:cNvSpPr txBox="1"/>
          <p:nvPr/>
        </p:nvSpPr>
        <p:spPr>
          <a:xfrm>
            <a:off x="2356057" y="6306043"/>
            <a:ext cx="183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2020-03-12, 5ks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F62CA-C74D-42F7-945F-898EC59A1385}"/>
              </a:ext>
            </a:extLst>
          </p:cNvPr>
          <p:cNvSpPr txBox="1"/>
          <p:nvPr/>
        </p:nvSpPr>
        <p:spPr>
          <a:xfrm>
            <a:off x="8004668" y="6405282"/>
            <a:ext cx="183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2021-07-18, 3ks</a:t>
            </a:r>
          </a:p>
        </p:txBody>
      </p:sp>
    </p:spTree>
    <p:extLst>
      <p:ext uri="{BB962C8B-B14F-4D97-AF65-F5344CB8AC3E}">
        <p14:creationId xmlns:p14="http://schemas.microsoft.com/office/powerpoint/2010/main" val="47976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64B4-21A6-7FD4-53E9-53056290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4367D-4153-1063-EC90-09C27BAC3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DFA15-DF9C-ECD8-51EF-A7FC3990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4BCCE-6DC4-3C79-2104-90720684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6" y="193593"/>
            <a:ext cx="3276037" cy="2477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7AF7F-0052-D9DD-8025-BA8FD2ED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219" y="193593"/>
            <a:ext cx="3265563" cy="2458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2A159-43F2-CD4F-1337-123576416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616" y="193593"/>
            <a:ext cx="3250658" cy="2477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33A1D-9E96-355C-2250-69A5B3578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278" y="3304164"/>
            <a:ext cx="4439445" cy="3360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D753D3-BFCA-4E2F-EE8E-B6246A6636C8}"/>
              </a:ext>
            </a:extLst>
          </p:cNvPr>
          <p:cNvSpPr txBox="1"/>
          <p:nvPr/>
        </p:nvSpPr>
        <p:spPr>
          <a:xfrm>
            <a:off x="3821125" y="1028414"/>
            <a:ext cx="61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+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2058D-DC5F-B9F8-A611-1A045C427558}"/>
              </a:ext>
            </a:extLst>
          </p:cNvPr>
          <p:cNvSpPr txBox="1"/>
          <p:nvPr/>
        </p:nvSpPr>
        <p:spPr>
          <a:xfrm>
            <a:off x="7740384" y="1028414"/>
            <a:ext cx="61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+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5250F-631B-9928-A71C-7107B6CD9FDD}"/>
              </a:ext>
            </a:extLst>
          </p:cNvPr>
          <p:cNvSpPr txBox="1"/>
          <p:nvPr/>
        </p:nvSpPr>
        <p:spPr>
          <a:xfrm>
            <a:off x="5789579" y="2624007"/>
            <a:ext cx="61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38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4B80-87DC-0528-6672-AAE3FE1F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9272-AB03-0B74-3F70-84D419E4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A9851-4AA0-FB6D-9AC6-2ADB1C6E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6F7F0-EFB0-259E-829A-2E0F42DF0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14614"/>
            <a:ext cx="7772400" cy="532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03251-5557-04DE-CBAB-A2C12AACD467}"/>
              </a:ext>
            </a:extLst>
          </p:cNvPr>
          <p:cNvSpPr txBox="1"/>
          <p:nvPr/>
        </p:nvSpPr>
        <p:spPr>
          <a:xfrm>
            <a:off x="9944802" y="6273876"/>
            <a:ext cx="228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Harrison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10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8A5E-8BCA-3805-6A0A-070207BF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22CDA-57D0-FB64-1A72-15C676BE9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8B98-E2E5-51EE-902B-DA78ACFF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34</a:t>
            </a:fld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F60D186-B88C-91E9-2465-BC9A92FF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04" y="1380277"/>
            <a:ext cx="4722592" cy="48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30A15-EE97-37A1-43E3-4DE6AC90F0C3}"/>
              </a:ext>
            </a:extLst>
          </p:cNvPr>
          <p:cNvSpPr txBox="1"/>
          <p:nvPr/>
        </p:nvSpPr>
        <p:spPr>
          <a:xfrm>
            <a:off x="8398873" y="5929726"/>
            <a:ext cx="155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NICER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95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EF6A-8649-C513-B976-3916DF4A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C308-9394-3053-5BF3-E2C6E62AA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33BCA-05D9-65DF-027D-EE18D8FF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35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82FBCBE-A7D9-1614-6808-E7F31927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15" y="2005681"/>
            <a:ext cx="5629570" cy="42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554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EB33-E3D0-EF6E-D473-93C8D51D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Outburst Decay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81217-CD2B-5E17-358C-1A834CAD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B09A-2882-1C5D-D016-140A00E0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AE79173-A917-5997-D111-39B2DBEA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78" y="1986652"/>
            <a:ext cx="5449889" cy="45097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B8E8C-7431-46FD-1FD6-8E1161682EAA}"/>
              </a:ext>
            </a:extLst>
          </p:cNvPr>
          <p:cNvSpPr txBox="1"/>
          <p:nvPr/>
        </p:nvSpPr>
        <p:spPr>
          <a:xfrm>
            <a:off x="3287545" y="6470615"/>
            <a:ext cx="5449889" cy="4509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Woods et al. 2004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7534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D3AA-07DA-557E-C930-50275C52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Outbursts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58543-DF43-C39A-F5B2-2BDCCE32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27611"/>
            <a:ext cx="8946541" cy="4195481"/>
          </a:xfrm>
        </p:spPr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Sudden increase in X-ray flux by a factor of 10-1000</a:t>
            </a:r>
          </a:p>
          <a:p>
            <a:r>
              <a:rPr lang="en-US" dirty="0">
                <a:solidFill>
                  <a:srgbClr val="EBEBEB"/>
                </a:solidFill>
              </a:rPr>
              <a:t>Decay back to quiescence over months to a few years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523DE-0F39-64D9-FCED-AF92BF21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342AD-27C8-66C5-CF6E-39BC487F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38" y="3257358"/>
            <a:ext cx="8868123" cy="3016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CA91B-1006-7448-F0CE-3BD3AD3E42BA}"/>
              </a:ext>
            </a:extLst>
          </p:cNvPr>
          <p:cNvSpPr txBox="1"/>
          <p:nvPr/>
        </p:nvSpPr>
        <p:spPr>
          <a:xfrm>
            <a:off x="5133595" y="6405282"/>
            <a:ext cx="192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Borghese et al.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383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145D-DF8A-3D74-0915-B569520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Outbursts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A70C39DD-2207-D285-459F-821565D2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71" y="1398914"/>
            <a:ext cx="5961711" cy="4441473"/>
          </a:xfrm>
          <a:prstGeom prst="rect">
            <a:avLst/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027F4-E0C4-2A8E-8758-27FE710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8004D-E058-7214-9A99-BC1FEA39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Hot spots responsible for outbursts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Small regions of magnetar surface, hotter than the rest of the surface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Changes in pulsed fraction, pulse profile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3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145D-DF8A-3D74-0915-B569520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Outbursts</a:t>
            </a:r>
          </a:p>
        </p:txBody>
      </p:sp>
      <p:pic>
        <p:nvPicPr>
          <p:cNvPr id="9" name="Picture 8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A70C39DD-2207-D285-459F-821565D2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420" y="3001422"/>
            <a:ext cx="5081101" cy="3785419"/>
          </a:xfrm>
          <a:prstGeom prst="rect">
            <a:avLst/>
          </a:prstGeom>
          <a:effectLst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027F4-E0C4-2A8E-8758-27FE710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8004D-E058-7214-9A99-BC1FEA39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536291"/>
            <a:ext cx="4166509" cy="17758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Hot spots responsible for outbursts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Small regions of magnetar surface, hotter than the rest of the surface</a:t>
            </a:r>
          </a:p>
        </p:txBody>
      </p:sp>
      <p:pic>
        <p:nvPicPr>
          <p:cNvPr id="4" name="Picture 2" descr="Pulsar&#10;Lighthouse model">
            <a:extLst>
              <a:ext uri="{FF2B5EF4-FFF2-40B4-BE49-F238E27FC236}">
                <a16:creationId xmlns:a16="http://schemas.microsoft.com/office/drawing/2014/main" id="{3BC94A93-696F-D9F8-A06F-19C3AD26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80" y="3016664"/>
            <a:ext cx="3841336" cy="38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977304-E649-CA4E-512E-355D25E4405A}"/>
              </a:ext>
            </a:extLst>
          </p:cNvPr>
          <p:cNvSpPr txBox="1">
            <a:spLocks/>
          </p:cNvSpPr>
          <p:nvPr/>
        </p:nvSpPr>
        <p:spPr>
          <a:xfrm>
            <a:off x="6338723" y="1704586"/>
            <a:ext cx="416650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EBEBEB"/>
                </a:solidFill>
              </a:rPr>
              <a:t>Changes in pulsed fraction, pulse profile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7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145D-DF8A-3D74-0915-B569520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Outbursts</a:t>
            </a: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diagram of a rainbow&#10;&#10;Description automatically generated">
            <a:extLst>
              <a:ext uri="{FF2B5EF4-FFF2-40B4-BE49-F238E27FC236}">
                <a16:creationId xmlns:a16="http://schemas.microsoft.com/office/drawing/2014/main" id="{EAB430A1-AB2F-C7CE-AB9A-3C1B0BC9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88" y="1392101"/>
            <a:ext cx="6032274" cy="4509125"/>
          </a:xfrm>
          <a:prstGeom prst="rect">
            <a:avLst/>
          </a:prstGeom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027F4-E0C4-2A8E-8758-27FE710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8004D-E058-7214-9A99-BC1FEA39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Spectral changes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</a:rPr>
              <a:t>Initial spectral hardening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BD3D6-1D1D-A790-5002-BD2B46948E74}"/>
              </a:ext>
            </a:extLst>
          </p:cNvPr>
          <p:cNvSpPr txBox="1"/>
          <p:nvPr/>
        </p:nvSpPr>
        <p:spPr>
          <a:xfrm>
            <a:off x="7023370" y="6001966"/>
            <a:ext cx="3949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 et al. 2020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497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8AB7-7E19-EFC3-330E-E3245A45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Outburst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6761-1E14-B59E-8672-38F05AE3F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61" y="2127346"/>
            <a:ext cx="7912871" cy="4195481"/>
          </a:xfrm>
        </p:spPr>
        <p:txBody>
          <a:bodyPr>
            <a:normAutofit/>
          </a:bodyPr>
          <a:lstStyle/>
          <a:p>
            <a:r>
              <a:rPr lang="en-US" dirty="0"/>
              <a:t>Powered by magnetars’ incredibly strong magnetic fields</a:t>
            </a:r>
          </a:p>
          <a:p>
            <a:r>
              <a:rPr lang="en-US" dirty="0"/>
              <a:t>Dipole fields and crustal toroidal fields </a:t>
            </a:r>
          </a:p>
          <a:p>
            <a:r>
              <a:rPr lang="en-US" dirty="0"/>
              <a:t>Hall drift causes more complex field geometry</a:t>
            </a:r>
          </a:p>
          <a:p>
            <a:r>
              <a:rPr lang="en-US" dirty="0"/>
              <a:t>Crustal stresses leads to plastic deformation</a:t>
            </a:r>
          </a:p>
          <a:p>
            <a:pPr lvl="1"/>
            <a:r>
              <a:rPr lang="en-US" dirty="0"/>
              <a:t>Internal heat deposition could lead to surface hot spot</a:t>
            </a:r>
          </a:p>
          <a:p>
            <a:r>
              <a:rPr lang="en-US" dirty="0"/>
              <a:t>Crust motion twists external magnetic field lines</a:t>
            </a:r>
          </a:p>
          <a:p>
            <a:pPr lvl="1"/>
            <a:r>
              <a:rPr lang="en-US" dirty="0"/>
              <a:t>Current flow along twisted field lines bombards surface, creates hot spot</a:t>
            </a:r>
          </a:p>
          <a:p>
            <a:r>
              <a:rPr lang="en-US" dirty="0"/>
              <a:t>Models are not exclusive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DFC44-7B19-6EE2-184B-65B32CA2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480A-1A23-1046-8F66-E2C0CE54C5F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715E1-8FC6-2C49-9EB8-43F6D531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977" y="1178560"/>
            <a:ext cx="3277561" cy="2775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60784-3534-E611-2975-1E0A2F1D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977" y="3976827"/>
            <a:ext cx="3277562" cy="2842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BB0451-C76B-07A3-7350-C7564B387135}"/>
              </a:ext>
            </a:extLst>
          </p:cNvPr>
          <p:cNvSpPr txBox="1"/>
          <p:nvPr/>
        </p:nvSpPr>
        <p:spPr>
          <a:xfrm>
            <a:off x="6096000" y="6434778"/>
            <a:ext cx="246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chemeClr val="tx2"/>
                </a:solidFill>
                <a:effectLst/>
                <a:latin typeface="+mj-lt"/>
              </a:rPr>
              <a:t>Gourgouliatos</a:t>
            </a:r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 2016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36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145D-DF8A-3D74-0915-B569520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Swift 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J1818.0-1607</a:t>
            </a: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2" descr="A graph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19FF8184-7397-03ED-251E-8A2C7766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3655" y="1136805"/>
            <a:ext cx="5270563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027F4-E0C4-2A8E-8758-27FE710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4D480A-1A23-1046-8F66-E2C0CE54C5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98004D-E058-7214-9A99-BC1FEA3942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Discovered March 2020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P = 1.36 s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Very young: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~ 250-500 years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Radio loud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High spin-down luminosity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erg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Could bridge the gap between magnetars and high-B pulsars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Outburst spectral evolution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98004D-E058-7214-9A99-BC1FEA394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4"/>
                <a:stretch>
                  <a:fillRect l="-303" t="-2007" r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5-Point Star 4">
            <a:extLst>
              <a:ext uri="{FF2B5EF4-FFF2-40B4-BE49-F238E27FC236}">
                <a16:creationId xmlns:a16="http://schemas.microsoft.com/office/drawing/2014/main" id="{F3272DFD-BC65-D150-D54C-FF6B574072E1}"/>
              </a:ext>
            </a:extLst>
          </p:cNvPr>
          <p:cNvSpPr/>
          <p:nvPr/>
        </p:nvSpPr>
        <p:spPr>
          <a:xfrm>
            <a:off x="9850873" y="1632957"/>
            <a:ext cx="199513" cy="2067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333F0-ECF7-F8CA-2747-39F76E5ECD2B}"/>
              </a:ext>
            </a:extLst>
          </p:cNvPr>
          <p:cNvSpPr txBox="1"/>
          <p:nvPr/>
        </p:nvSpPr>
        <p:spPr>
          <a:xfrm>
            <a:off x="9228045" y="1402801"/>
            <a:ext cx="82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J1818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CB3D8-C636-3BDD-4EF1-12F2274947F8}"/>
              </a:ext>
            </a:extLst>
          </p:cNvPr>
          <p:cNvSpPr txBox="1"/>
          <p:nvPr/>
        </p:nvSpPr>
        <p:spPr>
          <a:xfrm>
            <a:off x="7184055" y="1295079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Magnetars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82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{2F49405D-0E1E-474A-B910-B575108CFDFB}tf10001062</Template>
  <TotalTime>68053</TotalTime>
  <Words>992</Words>
  <Application>Microsoft Macintosh PowerPoint</Application>
  <PresentationFormat>Widescreen</PresentationFormat>
  <Paragraphs>244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Helvetica Neue</vt:lpstr>
      <vt:lpstr>Menlo</vt:lpstr>
      <vt:lpstr>NimbusRomNo9L</vt:lpstr>
      <vt:lpstr>Wingdings 3</vt:lpstr>
      <vt:lpstr>Ion</vt:lpstr>
      <vt:lpstr>The Long-Term Spectral and Temporal Evolution of the Swift J1818.0-1607 Magnetar Outburst</vt:lpstr>
      <vt:lpstr>Magnetars</vt:lpstr>
      <vt:lpstr>Magnetars</vt:lpstr>
      <vt:lpstr>Outbursts</vt:lpstr>
      <vt:lpstr>Outbursts</vt:lpstr>
      <vt:lpstr>Outbursts</vt:lpstr>
      <vt:lpstr>Outbursts</vt:lpstr>
      <vt:lpstr>Outburst Theory</vt:lpstr>
      <vt:lpstr>Swift  J1818.0-1607</vt:lpstr>
      <vt:lpstr>Instruments</vt:lpstr>
      <vt:lpstr>Spectral Evolution</vt:lpstr>
      <vt:lpstr>Blackbody Temperature</vt:lpstr>
      <vt:lpstr>Swift J1818.0-1607:  Results</vt:lpstr>
      <vt:lpstr>Swift J1818.0-1607:  Results</vt:lpstr>
      <vt:lpstr>Outbursts</vt:lpstr>
      <vt:lpstr>Outburst Spectral Analysis</vt:lpstr>
      <vt:lpstr>Timing Analysis</vt:lpstr>
      <vt:lpstr>Timing Analysis</vt:lpstr>
      <vt:lpstr>Conclusions</vt:lpstr>
      <vt:lpstr>Extras</vt:lpstr>
      <vt:lpstr>Outburst Spectra Analysis</vt:lpstr>
      <vt:lpstr>Outburst Spectral Simulations</vt:lpstr>
      <vt:lpstr>Outburst Spectral Simulations</vt:lpstr>
      <vt:lpstr>Extras!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NICER Spectrum</vt:lpstr>
      <vt:lpstr>Swift Spectra</vt:lpstr>
      <vt:lpstr>PowerPoint Presentation</vt:lpstr>
      <vt:lpstr>Effective Areas</vt:lpstr>
      <vt:lpstr>Effective Areas</vt:lpstr>
      <vt:lpstr>MCMC Fitting</vt:lpstr>
      <vt:lpstr>Complex Outburst Decay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Magnetar Outburst from Swift J1818.0-1607</dc:title>
  <dc:creator>Van Kooten, Alex</dc:creator>
  <cp:lastModifiedBy>Van Kooten, Alex</cp:lastModifiedBy>
  <cp:revision>30</cp:revision>
  <dcterms:created xsi:type="dcterms:W3CDTF">2023-10-24T15:48:27Z</dcterms:created>
  <dcterms:modified xsi:type="dcterms:W3CDTF">2024-07-29T17:56:16Z</dcterms:modified>
</cp:coreProperties>
</file>