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60" r:id="rId4"/>
    <p:sldId id="261" r:id="rId5"/>
    <p:sldId id="264" r:id="rId6"/>
    <p:sldId id="258" r:id="rId7"/>
    <p:sldId id="263" r:id="rId8"/>
    <p:sldId id="262" r:id="rId9"/>
    <p:sldId id="265" r:id="rId10"/>
    <p:sldId id="259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75"/>
    <p:restoredTop sz="94693"/>
  </p:normalViewPr>
  <p:slideViewPr>
    <p:cSldViewPr snapToGrid="0">
      <p:cViewPr>
        <p:scale>
          <a:sx n="140" d="100"/>
          <a:sy n="140" d="100"/>
        </p:scale>
        <p:origin x="37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26557E-39E7-7242-9C0B-117E3A674788}" type="datetimeFigureOut">
              <a:rPr lang="en-US" smtClean="0"/>
              <a:t>7/28/24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0641A3-E057-1448-A35C-416974ED96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755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0641A3-E057-1448-A35C-416974ED968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6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88404-1183-B24A-C238-3750E85206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3D9D87-52A0-524E-E61F-9110AFB3B0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7012C0-CC4E-A69A-41E5-D22377640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8A6DB-D385-E847-BEBC-518A889567E9}" type="datetime1">
              <a:rPr lang="en-US" smtClean="0"/>
              <a:t>7/28/24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1CD03-15E1-33E2-73F5-82F747F3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0AB4F-23C2-6A79-8A03-B536B7FC4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0E14F-EE38-B148-8528-2AD91B1E8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538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37596-81BF-B7B1-34CE-4DBD7E99A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83A1E0-9D47-A1FC-6813-33993702CC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80184C-657D-3F2B-0973-8B8AC9316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11BE6-1DAF-3E43-BB6D-FCF65D8432D3}" type="datetime1">
              <a:rPr lang="en-US" smtClean="0"/>
              <a:t>7/28/24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369765-FD14-DB86-7785-6AF0BCF59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E85D1C-5946-377A-DB08-5D321A4CD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0E14F-EE38-B148-8528-2AD91B1E8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125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598209-6623-90E7-5993-9A95155D3E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026BAA-48FE-4421-030E-8914584FA3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F75E86-55FA-6686-1B3F-DB5D97E78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1A71D-7DFD-5545-A552-8A856AACCA9B}" type="datetime1">
              <a:rPr lang="en-US" smtClean="0"/>
              <a:t>7/28/24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2E139-2D1E-F5A7-0D5B-CDC7C82E0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44DCB2-3293-CA23-2C2F-7C4311D36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0E14F-EE38-B148-8528-2AD91B1E8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740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11B87-8945-29E3-2AE3-5673406FB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DB78E-4D81-6A79-8AF6-638DB0E5A7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AA7BF1-2FDC-A247-EEF2-AF11D0168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E4E4C-2080-1C46-A791-2FA18338370B}" type="datetime1">
              <a:rPr lang="en-US" smtClean="0"/>
              <a:t>7/28/24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A2D286-8DFE-920C-3345-F71F8E907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C6EC7-733F-3F5E-3DC9-4E9B20020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0E14F-EE38-B148-8528-2AD91B1E8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061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151BD-5D2E-5439-8A2B-CB7E4DB0B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A5CF93-AE21-163B-52B2-2AED21799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770C7-DF20-77D3-CFC0-1B3B37FA9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9F370-58F0-5142-A024-8EC8279FAF92}" type="datetime1">
              <a:rPr lang="en-US" smtClean="0"/>
              <a:t>7/28/24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9C315D-F700-22FE-CDB0-C35F4ABBB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49205-3E6F-26A0-BC80-A9D34AEA3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0E14F-EE38-B148-8528-2AD91B1E8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050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79F57-0001-0B15-2D08-01D1DAEA7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ACF2B-63A8-5D88-E3E8-A8BFD60DE2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E53B17-E51F-F739-BECB-F2CABD23F7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DD7EF-0D43-B311-62F7-1FC43394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D2B58-F8D8-4E40-9CCD-50CF83B56BCB}" type="datetime1">
              <a:rPr lang="en-US" smtClean="0"/>
              <a:t>7/28/24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131601-19AC-7E27-27B3-6EAED8476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F316EE-2A1F-0B6F-2C85-62AB806F5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0E14F-EE38-B148-8528-2AD91B1E8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066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3CC7E-0766-9E97-B946-4F78FEFD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CAB21E-1FD6-1278-079F-B05B541656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0E1964-A9C8-F966-1B5E-B2F77721FA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2FC56A-DCFB-37B5-5CCE-7FCAA28874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DF508C-5839-4FAF-3A61-036496B948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615258-6684-2248-A7D1-94238975E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0007F-74D9-1B43-99CC-9AB666733330}" type="datetime1">
              <a:rPr lang="en-US" smtClean="0"/>
              <a:t>7/28/24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AC410E-E415-9BE5-A0CF-AC518A276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D9CAE3-A9E0-20D0-98DE-BBF54BCF5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0E14F-EE38-B148-8528-2AD91B1E8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884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DFCF1-E1AE-91BF-E378-9AC26708F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953CCB-08F7-701E-A38F-2C50706DB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15487-BF80-8441-930C-BE28D9A70A5D}" type="datetime1">
              <a:rPr lang="en-US" smtClean="0"/>
              <a:t>7/28/24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5CBCCF-44BD-5B72-D81A-3307C433D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F63271-B390-4BBE-2702-8B1AAECD6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0E14F-EE38-B148-8528-2AD91B1E8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888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720DEC-E45E-17A3-196B-19C64A2C9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DA470-A949-E844-AD89-5FE272A34B04}" type="datetime1">
              <a:rPr lang="en-US" smtClean="0"/>
              <a:t>7/28/24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4DF58C-C257-5910-91CD-57BD2F564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B0CA42-D7A2-E74B-0EEC-8E3C53BDC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0E14F-EE38-B148-8528-2AD91B1E8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915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56AFE-B5B3-E41D-B20F-FD036A0B5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04590-E2BA-D1F9-2721-9AAB800E4F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6C3025-29F3-687F-AA14-B5404028E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5D8EC5-2C2D-53FA-EA72-9B374C89D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29043-2FE6-B345-B2F0-2BF945C7E611}" type="datetime1">
              <a:rPr lang="en-US" smtClean="0"/>
              <a:t>7/28/24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63EC4C-9E58-C578-9387-44ACF4BDE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DECE50-54B2-3FD8-CA62-BBAD6E021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0E14F-EE38-B148-8528-2AD91B1E8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39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F4697-4D42-3147-2F98-94B99721A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A8E454-25A9-A10C-3641-912A6E9D33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5910D9-D41A-9F8B-D2F6-A5D6BD438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6B79F7-264D-6D86-0521-34CA126BB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358BD-1949-9A4F-A3E7-86CD6125871D}" type="datetime1">
              <a:rPr lang="en-US" smtClean="0"/>
              <a:t>7/28/24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B5800E-8767-0732-D093-DF5438B2C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0CFDF8-0492-099E-18B2-F692D340E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0E14F-EE38-B148-8528-2AD91B1E8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916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F46D75-7B7C-6773-990A-AA9643C24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63B67D-78AC-C203-D771-CA2C6E2A4D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A7B01C-0B51-7E2F-C7C8-B65817A411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7E9FA7B-1C94-4240-8318-3E497FC591C2}" type="datetime1">
              <a:rPr lang="en-US" smtClean="0"/>
              <a:t>7/28/24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D0C2D2-8D70-9313-FAA2-8288B6B730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0F4CE-58CD-A922-8FCE-61FF4FF352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D0E14F-EE38-B148-8528-2AD91B1E8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243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D80ED-AA62-3345-9F46-5753FFB6E8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0"/>
            <a:ext cx="6586150" cy="6858000"/>
          </a:xfrm>
          <a:solidFill>
            <a:schemeClr val="bg1">
              <a:alpha val="55451"/>
            </a:schemeClr>
          </a:solidFill>
        </p:spPr>
        <p:txBody>
          <a:bodyPr anchor="t">
            <a:normAutofit/>
          </a:bodyPr>
          <a:lstStyle/>
          <a:p>
            <a:br>
              <a:rPr lang="en-US" sz="4000" dirty="0"/>
            </a:br>
            <a:br>
              <a:rPr lang="en-US" sz="4000" dirty="0"/>
            </a:br>
            <a:r>
              <a:rPr lang="en-US" dirty="0"/>
              <a:t>Exploring the</a:t>
            </a:r>
            <a:br>
              <a:rPr lang="en-US" dirty="0"/>
            </a:br>
            <a:r>
              <a:rPr lang="en-US" dirty="0"/>
              <a:t>neutron star interior</a:t>
            </a:r>
            <a:br>
              <a:rPr lang="en-US" dirty="0"/>
            </a:br>
            <a:r>
              <a:rPr lang="en-US" dirty="0"/>
              <a:t>with </a:t>
            </a:r>
            <a:r>
              <a:rPr lang="en-US" dirty="0" err="1"/>
              <a:t>Wafle</a:t>
            </a: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r>
              <a:rPr lang="en-US" sz="4000" dirty="0"/>
              <a:t>Joanna Berteaud, Cole Miller</a:t>
            </a:r>
            <a:br>
              <a:rPr lang="en-US" sz="2000" dirty="0"/>
            </a:br>
            <a:r>
              <a:rPr lang="en-US" sz="2000" dirty="0"/>
              <a:t>NICER/IXPE Workshop - July 2024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328D42-8F9B-3209-4967-58C50C308BF9}"/>
              </a:ext>
            </a:extLst>
          </p:cNvPr>
          <p:cNvSpPr txBox="1"/>
          <p:nvPr/>
        </p:nvSpPr>
        <p:spPr>
          <a:xfrm>
            <a:off x="4744996" y="6596390"/>
            <a:ext cx="744700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r"/>
            <a:r>
              <a:rPr lang="en-US" sz="1100" dirty="0">
                <a:solidFill>
                  <a:schemeClr val="bg1"/>
                </a:solidFill>
              </a:rPr>
              <a:t>Data recorded by NICER during its nighttime slews between targets – Credits: NASA/NICER</a:t>
            </a:r>
          </a:p>
        </p:txBody>
      </p:sp>
      <p:pic>
        <p:nvPicPr>
          <p:cNvPr id="11" name="Picture 10" descr="A black and yellow circle with a black background&#10;&#10;Description automatically generated">
            <a:extLst>
              <a:ext uri="{FF2B5EF4-FFF2-40B4-BE49-F238E27FC236}">
                <a16:creationId xmlns:a16="http://schemas.microsoft.com/office/drawing/2014/main" id="{70F83AE3-7EBF-A8CE-DCA0-2C45DA70F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6366" y="5078650"/>
            <a:ext cx="1652769" cy="1652769"/>
          </a:xfrm>
          <a:prstGeom prst="rect">
            <a:avLst/>
          </a:prstGeom>
        </p:spPr>
      </p:pic>
      <p:pic>
        <p:nvPicPr>
          <p:cNvPr id="13" name="Picture 12" descr="A logo with a red swoosh and white text&#10;&#10;Description automatically generated">
            <a:extLst>
              <a:ext uri="{FF2B5EF4-FFF2-40B4-BE49-F238E27FC236}">
                <a16:creationId xmlns:a16="http://schemas.microsoft.com/office/drawing/2014/main" id="{3300D4C9-F7DA-9311-4F93-D5C1F2902D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9826" y="5213681"/>
            <a:ext cx="1652769" cy="138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2262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85393-72AF-5C03-9B52-19B4D0541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and 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29C89-B5C3-3C58-AC1C-00C645EA3B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Promising results:</a:t>
            </a:r>
          </a:p>
          <a:p>
            <a:pPr lvl="1"/>
            <a:r>
              <a:rPr lang="en-US" sz="2000" dirty="0"/>
              <a:t>Accuracy</a:t>
            </a:r>
          </a:p>
          <a:p>
            <a:pPr lvl="1"/>
            <a:r>
              <a:rPr lang="en-US" sz="2000" dirty="0"/>
              <a:t>Speed</a:t>
            </a:r>
          </a:p>
          <a:p>
            <a:r>
              <a:rPr lang="en-US" sz="2400" dirty="0"/>
              <a:t>Motivate further development of </a:t>
            </a:r>
            <a:r>
              <a:rPr lang="en-US" sz="2400" dirty="0" err="1"/>
              <a:t>Wafle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More parameters: spot size, location, temperature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Background: additional step in the inference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62D2FB-5B83-057E-FD6A-D6ED8CCCC1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35" r="26672"/>
          <a:stretch/>
        </p:blipFill>
        <p:spPr>
          <a:xfrm>
            <a:off x="8004131" y="1578280"/>
            <a:ext cx="3807912" cy="4371975"/>
          </a:xfrm>
          <a:prstGeom prst="rect">
            <a:avLst/>
          </a:prstGeom>
        </p:spPr>
      </p:pic>
      <p:pic>
        <p:nvPicPr>
          <p:cNvPr id="9" name="Picture 8" descr="A waffle with berries on top&#10;&#10;Description automatically generated">
            <a:extLst>
              <a:ext uri="{FF2B5EF4-FFF2-40B4-BE49-F238E27FC236}">
                <a16:creationId xmlns:a16="http://schemas.microsoft.com/office/drawing/2014/main" id="{21301DB5-8F9D-AC73-2737-7A489E980A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447" b="20000"/>
          <a:stretch/>
        </p:blipFill>
        <p:spPr>
          <a:xfrm>
            <a:off x="9072303" y="3031299"/>
            <a:ext cx="1600482" cy="15033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54E2E0-28DB-E33B-CFB0-929154878049}"/>
              </a:ext>
            </a:extLst>
          </p:cNvPr>
          <p:cNvSpPr txBox="1"/>
          <p:nvPr/>
        </p:nvSpPr>
        <p:spPr>
          <a:xfrm>
            <a:off x="9530208" y="5688645"/>
            <a:ext cx="22818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Credits: ESA,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Mirlandra’s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Kitchen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F7732F3-A842-B83A-E1AD-C6B6C09ED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0E14F-EE38-B148-8528-2AD91B1E87C1}" type="slidenum">
              <a:rPr lang="en-US" smtClean="0"/>
              <a:t>10</a:t>
            </a:fld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F93D041-04D7-5D19-C976-915994D1501A}"/>
              </a:ext>
            </a:extLst>
          </p:cNvPr>
          <p:cNvSpPr txBox="1">
            <a:spLocks/>
          </p:cNvSpPr>
          <p:nvPr/>
        </p:nvSpPr>
        <p:spPr>
          <a:xfrm>
            <a:off x="2828317" y="6356350"/>
            <a:ext cx="65353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J. Berteaud – Exploring the neutron star interior with </a:t>
            </a:r>
            <a:r>
              <a:rPr lang="en-US" dirty="0" err="1"/>
              <a:t>Wafle</a:t>
            </a:r>
            <a:r>
              <a:rPr lang="en-US" dirty="0"/>
              <a:t> – NICER/IXPE Workshop –  July 2024</a:t>
            </a:r>
          </a:p>
        </p:txBody>
      </p:sp>
    </p:spTree>
    <p:extLst>
      <p:ext uri="{BB962C8B-B14F-4D97-AF65-F5344CB8AC3E}">
        <p14:creationId xmlns:p14="http://schemas.microsoft.com/office/powerpoint/2010/main" val="17164702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D80ED-AA62-3345-9F46-5753FFB6E8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05850" y="0"/>
            <a:ext cx="6586150" cy="6858000"/>
          </a:xfrm>
          <a:solidFill>
            <a:schemeClr val="bg1">
              <a:alpha val="55451"/>
            </a:schemeClr>
          </a:solidFill>
        </p:spPr>
        <p:txBody>
          <a:bodyPr anchor="ctr">
            <a:normAutofit/>
          </a:bodyPr>
          <a:lstStyle/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/>
              <a:t>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1612779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A78A7-797E-0C52-DD5C-EE54958A53A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Neutron stars and their equation of state</a:t>
            </a:r>
          </a:p>
        </p:txBody>
      </p:sp>
      <p:pic>
        <p:nvPicPr>
          <p:cNvPr id="5" name="Picture 4" descr="A diagram of a structure with Crust in the background&#10;&#10;Description automatically generated">
            <a:extLst>
              <a:ext uri="{FF2B5EF4-FFF2-40B4-BE49-F238E27FC236}">
                <a16:creationId xmlns:a16="http://schemas.microsoft.com/office/drawing/2014/main" id="{EE48683C-6EEF-A748-1232-F50EB099D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5904798" cy="427196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B2FF7A3-B10E-E0C7-B3E0-FA94A463B99C}"/>
                  </a:ext>
                </a:extLst>
              </p:cNvPr>
              <p:cNvSpPr txBox="1"/>
              <p:nvPr/>
            </p:nvSpPr>
            <p:spPr>
              <a:xfrm>
                <a:off x="8415980" y="1811776"/>
                <a:ext cx="2287189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B2FF7A3-B10E-E0C7-B3E0-FA94A463B9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5980" y="1811776"/>
                <a:ext cx="2287189" cy="430887"/>
              </a:xfrm>
              <a:prstGeom prst="rect">
                <a:avLst/>
              </a:prstGeom>
              <a:blipFill>
                <a:blip r:embed="rId3"/>
                <a:stretch>
                  <a:fillRect l="-1105" r="-3315" b="-3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F27DB662-265C-3D13-4DBC-45E557B5A3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3697" y="2668457"/>
            <a:ext cx="4520103" cy="35753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866C7F-036E-754C-9991-D61F0A0DCF67}"/>
              </a:ext>
            </a:extLst>
          </p:cNvPr>
          <p:cNvSpPr txBox="1"/>
          <p:nvPr/>
        </p:nvSpPr>
        <p:spPr>
          <a:xfrm>
            <a:off x="10165905" y="2723993"/>
            <a:ext cx="11631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Holmbeck+22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222046-261F-B32E-3E84-CA536D038A56}"/>
              </a:ext>
            </a:extLst>
          </p:cNvPr>
          <p:cNvSpPr txBox="1"/>
          <p:nvPr/>
        </p:nvSpPr>
        <p:spPr>
          <a:xfrm>
            <a:off x="928899" y="5683165"/>
            <a:ext cx="1048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Yunes+22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44C7911-022C-8F42-EBCC-7193C2261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0E14F-EE38-B148-8528-2AD91B1E87C1}" type="slidenum">
              <a:rPr lang="en-US" smtClean="0"/>
              <a:t>2</a:t>
            </a:fld>
            <a:endParaRPr lang="en-US"/>
          </a:p>
        </p:txBody>
      </p:sp>
      <p:sp>
        <p:nvSpPr>
          <p:cNvPr id="13" name="Slide Number Placeholder 11">
            <a:extLst>
              <a:ext uri="{FF2B5EF4-FFF2-40B4-BE49-F238E27FC236}">
                <a16:creationId xmlns:a16="http://schemas.microsoft.com/office/drawing/2014/main" id="{607DC4F3-A649-821F-4693-9065176F6830}"/>
              </a:ext>
            </a:extLst>
          </p:cNvPr>
          <p:cNvSpPr txBox="1">
            <a:spLocks/>
          </p:cNvSpPr>
          <p:nvPr/>
        </p:nvSpPr>
        <p:spPr>
          <a:xfrm>
            <a:off x="2828317" y="6356350"/>
            <a:ext cx="65353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J. Berteaud – Exploring the neutron star interior with </a:t>
            </a:r>
            <a:r>
              <a:rPr lang="en-US" dirty="0" err="1"/>
              <a:t>Wafle</a:t>
            </a:r>
            <a:r>
              <a:rPr lang="en-US" dirty="0"/>
              <a:t> – NICER/IXPE Workshop –  July 2024</a:t>
            </a:r>
          </a:p>
        </p:txBody>
      </p:sp>
    </p:spTree>
    <p:extLst>
      <p:ext uri="{BB962C8B-B14F-4D97-AF65-F5344CB8AC3E}">
        <p14:creationId xmlns:p14="http://schemas.microsoft.com/office/powerpoint/2010/main" val="3053426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74A21-9FF1-E575-2228-FAC793DF4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X-ray emission of neutron stars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839F94-CEAD-3AD7-BF09-E5D7AEDDA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292" y="3273707"/>
            <a:ext cx="3643438" cy="1821719"/>
          </a:xfrm>
          <a:prstGeom prst="rect">
            <a:avLst/>
          </a:prstGeom>
        </p:spPr>
      </p:pic>
      <p:pic>
        <p:nvPicPr>
          <p:cNvPr id="15" name="Picture 14" descr="A blue circle with white lines&#10;&#10;Description automatically generated">
            <a:extLst>
              <a:ext uri="{FF2B5EF4-FFF2-40B4-BE49-F238E27FC236}">
                <a16:creationId xmlns:a16="http://schemas.microsoft.com/office/drawing/2014/main" id="{71F14384-F0C4-9BEE-B388-F200B2B072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25"/>
          <a:stretch/>
        </p:blipFill>
        <p:spPr>
          <a:xfrm>
            <a:off x="4207710" y="2909304"/>
            <a:ext cx="3776579" cy="25177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EEEC549-B533-E805-11CD-0F70D373F01B}"/>
              </a:ext>
            </a:extLst>
          </p:cNvPr>
          <p:cNvSpPr txBox="1"/>
          <p:nvPr/>
        </p:nvSpPr>
        <p:spPr>
          <a:xfrm>
            <a:off x="838199" y="1651576"/>
            <a:ext cx="31216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Hot spot(s)</a:t>
            </a:r>
          </a:p>
          <a:p>
            <a:pPr algn="ctr"/>
            <a:r>
              <a:rPr lang="en-US" sz="2400" dirty="0"/>
              <a:t>on the surface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FC036D-0990-FD04-9997-60398381794D}"/>
              </a:ext>
            </a:extLst>
          </p:cNvPr>
          <p:cNvSpPr txBox="1"/>
          <p:nvPr/>
        </p:nvSpPr>
        <p:spPr>
          <a:xfrm>
            <a:off x="4340852" y="1651576"/>
            <a:ext cx="3315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Light bending</a:t>
            </a:r>
          </a:p>
          <a:p>
            <a:pPr algn="ctr"/>
            <a:r>
              <a:rPr lang="en-US" sz="2400" dirty="0"/>
              <a:t>due to strong gravity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A3398F-E088-B969-4AE6-C5A3C6226F28}"/>
              </a:ext>
            </a:extLst>
          </p:cNvPr>
          <p:cNvSpPr txBox="1"/>
          <p:nvPr/>
        </p:nvSpPr>
        <p:spPr>
          <a:xfrm>
            <a:off x="8232176" y="1836241"/>
            <a:ext cx="3121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Modulated emission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B43CAAA-5BCF-45B8-4782-1C379175345D}"/>
              </a:ext>
            </a:extLst>
          </p:cNvPr>
          <p:cNvSpPr txBox="1"/>
          <p:nvPr/>
        </p:nvSpPr>
        <p:spPr>
          <a:xfrm>
            <a:off x="838199" y="5795319"/>
            <a:ext cx="1032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 X-ray emission contains information on the neutron star mass and radius!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C85D289-077D-9242-2978-72CF71D36B62}"/>
              </a:ext>
            </a:extLst>
          </p:cNvPr>
          <p:cNvSpPr txBox="1"/>
          <p:nvPr/>
        </p:nvSpPr>
        <p:spPr>
          <a:xfrm>
            <a:off x="838199" y="4833816"/>
            <a:ext cx="1048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Miller+19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C2570DD-177B-DD45-6AEA-BE5BE7B3B359}"/>
              </a:ext>
            </a:extLst>
          </p:cNvPr>
          <p:cNvSpPr txBox="1"/>
          <p:nvPr/>
        </p:nvSpPr>
        <p:spPr>
          <a:xfrm rot="19923131">
            <a:off x="6653239" y="4756874"/>
            <a:ext cx="1048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NASA GSFC</a:t>
            </a:r>
          </a:p>
        </p:txBody>
      </p:sp>
      <p:pic>
        <p:nvPicPr>
          <p:cNvPr id="27" name="Picture 26" descr="A graph of a pulse phase&#10;&#10;Description automatically generated with medium confidence">
            <a:extLst>
              <a:ext uri="{FF2B5EF4-FFF2-40B4-BE49-F238E27FC236}">
                <a16:creationId xmlns:a16="http://schemas.microsoft.com/office/drawing/2014/main" id="{87FE9ECC-A800-0048-A165-AB5CE26C11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2176" y="3013956"/>
            <a:ext cx="3121625" cy="234121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39F0B24-7D00-F9FD-A7F9-C90D9EE132AD}"/>
              </a:ext>
            </a:extLst>
          </p:cNvPr>
          <p:cNvSpPr txBox="1"/>
          <p:nvPr/>
        </p:nvSpPr>
        <p:spPr>
          <a:xfrm>
            <a:off x="10213120" y="2819160"/>
            <a:ext cx="1048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Bogdanov+19</a:t>
            </a: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D480B568-0C30-B3FD-8248-7A2AB91BE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0E14F-EE38-B148-8528-2AD91B1E87C1}" type="slidenum">
              <a:rPr lang="en-US" smtClean="0"/>
              <a:t>3</a:t>
            </a:fld>
            <a:endParaRPr lang="en-US"/>
          </a:p>
        </p:txBody>
      </p:sp>
      <p:sp>
        <p:nvSpPr>
          <p:cNvPr id="31" name="Slide Number Placeholder 11">
            <a:extLst>
              <a:ext uri="{FF2B5EF4-FFF2-40B4-BE49-F238E27FC236}">
                <a16:creationId xmlns:a16="http://schemas.microsoft.com/office/drawing/2014/main" id="{8B6D9703-C7F5-8786-75B5-6F88ED57855A}"/>
              </a:ext>
            </a:extLst>
          </p:cNvPr>
          <p:cNvSpPr txBox="1">
            <a:spLocks/>
          </p:cNvSpPr>
          <p:nvPr/>
        </p:nvSpPr>
        <p:spPr>
          <a:xfrm>
            <a:off x="2828317" y="6356350"/>
            <a:ext cx="65353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J. Berteaud – Exploring the neutron star interior with </a:t>
            </a:r>
            <a:r>
              <a:rPr lang="en-US" dirty="0" err="1"/>
              <a:t>Wafle</a:t>
            </a:r>
            <a:r>
              <a:rPr lang="en-US" dirty="0"/>
              <a:t> – NICER/IXPE Workshop –  July 2024</a:t>
            </a:r>
          </a:p>
        </p:txBody>
      </p:sp>
    </p:spTree>
    <p:extLst>
      <p:ext uri="{BB962C8B-B14F-4D97-AF65-F5344CB8AC3E}">
        <p14:creationId xmlns:p14="http://schemas.microsoft.com/office/powerpoint/2010/main" val="62643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C2B0D-AA67-284E-E39D-476A3C45B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Likelihood fit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3264C2A-4B92-07D2-0597-9F8DD72EA04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endParaRPr lang="en-US" sz="2400" dirty="0"/>
              </a:p>
              <a:p>
                <a:r>
                  <a:rPr lang="en-US" sz="2400" dirty="0"/>
                  <a:t>Model: emission of spot(s) + background</a:t>
                </a:r>
              </a:p>
              <a:p>
                <a:r>
                  <a:rPr lang="en-US" sz="2400" dirty="0"/>
                  <a:t>Parameters: mass, radius, spot location, size, </a:t>
                </a:r>
                <a:r>
                  <a:rPr lang="en-US" sz="2400" dirty="0" err="1"/>
                  <a:t>etc</a:t>
                </a:r>
                <a:endParaRPr lang="en-US" sz="2400" dirty="0"/>
              </a:p>
              <a:p>
                <a:r>
                  <a:rPr lang="en-US" sz="2400" dirty="0">
                    <a:ea typeface="Cambria Math" panose="02040503050406030204" pitchFamily="18" charset="0"/>
                  </a:rPr>
                  <a:t>Poisson likelihood: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ln</m:t>
                    </m:r>
                    <m: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)=</m:t>
                    </m:r>
                    <m:func>
                      <m:func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l-G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func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2400" dirty="0"/>
              </a:p>
              <a:p>
                <a:r>
                  <a:rPr lang="en-US" sz="2400" dirty="0"/>
                  <a:t>Monte Carlo Markov Chain</a:t>
                </a:r>
              </a:p>
              <a:p>
                <a:r>
                  <a:rPr lang="en-US" sz="2400" dirty="0"/>
                  <a:t>Joint (M,R) posterior distribution</a:t>
                </a:r>
              </a:p>
              <a:p>
                <a:pPr marL="0" indent="0">
                  <a:buNone/>
                </a:pPr>
                <a:endParaRPr lang="en-US" sz="2400" dirty="0"/>
              </a:p>
              <a:p>
                <a:endParaRPr lang="en-US" sz="2400" dirty="0"/>
              </a:p>
              <a:p>
                <a:r>
                  <a:rPr lang="en-US" sz="2400" dirty="0"/>
                  <a:t>Model evaluation: more than 5 seconds for each parameter set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3264C2A-4B92-07D2-0597-9F8DD72EA04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CE5BD702-24D3-8D48-1753-ABC7DAC7F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599" y="1690688"/>
            <a:ext cx="3429201" cy="34292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AA2251-A0EA-D1D7-729B-68B3C2E5DAD9}"/>
              </a:ext>
            </a:extLst>
          </p:cNvPr>
          <p:cNvSpPr txBox="1"/>
          <p:nvPr/>
        </p:nvSpPr>
        <p:spPr>
          <a:xfrm>
            <a:off x="10216977" y="2088420"/>
            <a:ext cx="1048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Miller+19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B2CA8B-3F4D-CC4D-B631-776C4F20A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0E14F-EE38-B148-8528-2AD91B1E87C1}" type="slidenum">
              <a:rPr lang="en-US" smtClean="0"/>
              <a:t>4</a:t>
            </a:fld>
            <a:endParaRPr lang="en-US"/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F8D61F54-DC72-F414-1427-30D83C8B9FB2}"/>
              </a:ext>
            </a:extLst>
          </p:cNvPr>
          <p:cNvSpPr txBox="1">
            <a:spLocks/>
          </p:cNvSpPr>
          <p:nvPr/>
        </p:nvSpPr>
        <p:spPr>
          <a:xfrm>
            <a:off x="2828317" y="6356350"/>
            <a:ext cx="65353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J. Berteaud – Exploring the neutron star interior with </a:t>
            </a:r>
            <a:r>
              <a:rPr lang="en-US" dirty="0" err="1"/>
              <a:t>Wafle</a:t>
            </a:r>
            <a:r>
              <a:rPr lang="en-US" dirty="0"/>
              <a:t> – NICER/IXPE Workshop –  July 2024</a:t>
            </a:r>
          </a:p>
        </p:txBody>
      </p:sp>
    </p:spTree>
    <p:extLst>
      <p:ext uri="{BB962C8B-B14F-4D97-AF65-F5344CB8AC3E}">
        <p14:creationId xmlns:p14="http://schemas.microsoft.com/office/powerpoint/2010/main" val="3064140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C2B0D-AA67-284E-E39D-476A3C45B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3264C2A-4B92-07D2-0597-9F8DD72EA04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317020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Random forest regressor: see </a:t>
                </a:r>
                <a:r>
                  <a:rPr lang="en-US" sz="2400" dirty="0" err="1"/>
                  <a:t>Giula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Nóbrega</a:t>
                </a:r>
                <a:r>
                  <a:rPr lang="en-US" sz="2400" dirty="0"/>
                  <a:t> da Costa’s poster</a:t>
                </a:r>
              </a:p>
              <a:p>
                <a:r>
                  <a:rPr lang="en-US" sz="2400" dirty="0"/>
                  <a:t>Neural network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Simplified model:</a:t>
                </a:r>
              </a:p>
              <a:p>
                <a:pPr lvl="1"/>
                <a:r>
                  <a:rPr lang="en-US" sz="2000" dirty="0"/>
                  <a:t>single circular spot</a:t>
                </a:r>
              </a:p>
              <a:p>
                <a:pPr lvl="1"/>
                <a:r>
                  <a:rPr lang="en-US" sz="2000" dirty="0"/>
                  <a:t>only M and R vary</a:t>
                </a:r>
              </a:p>
              <a:p>
                <a:pPr marL="457200" lvl="1" indent="0">
                  <a:buNone/>
                </a:pPr>
                <a:r>
                  <a:rPr lang="en-US" sz="2000" dirty="0"/>
                  <a:t>=&gt; Inverse compactness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sz="2000" dirty="0"/>
                  <a:t> R/M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3264C2A-4B92-07D2-0597-9F8DD72EA04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317020"/>
              </a:xfrm>
              <a:blipFill>
                <a:blip r:embed="rId3"/>
                <a:stretch>
                  <a:fillRect l="-844" t="-2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graph of energy and pulse&#10;&#10;Description automatically generated">
            <a:extLst>
              <a:ext uri="{FF2B5EF4-FFF2-40B4-BE49-F238E27FC236}">
                <a16:creationId xmlns:a16="http://schemas.microsoft.com/office/drawing/2014/main" id="{278EB343-2D3A-AB68-59F3-5F4866295A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836" r="23428"/>
          <a:stretch/>
        </p:blipFill>
        <p:spPr>
          <a:xfrm>
            <a:off x="8248734" y="2166537"/>
            <a:ext cx="2747727" cy="4317023"/>
          </a:xfrm>
          <a:prstGeom prst="rect">
            <a:avLst/>
          </a:prstGeom>
        </p:spPr>
      </p:pic>
      <p:pic>
        <p:nvPicPr>
          <p:cNvPr id="9" name="Picture 8" descr="A chart of energy and pulse&#10;&#10;Description automatically generated">
            <a:extLst>
              <a:ext uri="{FF2B5EF4-FFF2-40B4-BE49-F238E27FC236}">
                <a16:creationId xmlns:a16="http://schemas.microsoft.com/office/drawing/2014/main" id="{6A1AF37F-1B89-84B9-4201-18E20149B5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836" r="23428"/>
          <a:stretch/>
        </p:blipFill>
        <p:spPr>
          <a:xfrm>
            <a:off x="5248228" y="2166537"/>
            <a:ext cx="2747727" cy="43170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FE807B-D561-9CF9-3E5D-A9B667861D7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607"/>
          <a:stretch/>
        </p:blipFill>
        <p:spPr>
          <a:xfrm rot="16200000">
            <a:off x="9922381" y="834196"/>
            <a:ext cx="1667774" cy="1447843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9C2AD16-D267-92D5-226D-0821F7FCC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0E14F-EE38-B148-8528-2AD91B1E87C1}" type="slidenum">
              <a:rPr lang="en-US" smtClean="0"/>
              <a:t>5</a:t>
            </a:fld>
            <a:endParaRPr lang="en-US"/>
          </a:p>
        </p:txBody>
      </p:sp>
      <p:sp>
        <p:nvSpPr>
          <p:cNvPr id="13" name="Slide Number Placeholder 11">
            <a:extLst>
              <a:ext uri="{FF2B5EF4-FFF2-40B4-BE49-F238E27FC236}">
                <a16:creationId xmlns:a16="http://schemas.microsoft.com/office/drawing/2014/main" id="{9C5D6123-074C-43CE-4824-200C0AD348E6}"/>
              </a:ext>
            </a:extLst>
          </p:cNvPr>
          <p:cNvSpPr txBox="1">
            <a:spLocks/>
          </p:cNvSpPr>
          <p:nvPr/>
        </p:nvSpPr>
        <p:spPr>
          <a:xfrm>
            <a:off x="2828317" y="6356350"/>
            <a:ext cx="65353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J. Berteaud – Exploring the neutron star interior with </a:t>
            </a:r>
            <a:r>
              <a:rPr lang="en-US" dirty="0" err="1"/>
              <a:t>Wafle</a:t>
            </a:r>
            <a:r>
              <a:rPr lang="en-US" dirty="0"/>
              <a:t> – NICER/IXPE Workshop –  July 2024</a:t>
            </a:r>
          </a:p>
        </p:txBody>
      </p:sp>
    </p:spTree>
    <p:extLst>
      <p:ext uri="{BB962C8B-B14F-4D97-AF65-F5344CB8AC3E}">
        <p14:creationId xmlns:p14="http://schemas.microsoft.com/office/powerpoint/2010/main" val="3014725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B7369-A4B9-8F83-79F6-71BE93E53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Wafle</a:t>
            </a:r>
            <a:r>
              <a:rPr lang="en-US" dirty="0"/>
              <a:t>, the </a:t>
            </a:r>
            <a:r>
              <a:rPr lang="en-US" dirty="0" err="1"/>
              <a:t>WAveForm</a:t>
            </a:r>
            <a:r>
              <a:rPr lang="en-US" dirty="0"/>
              <a:t> </a:t>
            </a:r>
            <a:r>
              <a:rPr lang="en-US" dirty="0" err="1"/>
              <a:t>LEarner</a:t>
            </a:r>
            <a:endParaRPr lang="en-US" dirty="0"/>
          </a:p>
        </p:txBody>
      </p:sp>
      <p:pic>
        <p:nvPicPr>
          <p:cNvPr id="5" name="Content Placeholder 4" descr="A diagram of a block diagram&#10;&#10;Description automatically generated">
            <a:extLst>
              <a:ext uri="{FF2B5EF4-FFF2-40B4-BE49-F238E27FC236}">
                <a16:creationId xmlns:a16="http://schemas.microsoft.com/office/drawing/2014/main" id="{F700E074-5E4D-E28B-5C03-ACFE419B6D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65258" y="1806152"/>
            <a:ext cx="6375012" cy="418577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A04E2F-1D0F-F446-7704-89C5AB78BAD8}"/>
              </a:ext>
            </a:extLst>
          </p:cNvPr>
          <p:cNvSpPr txBox="1"/>
          <p:nvPr/>
        </p:nvSpPr>
        <p:spPr>
          <a:xfrm rot="5400000">
            <a:off x="10457293" y="3852448"/>
            <a:ext cx="15837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Credits: G.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Olmschenk</a:t>
            </a: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D0ACB5-8D6E-95E2-6773-F21D45B128D3}"/>
              </a:ext>
            </a:extLst>
          </p:cNvPr>
          <p:cNvSpPr txBox="1"/>
          <p:nvPr/>
        </p:nvSpPr>
        <p:spPr>
          <a:xfrm>
            <a:off x="6375946" y="2403703"/>
            <a:ext cx="45638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See </a:t>
            </a:r>
            <a:r>
              <a:rPr lang="en-US" dirty="0" err="1"/>
              <a:t>Constantinos</a:t>
            </a:r>
            <a:r>
              <a:rPr lang="en-US" dirty="0"/>
              <a:t> </a:t>
            </a:r>
            <a:r>
              <a:rPr lang="en-US" dirty="0" err="1"/>
              <a:t>Kalapotharakos</a:t>
            </a:r>
            <a:r>
              <a:rPr lang="en-US" dirty="0"/>
              <a:t>’ talk!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2AEFBE-9B1F-74A5-F771-3B2FA8EAB7C2}"/>
              </a:ext>
            </a:extLst>
          </p:cNvPr>
          <p:cNvSpPr txBox="1"/>
          <p:nvPr/>
        </p:nvSpPr>
        <p:spPr>
          <a:xfrm>
            <a:off x="7378948" y="1856256"/>
            <a:ext cx="2557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2D </a:t>
            </a:r>
            <a:r>
              <a:rPr lang="en-US" sz="3200" dirty="0" err="1"/>
              <a:t>ResNet</a:t>
            </a:r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3B76D4-D599-B11C-B1A9-46A14E802A78}"/>
              </a:ext>
            </a:extLst>
          </p:cNvPr>
          <p:cNvSpPr txBox="1"/>
          <p:nvPr/>
        </p:nvSpPr>
        <p:spPr>
          <a:xfrm>
            <a:off x="4747544" y="5462817"/>
            <a:ext cx="149059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2">
                    <a:lumMod val="75000"/>
                  </a:schemeClr>
                </a:solidFill>
              </a:rPr>
              <a:t>Waveforms</a:t>
            </a:r>
          </a:p>
        </p:txBody>
      </p:sp>
      <p:pic>
        <p:nvPicPr>
          <p:cNvPr id="12" name="Picture 11" descr="A diagram of a cell body and an object with text&#10;&#10;Description automatically generated">
            <a:extLst>
              <a:ext uri="{FF2B5EF4-FFF2-40B4-BE49-F238E27FC236}">
                <a16:creationId xmlns:a16="http://schemas.microsoft.com/office/drawing/2014/main" id="{7923D7E3-4BBE-2CCC-638A-33E37C6C78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t="50000"/>
          <a:stretch/>
        </p:blipFill>
        <p:spPr>
          <a:xfrm>
            <a:off x="1154191" y="4347572"/>
            <a:ext cx="2709362" cy="14062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9DA3076-2053-E700-0462-203BF08ED4A9}"/>
              </a:ext>
            </a:extLst>
          </p:cNvPr>
          <p:cNvSpPr txBox="1"/>
          <p:nvPr/>
        </p:nvSpPr>
        <p:spPr>
          <a:xfrm>
            <a:off x="1721936" y="5700811"/>
            <a:ext cx="15738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Credits: A. D.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Elster</a:t>
            </a: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90D353-761B-D4B0-58CA-D927FF4ACCDC}"/>
              </a:ext>
            </a:extLst>
          </p:cNvPr>
          <p:cNvSpPr txBox="1"/>
          <p:nvPr/>
        </p:nvSpPr>
        <p:spPr>
          <a:xfrm>
            <a:off x="1721936" y="3754443"/>
            <a:ext cx="15738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Credits: V. Zhou</a:t>
            </a:r>
          </a:p>
        </p:txBody>
      </p:sp>
      <p:pic>
        <p:nvPicPr>
          <p:cNvPr id="19" name="Picture 18" descr="A close-up of a network&#10;&#10;Description automatically generated">
            <a:extLst>
              <a:ext uri="{FF2B5EF4-FFF2-40B4-BE49-F238E27FC236}">
                <a16:creationId xmlns:a16="http://schemas.microsoft.com/office/drawing/2014/main" id="{23A40573-788E-CA5E-FA52-EB6F08DBB78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2745" y="1785521"/>
            <a:ext cx="4052254" cy="2024273"/>
          </a:xfrm>
          <a:prstGeom prst="rect">
            <a:avLst/>
          </a:prstGeom>
        </p:spPr>
      </p:pic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2B3F3D59-9EC7-A713-60BD-3293D4711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0E14F-EE38-B148-8528-2AD91B1E87C1}" type="slidenum">
              <a:rPr lang="en-US" smtClean="0"/>
              <a:t>6</a:t>
            </a:fld>
            <a:endParaRPr lang="en-US"/>
          </a:p>
        </p:txBody>
      </p:sp>
      <p:sp>
        <p:nvSpPr>
          <p:cNvPr id="22" name="Slide Number Placeholder 11">
            <a:extLst>
              <a:ext uri="{FF2B5EF4-FFF2-40B4-BE49-F238E27FC236}">
                <a16:creationId xmlns:a16="http://schemas.microsoft.com/office/drawing/2014/main" id="{3749F4FF-BA9B-2DCB-1467-ECB95EBF7D1B}"/>
              </a:ext>
            </a:extLst>
          </p:cNvPr>
          <p:cNvSpPr txBox="1">
            <a:spLocks/>
          </p:cNvSpPr>
          <p:nvPr/>
        </p:nvSpPr>
        <p:spPr>
          <a:xfrm>
            <a:off x="2828317" y="6356350"/>
            <a:ext cx="65353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J. Berteaud – Exploring the neutron star interior with </a:t>
            </a:r>
            <a:r>
              <a:rPr lang="en-US" dirty="0" err="1"/>
              <a:t>Wafle</a:t>
            </a:r>
            <a:r>
              <a:rPr lang="en-US" dirty="0"/>
              <a:t> – NICER/IXPE Workshop –  July 2024</a:t>
            </a:r>
          </a:p>
        </p:txBody>
      </p:sp>
    </p:spTree>
    <p:extLst>
      <p:ext uri="{BB962C8B-B14F-4D97-AF65-F5344CB8AC3E}">
        <p14:creationId xmlns:p14="http://schemas.microsoft.com/office/powerpoint/2010/main" val="280975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D71D1-7177-855C-D816-486A9572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Setup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161A99B-E620-4D8E-1DEC-FAC79B7F4BE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400" dirty="0"/>
                  <a:t>Mass: 1.0 to 2.4 M</a:t>
                </a:r>
                <a:r>
                  <a:rPr lang="en-US" sz="2400" baseline="-25000" dirty="0"/>
                  <a:t>☉</a:t>
                </a:r>
              </a:p>
              <a:p>
                <a:r>
                  <a:rPr lang="en-US" sz="2400" dirty="0"/>
                  <a:t>Inverse compactness: 4.0 to 8.0</a:t>
                </a:r>
              </a:p>
              <a:p>
                <a:pPr marL="0" indent="0">
                  <a:buNone/>
                </a:pPr>
                <a:endParaRPr lang="en-US" sz="2400" dirty="0">
                  <a:ea typeface="Cambria Math" panose="02040503050406030204" pitchFamily="18" charset="0"/>
                </a:endParaRPr>
              </a:p>
              <a:p>
                <a:r>
                  <a:rPr lang="en-US" sz="2400" dirty="0" err="1"/>
                  <a:t>Wafle</a:t>
                </a:r>
                <a:r>
                  <a:rPr lang="en-US" sz="2400" dirty="0"/>
                  <a:t> computes:</a:t>
                </a:r>
              </a:p>
              <a:p>
                <a:pPr lvl="1"/>
                <a:r>
                  <a:rPr lang="en-US" sz="2000" dirty="0"/>
                  <a:t>spot emission</a:t>
                </a:r>
              </a:p>
              <a:p>
                <a:pPr lvl="1"/>
                <a:r>
                  <a:rPr lang="en-US" sz="2000" dirty="0"/>
                  <a:t>10% phase-independent background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Loss function: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2000" dirty="0">
                    <a:ea typeface="Cambria Math" panose="02040503050406030204" pitchFamily="18" charset="0"/>
                  </a:rPr>
                  <a:t>ln(likelihood(model, </a:t>
                </a:r>
                <a:r>
                  <a:rPr lang="en-US" sz="2000" dirty="0" err="1">
                    <a:ea typeface="Cambria Math" panose="02040503050406030204" pitchFamily="18" charset="0"/>
                  </a:rPr>
                  <a:t>Wafle</a:t>
                </a:r>
                <a:r>
                  <a:rPr lang="en-US" sz="2000" dirty="0">
                    <a:ea typeface="Cambria Math" panose="02040503050406030204" pitchFamily="18" charset="0"/>
                  </a:rPr>
                  <a:t>))</a:t>
                </a:r>
                <a:endParaRPr lang="en-US" sz="2400" dirty="0"/>
              </a:p>
            </p:txBody>
          </p:sp>
        </mc:Choice>
        <mc:Fallback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161A99B-E620-4D8E-1DEC-FAC79B7F4BE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44" t="-2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BFCDFBD8-9E3A-892C-1AE1-A8CC010B3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584" y="1754090"/>
            <a:ext cx="6096000" cy="4575306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CD6E074-1E3D-6B01-E236-2F76368DE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0E14F-EE38-B148-8528-2AD91B1E87C1}" type="slidenum">
              <a:rPr lang="en-US" smtClean="0"/>
              <a:t>7</a:t>
            </a:fld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8968D4F-717F-720E-BF2F-DEE63AC13A4B}"/>
              </a:ext>
            </a:extLst>
          </p:cNvPr>
          <p:cNvSpPr txBox="1">
            <a:spLocks/>
          </p:cNvSpPr>
          <p:nvPr/>
        </p:nvSpPr>
        <p:spPr>
          <a:xfrm>
            <a:off x="2828317" y="6368876"/>
            <a:ext cx="65353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J. Berteaud – Exploring the neutron star interior with </a:t>
            </a:r>
            <a:r>
              <a:rPr lang="en-US" dirty="0" err="1"/>
              <a:t>Wafle</a:t>
            </a:r>
            <a:r>
              <a:rPr lang="en-US" dirty="0"/>
              <a:t> – NICER/IXPE Workshop –  July 2024</a:t>
            </a:r>
          </a:p>
        </p:txBody>
      </p:sp>
    </p:spTree>
    <p:extLst>
      <p:ext uri="{BB962C8B-B14F-4D97-AF65-F5344CB8AC3E}">
        <p14:creationId xmlns:p14="http://schemas.microsoft.com/office/powerpoint/2010/main" val="2833271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D71D1-7177-855C-D816-486A9572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DDF855B-A2D4-2B0C-1516-D7916FBBE9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13708" y="1654050"/>
            <a:ext cx="4888206" cy="36688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940318-9C6D-B37A-12FA-C9213345C6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96000" y="1654050"/>
            <a:ext cx="4888206" cy="366880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8A6F72F-3944-F596-B867-8E591363202C}"/>
              </a:ext>
            </a:extLst>
          </p:cNvPr>
          <p:cNvSpPr txBox="1"/>
          <p:nvPr/>
        </p:nvSpPr>
        <p:spPr>
          <a:xfrm>
            <a:off x="838199" y="5795319"/>
            <a:ext cx="1032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Wafle</a:t>
            </a:r>
            <a:r>
              <a:rPr lang="en-US" sz="2400" dirty="0"/>
              <a:t> achieves good accuracy across the entire (M, 1/C) parameter space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D0AE3CFE-3830-DE12-BA9E-CDB3F3E18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0E14F-EE38-B148-8528-2AD91B1E87C1}" type="slidenum">
              <a:rPr lang="en-US" smtClean="0"/>
              <a:t>8</a:t>
            </a:fld>
            <a:endParaRPr lang="en-US"/>
          </a:p>
        </p:txBody>
      </p:sp>
      <p:sp>
        <p:nvSpPr>
          <p:cNvPr id="19" name="Slide Number Placeholder 11">
            <a:extLst>
              <a:ext uri="{FF2B5EF4-FFF2-40B4-BE49-F238E27FC236}">
                <a16:creationId xmlns:a16="http://schemas.microsoft.com/office/drawing/2014/main" id="{2A2152EC-B936-B159-D714-523DC5E345A3}"/>
              </a:ext>
            </a:extLst>
          </p:cNvPr>
          <p:cNvSpPr txBox="1">
            <a:spLocks/>
          </p:cNvSpPr>
          <p:nvPr/>
        </p:nvSpPr>
        <p:spPr>
          <a:xfrm>
            <a:off x="2828317" y="6356350"/>
            <a:ext cx="65353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J. Berteaud – Exploring the neutron star interior with </a:t>
            </a:r>
            <a:r>
              <a:rPr lang="en-US" dirty="0" err="1"/>
              <a:t>Wafle</a:t>
            </a:r>
            <a:r>
              <a:rPr lang="en-US" dirty="0"/>
              <a:t> – NICER/IXPE Workshop –  July 2024</a:t>
            </a:r>
          </a:p>
        </p:txBody>
      </p:sp>
    </p:spTree>
    <p:extLst>
      <p:ext uri="{BB962C8B-B14F-4D97-AF65-F5344CB8AC3E}">
        <p14:creationId xmlns:p14="http://schemas.microsoft.com/office/powerpoint/2010/main" val="1601325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D71D1-7177-855C-D816-486A9572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Inference validation on mock data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1331B03-552F-EEA8-1F05-B67A03D686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32745" y="1889800"/>
            <a:ext cx="5797590" cy="4351337"/>
          </a:xfrm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F94306F2-D8F9-492B-EE39-985D51E87397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i="1" dirty="0"/>
              <a:t>“The 68% credible interval covers the true value in 68% of the cases”</a:t>
            </a:r>
          </a:p>
          <a:p>
            <a:endParaRPr lang="en-US" sz="2400" i="1" dirty="0"/>
          </a:p>
          <a:p>
            <a:endParaRPr lang="en-US" sz="2400" i="1" dirty="0"/>
          </a:p>
          <a:p>
            <a:r>
              <a:rPr lang="en-US" sz="2400" dirty="0"/>
              <a:t>Mock data:</a:t>
            </a:r>
          </a:p>
          <a:p>
            <a:pPr lvl="1"/>
            <a:r>
              <a:rPr lang="en-US" sz="2000" dirty="0"/>
              <a:t>spot emission</a:t>
            </a:r>
          </a:p>
          <a:p>
            <a:pPr lvl="1"/>
            <a:r>
              <a:rPr lang="en-US" sz="2000" dirty="0"/>
              <a:t>10% background</a:t>
            </a:r>
          </a:p>
          <a:p>
            <a:pPr lvl="1"/>
            <a:r>
              <a:rPr lang="en-US" sz="2000" dirty="0"/>
              <a:t>Poisson noise</a:t>
            </a:r>
          </a:p>
          <a:p>
            <a:pPr marL="457200" lvl="1" indent="0">
              <a:buNone/>
            </a:pPr>
            <a:endParaRPr lang="en-US" sz="2000" i="1" dirty="0"/>
          </a:p>
          <a:p>
            <a:r>
              <a:rPr lang="en-US" sz="2400" dirty="0"/>
              <a:t>Inference more than 20 times faster</a:t>
            </a:r>
          </a:p>
          <a:p>
            <a:pPr lvl="1"/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B26D0E-1D84-1352-843D-D9B3AC2EC05E}"/>
              </a:ext>
            </a:extLst>
          </p:cNvPr>
          <p:cNvSpPr txBox="1"/>
          <p:nvPr/>
        </p:nvSpPr>
        <p:spPr>
          <a:xfrm rot="18899544">
            <a:off x="7715358" y="3290090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Conservative</a:t>
            </a:r>
          </a:p>
          <a:p>
            <a:endParaRPr lang="en-US" sz="1600" dirty="0"/>
          </a:p>
          <a:p>
            <a:r>
              <a:rPr lang="en-US" sz="1600" dirty="0"/>
              <a:t>Over confident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5AD447-DCF8-745A-36B1-E99105A93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0E14F-EE38-B148-8528-2AD91B1E87C1}" type="slidenum">
              <a:rPr lang="en-US" smtClean="0"/>
              <a:t>9</a:t>
            </a:fld>
            <a:endParaRPr lang="en-US"/>
          </a:p>
        </p:txBody>
      </p:sp>
      <p:sp>
        <p:nvSpPr>
          <p:cNvPr id="6" name="Slide Number Placeholder 11">
            <a:extLst>
              <a:ext uri="{FF2B5EF4-FFF2-40B4-BE49-F238E27FC236}">
                <a16:creationId xmlns:a16="http://schemas.microsoft.com/office/drawing/2014/main" id="{4BDA8008-768B-8C01-23E1-87CE4E7803AD}"/>
              </a:ext>
            </a:extLst>
          </p:cNvPr>
          <p:cNvSpPr txBox="1">
            <a:spLocks/>
          </p:cNvSpPr>
          <p:nvPr/>
        </p:nvSpPr>
        <p:spPr>
          <a:xfrm>
            <a:off x="2828317" y="6356350"/>
            <a:ext cx="65353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J. Berteaud – Exploring the neutron star interior with </a:t>
            </a:r>
            <a:r>
              <a:rPr lang="en-US" dirty="0" err="1"/>
              <a:t>Wafle</a:t>
            </a:r>
            <a:r>
              <a:rPr lang="en-US" dirty="0"/>
              <a:t> – NICER/IXPE Workshop –  July 2024</a:t>
            </a:r>
          </a:p>
        </p:txBody>
      </p:sp>
    </p:spTree>
    <p:extLst>
      <p:ext uri="{BB962C8B-B14F-4D97-AF65-F5344CB8AC3E}">
        <p14:creationId xmlns:p14="http://schemas.microsoft.com/office/powerpoint/2010/main" val="29864886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3557</TotalTime>
  <Words>545</Words>
  <Application>Microsoft Macintosh PowerPoint</Application>
  <PresentationFormat>Widescreen</PresentationFormat>
  <Paragraphs>97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Aptos</vt:lpstr>
      <vt:lpstr>Aptos Display</vt:lpstr>
      <vt:lpstr>Arial</vt:lpstr>
      <vt:lpstr>Cambria Math</vt:lpstr>
      <vt:lpstr>Office Theme</vt:lpstr>
      <vt:lpstr>  Exploring the neutron star interior with Wafle   Joanna Berteaud, Cole Miller NICER/IXPE Workshop - July 2024</vt:lpstr>
      <vt:lpstr>Neutron stars and their equation of state</vt:lpstr>
      <vt:lpstr>X-ray emission of neutron stars</vt:lpstr>
      <vt:lpstr>Likelihood fit</vt:lpstr>
      <vt:lpstr>Machine learning</vt:lpstr>
      <vt:lpstr>Wafle, the WAveForm LEarner</vt:lpstr>
      <vt:lpstr>Setup</vt:lpstr>
      <vt:lpstr>Results</vt:lpstr>
      <vt:lpstr>Inference validation on mock data</vt:lpstr>
      <vt:lpstr>Perspective and conclusion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Exploring the neutron star interior with Wafle</dc:title>
  <dc:creator>Berteaud, Joanna N. (GSFC-6620)[UNIV OF MARYLAND COLLEGE PARK]</dc:creator>
  <cp:lastModifiedBy>Berteaud, Joanna N. (GSFC-6620)[UNIV OF MARYLAND COLLEGE PARK]</cp:lastModifiedBy>
  <cp:revision>35</cp:revision>
  <dcterms:created xsi:type="dcterms:W3CDTF">2024-07-26T15:22:30Z</dcterms:created>
  <dcterms:modified xsi:type="dcterms:W3CDTF">2024-07-29T02:40:17Z</dcterms:modified>
</cp:coreProperties>
</file>