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Old Standard TT"/>
      <p:regular r:id="rId38"/>
      <p:bold r:id="rId39"/>
      <p:italic r:id="rId40"/>
    </p:embeddedFont>
    <p:embeddedFont>
      <p:font typeface="Spectral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ldStandardTT-italic.fntdata"/><Relationship Id="rId20" Type="http://schemas.openxmlformats.org/officeDocument/2006/relationships/slide" Target="slides/slide14.xml"/><Relationship Id="rId42" Type="http://schemas.openxmlformats.org/officeDocument/2006/relationships/font" Target="fonts/Spectral-bold.fntdata"/><Relationship Id="rId41" Type="http://schemas.openxmlformats.org/officeDocument/2006/relationships/font" Target="fonts/Spectral-regular.fntdata"/><Relationship Id="rId22" Type="http://schemas.openxmlformats.org/officeDocument/2006/relationships/slide" Target="slides/slide16.xml"/><Relationship Id="rId44" Type="http://schemas.openxmlformats.org/officeDocument/2006/relationships/font" Target="fonts/Spectral-boldItalic.fntdata"/><Relationship Id="rId21" Type="http://schemas.openxmlformats.org/officeDocument/2006/relationships/slide" Target="slides/slide15.xml"/><Relationship Id="rId43" Type="http://schemas.openxmlformats.org/officeDocument/2006/relationships/font" Target="fonts/Spectral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OldStandardTT-bold.fntdata"/><Relationship Id="rId16" Type="http://schemas.openxmlformats.org/officeDocument/2006/relationships/slide" Target="slides/slide10.xml"/><Relationship Id="rId38" Type="http://schemas.openxmlformats.org/officeDocument/2006/relationships/font" Target="fonts/OldStandardT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9bb7068f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9bb7068f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f90db7e6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f90db7e6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One example of how the burst emission can interact with the disc is through PR drag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where the burst radiation removes angular momentum from particles in the inner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causes them to fall faster towards the 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Which leads to an increased mass accretion rate and a brighter inner accretion disc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5ca96a9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b5ca96a9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found evidence of this effect in the bursts of MAXI 1807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 order to get good fits, I needed to scale the fixed emission with a constant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called the f-a method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has been widely used in order to fit burst spectra where the standard approach of a fixed persistent emission leaves soft excesses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56fc8b3c4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56fc8b3c4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On the left we have a spectrum taken from the peak of a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can see from the residuals that the fits are much better for the fa-model in blue where the persistent emission has been scaled, compared with the standard fixed emission approach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on the right, we see a full time resolved spectroscopy plot for a burst where the single black body model best fits are shown in black, and fa-method is shown in the red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Again, we see that the fits are much improved, especially around the peak where we’d expect to see the most enhancement of accretion rate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5ca96a99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5ca96a9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Whilst this method can improve fits in some cases, the fa method is still assuming that the shape of the persistent spectrum isn’t changing during the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still problematic, because there are many other phenomena which can’t be explained simply by increasing the intensity of the persistent emission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f90db7e65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8f90db7e65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Swift 1749 is the only known eclipsing accreting millisecond pulsar.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means that it has a very high inclination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 2021 the system went into outburst for the first time in over a decade, and NICER observed the system exhibiting 7 type-I X-ray bursts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spectra of these bursts showed that standard models over-predicted the spectrum at soft energies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9a95ccabe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9a95ccabe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lead me to vary the absorption during the burst spectroscopy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greatly improved the fits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average value of the column density during the bursts was 60% higher than the persistent value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5ca96a998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b5ca96a998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interpret this as due to the burst radiation interacting with the disk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burst radiation causes the disk to puff up which introduces more absorbing material into our line of sight due to the high inclination of the system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You wouldn’t be able to see this puffing up in a low inclination system as you can see from the viewing point (a)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b5ca96a998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b5ca96a998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SAX1808 is another AMXP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 2019 NICER observed a very bright burst from this source – the brightest ever detected by NICER, in fact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8f90db7e65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8f90db7e65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 previous study by Peter Bult already did spectral analysis, but this wasn’t the focus of the paper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I’m particularly interested in how the burst radiation affects disc geometry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due to it’s very high count rate, it is a great candidate to better study these phenomena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8f90db7e6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8f90db7e6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9bb7068f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9bb7068f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Here is my obligatory LMXB slide!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Compact object, accretion disc, companion star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 my talk, I will be discussing only neutron star LMXBs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8f90db7e65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8f90db7e65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burst’s spectra cannot be describes with a simple black body, or by using the f-a method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First I tried to vary the persistent emission disc blackbody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What I noticed was that there is a very significant soft component which increases in the rise of the burst and then decreases in the tail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shows us that the disc is evolving on the timescale of the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numbers we got out showed that the inner disc temperature dropped, and the radius increased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consistent with some modelling, but we can paint a better picture by looking at some other phenomena as well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eac25ec0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eac25ec0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Disc reflection can create soft excesses that can’t be described with the fa method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Reflection models take into account ionisation in the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Burst radiation hits the disc and instantly photoionises the material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then observe this reprocessed emission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Evidence of ionisation can be supported by the detection of Iron emission lines in the spectra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b5cdcc737b_7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b5cdcc737b_7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a spectrum taken from the peak of the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fitted a reflection model to it, as Peter reported in 2019, the Iron emission lines strongly suggest that disc ionisation is playing a part here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interesting thing is that the ratio of burst flux to reflection flux is much greater than 1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much larger than predictions, and is also the largest reflection fraction reported for a standard type-I X-ray burst which has good statistics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There are a number of explanations for this that involve the geometry of the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One is that the burst causes the inner accretion disc to puff up and partially block the neutron star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 simple analogy for this is a candle in a cup, depending on the viewing angle you may be seeing mostly reflection emission rather than burst emission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can possibly even track the evolution of this puffed up disc, because later on in the burst in the 2nd peak, the reflection fraction has decreased to 1.27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8f90db7e65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8f90db7e6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It’s clear that bursts do cause significant impact on the inner accretion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could mean deviations from the standard accretion disc model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can probe these deviations with the temperature profile of the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we can do this using the diskpbb model which allows the exponent on radius to vary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What I found was that p went to 0.5, which may suggest a geometrically thick inner accretion flow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bd2e9717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ebd2e9717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just a small look into the many possible interactions between X-ray burst emission and the accretion environment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These interactions are very complex, and observational effects are likely caused by a combination of many interactions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was only a decade ago that we started modelling bursts with anything more complex than just a simple black body, so we’ve come a long way already!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As always, we must keep improving our analysis techniques and observational models in order to better understand these phenomena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of course, obtaining higher quality data and broader datasets will be key here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b5cdcc737b_7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b5cdcc737b_7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Another method that is sometimes used is trying to fit the soft excess with a second black body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has been suggested that it could be from the boundary layer, but papers modelling the boundary layer predict colour temperatures an order of magnitude higher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Other suggestions are that it could be emitted from the inner accretion disc, but in reality this is a purely phenomenological model and doesn’t align well with any physical predictions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ebd2e9717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ebd2e9717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 used this method in my first paper with varying success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These bursts were incredibly faint which made the fitting very tricky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But the fits were significantly improved by adding in the fa factor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5ca96a99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b5ca96a99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Swift 1749 is the only known eclipsing accreting millisecond pulsar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eclipses are a result of the system having a very high inclination angle, i.e. we see it edge on, and the companion star regularly passes through the line-of-sight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Being able to tightly constrain the inclination means that the system is really important for pulsar timing, but that’s not what I’m here to talk to you about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b5ca96a998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b5ca96a998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b5cdcc737b_72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b5cdcc737b_72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4ffe3c3c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4ffe3c3c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When we spectrally analyse an X-ray binary, a typical spectrum contains two main components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have a blackbody for the accretion disc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a powerlaw component, which describes the corona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also have an interstellar absorption component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b5cdcc737b_7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b5cdcc737b_7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exceptionally high count rate gave me hope that I could perform time resolved spectroscopy over that pause itself as I’m very interested in the physics behind the phenomena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fact the original reason I was given the data I used in my first paper was because there was a pause in one of the bursts, but they were so dim that I had no hope of TRS analysing the pause itself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I’m still working on this! I had a lot of trouble getting any sort of TRS to work with this burst, so I haven’t even got to trying to analyse just the pause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But along the way I’ve discovered something pretty interesting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e7c7a1a1e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e7c7a1a1e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9bb7068f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9bb7068f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Unlike black holes, accreted material can settle on the surface of the neutron star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And it’s in neutron star LMXB systems only that we see X-ray bursts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accreted material will spread across the surface of the neutron star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It is then compacted by gravity into a dense layer, until it reaches a critical density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At this density, the matter will ignite, causing a run-away thermonuclear explosion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9bb7068f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99bb7068f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So what do we see observationally?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thermonuclear explosion creates a burst of X-rays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observe this as a bright “flash” in X-ray lightcurves such as this one here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These X-ray bursts generally last from 10s and 100s of seconds, and are typically described as having a fast rise and a roughly exponential decay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516b4917a_1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b516b4917a_1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Now how do we spectrally analyse X-ray bursts?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First, we must fit the persistent spectrum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Typically, we assume that this persistent emission is not changing during the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So when we fit the burst spectra, we can simply add the burst components on top of the fixed persistent components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f90db7e65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f90db7e65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This is a typical spectra from the peak of an X-ray burst where we can separate it into it’s persistent and burst components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model the burst emission as a blackbody which describes the igniting photosphere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9bb7068fb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99bb7068f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Due to the high count-rate of X-ray bursts and the fact that the spectrum is changing very rapidly, we can do very fine time-resolved spectroscopy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can then plot the best fit parameters with respect to time and track the evolution throughout the X-ray burst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thermonuclear signature can be seen with the blackbody temperature increasing during the rise of the burst and decreasing in the decay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We can also track the emitting region of the blackbody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516b4917a_19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516b4917a_19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assumption that the persistent emission isn’t changing at all during the X-ray burst is simple but naive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If there’s a huge burst of radiation from the neutron star’s atmosphere, it’s likely that it will interact with the disk and the corona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" name="Google Shape;56;p14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14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5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15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gif"/><Relationship Id="rId4" Type="http://schemas.openxmlformats.org/officeDocument/2006/relationships/image" Target="../media/image3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512700" y="1834550"/>
            <a:ext cx="7237200" cy="18216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Spectral"/>
                <a:ea typeface="Spectral"/>
                <a:cs typeface="Spectral"/>
                <a:sym typeface="Spectral"/>
              </a:rPr>
              <a:t>A NICER Understanding of How Type-I X-ray Bursts Interact with Accretion Discs</a:t>
            </a:r>
            <a:endParaRPr sz="38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512700" y="3840650"/>
            <a:ext cx="4135800" cy="10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A. C. Albayati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pectral"/>
                <a:ea typeface="Spectral"/>
                <a:cs typeface="Spectral"/>
                <a:sym typeface="Spectral"/>
              </a:rPr>
              <a:t> </a:t>
            </a:r>
            <a:endParaRPr sz="7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ectral"/>
                <a:ea typeface="Spectral"/>
                <a:cs typeface="Spectral"/>
                <a:sym typeface="Spectral"/>
              </a:rPr>
              <a:t>Joint NICER/IXPE Workshop 2024</a:t>
            </a:r>
            <a:endParaRPr sz="1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Spectral"/>
                <a:ea typeface="Spectral"/>
                <a:cs typeface="Spectral"/>
                <a:sym typeface="Spectral"/>
              </a:rPr>
              <a:t>29th July 2024</a:t>
            </a:r>
            <a:endParaRPr sz="15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626" y="4258773"/>
            <a:ext cx="2879626" cy="6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899" y="2890950"/>
            <a:ext cx="1688349" cy="11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Poynting-Robertson Drag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48" name="Google Shape;248;p34"/>
          <p:cNvSpPr/>
          <p:nvPr/>
        </p:nvSpPr>
        <p:spPr>
          <a:xfrm>
            <a:off x="6549655" y="2119555"/>
            <a:ext cx="1370100" cy="13617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9" name="Google Shape;249;p34"/>
          <p:cNvSpPr/>
          <p:nvPr/>
        </p:nvSpPr>
        <p:spPr>
          <a:xfrm>
            <a:off x="6503991" y="2040095"/>
            <a:ext cx="1461300" cy="14409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6595319" y="2168507"/>
            <a:ext cx="1370100" cy="13617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1" name="Google Shape;251;p34"/>
          <p:cNvSpPr/>
          <p:nvPr/>
        </p:nvSpPr>
        <p:spPr>
          <a:xfrm>
            <a:off x="6412219" y="2087381"/>
            <a:ext cx="1553700" cy="15054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2" name="Google Shape;252;p34"/>
          <p:cNvSpPr/>
          <p:nvPr/>
        </p:nvSpPr>
        <p:spPr>
          <a:xfrm>
            <a:off x="6713285" y="2299174"/>
            <a:ext cx="1042800" cy="10143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6686394" y="2263201"/>
            <a:ext cx="1188000" cy="11721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4" name="Google Shape;254;p34"/>
          <p:cNvSpPr/>
          <p:nvPr/>
        </p:nvSpPr>
        <p:spPr>
          <a:xfrm>
            <a:off x="6595319" y="2220323"/>
            <a:ext cx="1188000" cy="11721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6795226" y="2358525"/>
            <a:ext cx="878700" cy="8961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6780132" y="2331490"/>
            <a:ext cx="909000" cy="9375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6666759" y="2249218"/>
            <a:ext cx="1135800" cy="11205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6628903" y="2183822"/>
            <a:ext cx="1211400" cy="11859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59" name="Google Shape;259;p34"/>
          <p:cNvSpPr/>
          <p:nvPr/>
        </p:nvSpPr>
        <p:spPr>
          <a:xfrm>
            <a:off x="6704616" y="2289505"/>
            <a:ext cx="1135800" cy="11205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6590626" y="2190041"/>
            <a:ext cx="1288200" cy="12393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1" name="Google Shape;261;p34"/>
          <p:cNvSpPr/>
          <p:nvPr/>
        </p:nvSpPr>
        <p:spPr>
          <a:xfrm>
            <a:off x="6802411" y="2397043"/>
            <a:ext cx="864300" cy="8346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2" name="Google Shape;262;p34"/>
          <p:cNvSpPr/>
          <p:nvPr/>
        </p:nvSpPr>
        <p:spPr>
          <a:xfrm>
            <a:off x="6780118" y="2367437"/>
            <a:ext cx="984600" cy="9645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6704616" y="2332149"/>
            <a:ext cx="984600" cy="9645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6870342" y="2445889"/>
            <a:ext cx="728400" cy="7374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5" name="Google Shape;265;p34"/>
          <p:cNvSpPr/>
          <p:nvPr/>
        </p:nvSpPr>
        <p:spPr>
          <a:xfrm>
            <a:off x="6857829" y="2423639"/>
            <a:ext cx="753900" cy="7716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6" name="Google Shape;266;p34"/>
          <p:cNvSpPr/>
          <p:nvPr/>
        </p:nvSpPr>
        <p:spPr>
          <a:xfrm>
            <a:off x="6232407" y="1808078"/>
            <a:ext cx="2004600" cy="19953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6165587" y="1691612"/>
            <a:ext cx="2138400" cy="21117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8" name="Google Shape;268;p34"/>
          <p:cNvSpPr/>
          <p:nvPr/>
        </p:nvSpPr>
        <p:spPr>
          <a:xfrm rot="1380747">
            <a:off x="6784782" y="2411148"/>
            <a:ext cx="909367" cy="849571"/>
          </a:xfrm>
          <a:prstGeom prst="sun">
            <a:avLst>
              <a:gd fmla="val 25000" name="adj"/>
            </a:avLst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6299226" y="1879828"/>
            <a:ext cx="2004600" cy="19953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6098025" y="1702687"/>
            <a:ext cx="2273400" cy="22062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6471843" y="2071347"/>
            <a:ext cx="1525800" cy="14865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6432494" y="2018622"/>
            <a:ext cx="1738200" cy="17178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6299226" y="1955775"/>
            <a:ext cx="1738200" cy="17178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4" name="Google Shape;274;p34"/>
          <p:cNvSpPr/>
          <p:nvPr/>
        </p:nvSpPr>
        <p:spPr>
          <a:xfrm>
            <a:off x="6637348" y="2118609"/>
            <a:ext cx="1285800" cy="13128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6615261" y="2078984"/>
            <a:ext cx="1330200" cy="13743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6" name="Google Shape;276;p34"/>
          <p:cNvSpPr/>
          <p:nvPr/>
        </p:nvSpPr>
        <p:spPr>
          <a:xfrm>
            <a:off x="6377647" y="1921503"/>
            <a:ext cx="1713900" cy="17961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7" name="Google Shape;277;p34"/>
          <p:cNvSpPr/>
          <p:nvPr/>
        </p:nvSpPr>
        <p:spPr>
          <a:xfrm>
            <a:off x="6320518" y="1816692"/>
            <a:ext cx="1828200" cy="19008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6434775" y="1986072"/>
            <a:ext cx="1713900" cy="17961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6262754" y="1826659"/>
            <a:ext cx="1943700" cy="19854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6548716" y="2110976"/>
            <a:ext cx="1485900" cy="1546200"/>
          </a:xfrm>
          <a:prstGeom prst="donut">
            <a:avLst>
              <a:gd fmla="val 2839" name="adj"/>
            </a:avLst>
          </a:prstGeom>
          <a:solidFill>
            <a:srgbClr val="FFCF91"/>
          </a:solidFill>
          <a:ln cap="flat" cmpd="sng" w="9525">
            <a:solidFill>
              <a:srgbClr val="FFC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6291741" y="1848287"/>
            <a:ext cx="1885500" cy="18678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6228888" y="1739294"/>
            <a:ext cx="2011500" cy="19764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6354593" y="1915432"/>
            <a:ext cx="1885500" cy="18678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4" name="Google Shape;284;p34"/>
          <p:cNvSpPr/>
          <p:nvPr/>
        </p:nvSpPr>
        <p:spPr>
          <a:xfrm>
            <a:off x="6165337" y="1749658"/>
            <a:ext cx="2138400" cy="2064900"/>
          </a:xfrm>
          <a:prstGeom prst="donut">
            <a:avLst>
              <a:gd fmla="val 2839" name="adj"/>
            </a:avLst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85" name="Google Shape;285;p34"/>
          <p:cNvCxnSpPr/>
          <p:nvPr/>
        </p:nvCxnSpPr>
        <p:spPr>
          <a:xfrm>
            <a:off x="7237017" y="2110964"/>
            <a:ext cx="4500" cy="387900"/>
          </a:xfrm>
          <a:prstGeom prst="straightConnector1">
            <a:avLst/>
          </a:prstGeom>
          <a:noFill/>
          <a:ln cap="flat" cmpd="sng" w="28575">
            <a:solidFill>
              <a:srgbClr val="00695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34"/>
          <p:cNvCxnSpPr/>
          <p:nvPr/>
        </p:nvCxnSpPr>
        <p:spPr>
          <a:xfrm flipH="1" rot="10800000">
            <a:off x="7232517" y="3142289"/>
            <a:ext cx="4500" cy="387900"/>
          </a:xfrm>
          <a:prstGeom prst="straightConnector1">
            <a:avLst/>
          </a:prstGeom>
          <a:noFill/>
          <a:ln cap="flat" cmpd="sng" w="28575">
            <a:solidFill>
              <a:srgbClr val="00695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34"/>
          <p:cNvCxnSpPr/>
          <p:nvPr/>
        </p:nvCxnSpPr>
        <p:spPr>
          <a:xfrm rot="5400000">
            <a:off x="7749242" y="2646114"/>
            <a:ext cx="4500" cy="387900"/>
          </a:xfrm>
          <a:prstGeom prst="straightConnector1">
            <a:avLst/>
          </a:prstGeom>
          <a:noFill/>
          <a:ln cap="flat" cmpd="sng" w="28575">
            <a:solidFill>
              <a:srgbClr val="00695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" name="Google Shape;288;p34"/>
          <p:cNvCxnSpPr/>
          <p:nvPr/>
        </p:nvCxnSpPr>
        <p:spPr>
          <a:xfrm rot="-5400000">
            <a:off x="6715842" y="2641614"/>
            <a:ext cx="4500" cy="387900"/>
          </a:xfrm>
          <a:prstGeom prst="straightConnector1">
            <a:avLst/>
          </a:prstGeom>
          <a:noFill/>
          <a:ln cap="flat" cmpd="sng" w="28575">
            <a:solidFill>
              <a:srgbClr val="00695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9" name="Google Shape;289;p34"/>
          <p:cNvSpPr/>
          <p:nvPr/>
        </p:nvSpPr>
        <p:spPr>
          <a:xfrm>
            <a:off x="6936533" y="2532191"/>
            <a:ext cx="596400" cy="548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290" name="Google Shape;290;p34"/>
          <p:cNvGrpSpPr/>
          <p:nvPr/>
        </p:nvGrpSpPr>
        <p:grpSpPr>
          <a:xfrm>
            <a:off x="692725" y="1536025"/>
            <a:ext cx="4974000" cy="2682900"/>
            <a:chOff x="33525" y="2490813"/>
            <a:chExt cx="4974000" cy="2682900"/>
          </a:xfrm>
        </p:grpSpPr>
        <p:sp>
          <p:nvSpPr>
            <p:cNvPr id="291" name="Google Shape;291;p34"/>
            <p:cNvSpPr txBox="1"/>
            <p:nvPr/>
          </p:nvSpPr>
          <p:spPr>
            <a:xfrm>
              <a:off x="33525" y="2490813"/>
              <a:ext cx="4974000" cy="26829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Burst radiation removes angular momentum 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Particles fall faster towards neutron star 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Increased </a:t>
              </a:r>
              <a:r>
                <a:rPr i="1"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Ṁ </a:t>
              </a: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= brighter inner accretion disc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2266425" y="3031413"/>
              <a:ext cx="508200" cy="456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2266425" y="4097088"/>
              <a:ext cx="508200" cy="456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/>
        </p:nvSpPr>
        <p:spPr>
          <a:xfrm>
            <a:off x="729600" y="105275"/>
            <a:ext cx="768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MAXI J1807+132 and </a:t>
            </a:r>
            <a:r>
              <a:rPr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</a:t>
            </a: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- method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52675" y="3073925"/>
            <a:ext cx="5444400" cy="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bsorption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i="1" lang="en" sz="18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18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a</a:t>
            </a:r>
            <a:r>
              <a:rPr baseline="-25000" i="1"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 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(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disk bb + powerlaw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Fixed      </a:t>
            </a:r>
            <a:r>
              <a:rPr lang="en" sz="15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Fixed           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  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8097724" y="499225"/>
            <a:ext cx="1011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Albayati+21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301" name="Google Shape;301;p35"/>
          <p:cNvGrpSpPr/>
          <p:nvPr/>
        </p:nvGrpSpPr>
        <p:grpSpPr>
          <a:xfrm>
            <a:off x="5380080" y="820214"/>
            <a:ext cx="3728650" cy="4188975"/>
            <a:chOff x="5286325" y="157950"/>
            <a:chExt cx="3728650" cy="4188975"/>
          </a:xfrm>
        </p:grpSpPr>
        <p:pic>
          <p:nvPicPr>
            <p:cNvPr id="302" name="Google Shape;302;p35"/>
            <p:cNvPicPr preferRelativeResize="0"/>
            <p:nvPr/>
          </p:nvPicPr>
          <p:blipFill rotWithShape="1">
            <a:blip r:embed="rId3">
              <a:alphaModFix/>
            </a:blip>
            <a:srcRect b="1627" l="36786" r="31838" t="91788"/>
            <a:stretch/>
          </p:blipFill>
          <p:spPr>
            <a:xfrm>
              <a:off x="5785125" y="3931425"/>
              <a:ext cx="3229850" cy="41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35"/>
            <p:cNvPicPr preferRelativeResize="0"/>
            <p:nvPr/>
          </p:nvPicPr>
          <p:blipFill rotWithShape="1">
            <a:blip r:embed="rId3">
              <a:alphaModFix/>
            </a:blip>
            <a:srcRect b="22156" l="909" r="62870" t="16890"/>
            <a:stretch/>
          </p:blipFill>
          <p:spPr>
            <a:xfrm>
              <a:off x="5286325" y="157950"/>
              <a:ext cx="3728649" cy="384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35"/>
            <p:cNvSpPr txBox="1"/>
            <p:nvPr/>
          </p:nvSpPr>
          <p:spPr>
            <a:xfrm>
              <a:off x="5338975" y="3333350"/>
              <a:ext cx="369000" cy="415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i="1" lang="en" sz="1500">
                  <a:solidFill>
                    <a:schemeClr val="dk2"/>
                  </a:solidFill>
                  <a:latin typeface="Spectral"/>
                  <a:ea typeface="Spectral"/>
                  <a:cs typeface="Spectral"/>
                  <a:sym typeface="Spectral"/>
                </a:rPr>
                <a:t>f</a:t>
              </a:r>
              <a:r>
                <a:rPr b="1" baseline="-25000" i="1" lang="en" sz="1500">
                  <a:solidFill>
                    <a:schemeClr val="dk2"/>
                  </a:solidFill>
                  <a:latin typeface="Spectral"/>
                  <a:ea typeface="Spectral"/>
                  <a:cs typeface="Spectral"/>
                  <a:sym typeface="Spectral"/>
                </a:rPr>
                <a:t>a </a:t>
              </a:r>
              <a:r>
                <a:rPr b="1" lang="en" sz="1200">
                  <a:solidFill>
                    <a:schemeClr val="accent4"/>
                  </a:solidFill>
                  <a:latin typeface="Spectral"/>
                  <a:ea typeface="Spectral"/>
                  <a:cs typeface="Spectral"/>
                  <a:sym typeface="Spectral"/>
                </a:rPr>
                <a:t> </a:t>
              </a:r>
              <a:r>
                <a:rPr b="1" lang="en" sz="700">
                  <a:solidFill>
                    <a:schemeClr val="accent4"/>
                  </a:solidFill>
                  <a:latin typeface="Spectral"/>
                  <a:ea typeface="Spectral"/>
                  <a:cs typeface="Spectral"/>
                  <a:sym typeface="Spectral"/>
                </a:rPr>
                <a:t> </a:t>
              </a:r>
              <a:endParaRPr b="1" sz="1100">
                <a:solidFill>
                  <a:schemeClr val="accent4"/>
                </a:solidFill>
              </a:endParaRPr>
            </a:p>
          </p:txBody>
        </p:sp>
        <p:sp>
          <p:nvSpPr>
            <p:cNvPr id="305" name="Google Shape;305;p35"/>
            <p:cNvSpPr txBox="1"/>
            <p:nvPr/>
          </p:nvSpPr>
          <p:spPr>
            <a:xfrm>
              <a:off x="5286325" y="4004200"/>
              <a:ext cx="498900" cy="34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baseline="-25000" i="1" lang="en" sz="1500">
                  <a:solidFill>
                    <a:schemeClr val="dk2"/>
                  </a:solidFill>
                  <a:latin typeface="Spectral"/>
                  <a:ea typeface="Spectral"/>
                  <a:cs typeface="Spectral"/>
                  <a:sym typeface="Spectral"/>
                </a:rPr>
                <a:t> </a:t>
              </a:r>
              <a:r>
                <a:rPr b="1" lang="en" sz="1200">
                  <a:solidFill>
                    <a:schemeClr val="accent4"/>
                  </a:solidFill>
                  <a:latin typeface="Spectral"/>
                  <a:ea typeface="Spectral"/>
                  <a:cs typeface="Spectral"/>
                  <a:sym typeface="Spectral"/>
                </a:rPr>
                <a:t> </a:t>
              </a:r>
              <a:r>
                <a:rPr b="1" lang="en" sz="700">
                  <a:solidFill>
                    <a:schemeClr val="accent4"/>
                  </a:solidFill>
                  <a:latin typeface="Spectral"/>
                  <a:ea typeface="Spectral"/>
                  <a:cs typeface="Spectral"/>
                  <a:sym typeface="Spectral"/>
                </a:rPr>
                <a:t> </a:t>
              </a:r>
              <a:endParaRPr b="1" sz="1100">
                <a:solidFill>
                  <a:schemeClr val="accent4"/>
                </a:solidFill>
              </a:endParaRPr>
            </a:p>
          </p:txBody>
        </p:sp>
      </p:grpSp>
      <p:sp>
        <p:nvSpPr>
          <p:cNvPr id="306" name="Google Shape;306;p35"/>
          <p:cNvSpPr txBox="1"/>
          <p:nvPr/>
        </p:nvSpPr>
        <p:spPr>
          <a:xfrm>
            <a:off x="956700" y="1378025"/>
            <a:ext cx="3000000" cy="1297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Scale the persistent emission with a constant,  </a:t>
            </a:r>
            <a:r>
              <a:rPr i="1" lang="en" sz="24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24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a</a:t>
            </a:r>
            <a:endParaRPr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</a:t>
            </a: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- method = Scaled Persistent Emission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12" name="Google Shape;312;p36"/>
          <p:cNvSpPr txBox="1"/>
          <p:nvPr/>
        </p:nvSpPr>
        <p:spPr>
          <a:xfrm>
            <a:off x="1499375" y="3992225"/>
            <a:ext cx="6545400" cy="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i="1" lang="en" sz="1800">
                <a:solidFill>
                  <a:schemeClr val="accent6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1800">
                <a:solidFill>
                  <a:schemeClr val="accent6"/>
                </a:solidFill>
                <a:latin typeface="Spectral"/>
                <a:ea typeface="Spectral"/>
                <a:cs typeface="Spectral"/>
                <a:sym typeface="Spectral"/>
              </a:rPr>
              <a:t>a</a:t>
            </a:r>
            <a:r>
              <a:rPr baseline="-25000" i="1"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 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(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 disk blackbody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Fixed      </a:t>
            </a:r>
            <a:r>
              <a:rPr lang="en" sz="1500">
                <a:solidFill>
                  <a:schemeClr val="accent6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Fixed 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Fixed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  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13" name="Google Shape;3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00" y="979600"/>
            <a:ext cx="3729930" cy="2860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/>
        </p:nvSpPr>
        <p:spPr>
          <a:xfrm rot="-5400000">
            <a:off x="-244450" y="2988575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Bult+22 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50" y="979600"/>
            <a:ext cx="3889401" cy="28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 rot="-5400000">
            <a:off x="8152300" y="2988563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Güver+22</a:t>
            </a:r>
            <a:endParaRPr sz="10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</a:t>
            </a: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- method issues?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825" y="1497775"/>
            <a:ext cx="3729930" cy="2860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 rot="-5400000">
            <a:off x="1769563" y="3506750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Bult+22 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324" name="Google Shape;324;p37"/>
          <p:cNvCxnSpPr/>
          <p:nvPr/>
        </p:nvCxnSpPr>
        <p:spPr>
          <a:xfrm flipH="1">
            <a:off x="5868350" y="2377375"/>
            <a:ext cx="1728900" cy="4248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5" name="Google Shape;325;p37"/>
          <p:cNvSpPr txBox="1"/>
          <p:nvPr/>
        </p:nvSpPr>
        <p:spPr>
          <a:xfrm>
            <a:off x="6555800" y="1497775"/>
            <a:ext cx="2427300" cy="8796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Persistent spectrum shape unchanging?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/>
          <p:nvPr/>
        </p:nvSpPr>
        <p:spPr>
          <a:xfrm>
            <a:off x="-587725" y="2870150"/>
            <a:ext cx="3313500" cy="33150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206750" y="159250"/>
            <a:ext cx="569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SWIFT</a:t>
            </a: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J1749.4-2807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332" name="Google Shape;332;p38"/>
          <p:cNvGrpSpPr/>
          <p:nvPr/>
        </p:nvGrpSpPr>
        <p:grpSpPr>
          <a:xfrm>
            <a:off x="3660700" y="2816500"/>
            <a:ext cx="5483300" cy="2595000"/>
            <a:chOff x="1910375" y="1576550"/>
            <a:chExt cx="5483300" cy="2595000"/>
          </a:xfrm>
        </p:grpSpPr>
        <p:grpSp>
          <p:nvGrpSpPr>
            <p:cNvPr id="333" name="Google Shape;333;p38"/>
            <p:cNvGrpSpPr/>
            <p:nvPr/>
          </p:nvGrpSpPr>
          <p:grpSpPr>
            <a:xfrm>
              <a:off x="4853025" y="3113650"/>
              <a:ext cx="2448925" cy="551111"/>
              <a:chOff x="4495300" y="1229925"/>
              <a:chExt cx="2448925" cy="551111"/>
            </a:xfrm>
          </p:grpSpPr>
          <p:cxnSp>
            <p:nvCxnSpPr>
              <p:cNvPr id="334" name="Google Shape;334;p38"/>
              <p:cNvCxnSpPr/>
              <p:nvPr/>
            </p:nvCxnSpPr>
            <p:spPr>
              <a:xfrm flipH="1">
                <a:off x="4495300" y="1229925"/>
                <a:ext cx="2448900" cy="1713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5" name="Google Shape;335;p38"/>
              <p:cNvCxnSpPr/>
              <p:nvPr/>
            </p:nvCxnSpPr>
            <p:spPr>
              <a:xfrm>
                <a:off x="4495325" y="1569236"/>
                <a:ext cx="2448900" cy="2118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6" name="Google Shape;336;p38"/>
              <p:cNvCxnSpPr/>
              <p:nvPr/>
            </p:nvCxnSpPr>
            <p:spPr>
              <a:xfrm>
                <a:off x="4507700" y="1392225"/>
                <a:ext cx="0" cy="185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37" name="Google Shape;337;p38"/>
            <p:cNvGrpSpPr/>
            <p:nvPr/>
          </p:nvGrpSpPr>
          <p:grpSpPr>
            <a:xfrm flipH="1">
              <a:off x="1910375" y="3095275"/>
              <a:ext cx="2380575" cy="532586"/>
              <a:chOff x="4495325" y="1211550"/>
              <a:chExt cx="2380575" cy="532586"/>
            </a:xfrm>
          </p:grpSpPr>
          <p:cxnSp>
            <p:nvCxnSpPr>
              <p:cNvPr id="338" name="Google Shape;338;p38"/>
              <p:cNvCxnSpPr/>
              <p:nvPr/>
            </p:nvCxnSpPr>
            <p:spPr>
              <a:xfrm flipH="1">
                <a:off x="4495400" y="1211550"/>
                <a:ext cx="2380500" cy="189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9" name="Google Shape;339;p38"/>
              <p:cNvCxnSpPr/>
              <p:nvPr/>
            </p:nvCxnSpPr>
            <p:spPr>
              <a:xfrm>
                <a:off x="4495325" y="1569236"/>
                <a:ext cx="2362200" cy="174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0" name="Google Shape;340;p38"/>
              <p:cNvCxnSpPr/>
              <p:nvPr/>
            </p:nvCxnSpPr>
            <p:spPr>
              <a:xfrm>
                <a:off x="4507700" y="1392225"/>
                <a:ext cx="0" cy="185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41" name="Google Shape;341;p38"/>
            <p:cNvGrpSpPr/>
            <p:nvPr/>
          </p:nvGrpSpPr>
          <p:grpSpPr>
            <a:xfrm rot="-2079395">
              <a:off x="5663481" y="1727084"/>
              <a:ext cx="616111" cy="593584"/>
              <a:chOff x="6500668" y="1992390"/>
              <a:chExt cx="720600" cy="720600"/>
            </a:xfrm>
          </p:grpSpPr>
          <p:sp>
            <p:nvSpPr>
              <p:cNvPr id="342" name="Google Shape;342;p38"/>
              <p:cNvSpPr/>
              <p:nvPr/>
            </p:nvSpPr>
            <p:spPr>
              <a:xfrm>
                <a:off x="6646850" y="2081225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3" name="Google Shape;343;p38"/>
              <p:cNvSpPr/>
              <p:nvPr/>
            </p:nvSpPr>
            <p:spPr>
              <a:xfrm flipH="1" rot="10800000">
                <a:off x="6646850" y="2338400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4" name="Google Shape;344;p38"/>
              <p:cNvSpPr/>
              <p:nvPr/>
            </p:nvSpPr>
            <p:spPr>
              <a:xfrm rot="-8100000">
                <a:off x="6598985" y="2105132"/>
                <a:ext cx="523966" cy="495116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8"/>
              <p:cNvSpPr/>
              <p:nvPr/>
            </p:nvSpPr>
            <p:spPr>
              <a:xfrm>
                <a:off x="6601625" y="2266900"/>
                <a:ext cx="81000" cy="1716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6" name="Google Shape;346;p38"/>
            <p:cNvGrpSpPr/>
            <p:nvPr/>
          </p:nvGrpSpPr>
          <p:grpSpPr>
            <a:xfrm rot="-1106606">
              <a:off x="6021756" y="2525424"/>
              <a:ext cx="616125" cy="593611"/>
              <a:chOff x="6500668" y="1992390"/>
              <a:chExt cx="720600" cy="720600"/>
            </a:xfrm>
          </p:grpSpPr>
          <p:sp>
            <p:nvSpPr>
              <p:cNvPr id="347" name="Google Shape;347;p38"/>
              <p:cNvSpPr/>
              <p:nvPr/>
            </p:nvSpPr>
            <p:spPr>
              <a:xfrm>
                <a:off x="6646850" y="2081225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8" name="Google Shape;348;p38"/>
              <p:cNvSpPr/>
              <p:nvPr/>
            </p:nvSpPr>
            <p:spPr>
              <a:xfrm flipH="1" rot="10800000">
                <a:off x="6646850" y="2338400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49" name="Google Shape;349;p38"/>
              <p:cNvSpPr/>
              <p:nvPr/>
            </p:nvSpPr>
            <p:spPr>
              <a:xfrm rot="-8100000">
                <a:off x="6598985" y="2105132"/>
                <a:ext cx="523966" cy="495116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8"/>
              <p:cNvSpPr/>
              <p:nvPr/>
            </p:nvSpPr>
            <p:spPr>
              <a:xfrm>
                <a:off x="6601625" y="2266900"/>
                <a:ext cx="81000" cy="1716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1" name="Google Shape;351;p38"/>
            <p:cNvSpPr txBox="1"/>
            <p:nvPr/>
          </p:nvSpPr>
          <p:spPr>
            <a:xfrm>
              <a:off x="6163325" y="1823775"/>
              <a:ext cx="1051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 </a:t>
              </a:r>
              <a:r>
                <a:rPr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= low</a:t>
              </a:r>
              <a:endParaRPr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cxnSp>
          <p:nvCxnSpPr>
            <p:cNvPr id="352" name="Google Shape;352;p38"/>
            <p:cNvCxnSpPr/>
            <p:nvPr/>
          </p:nvCxnSpPr>
          <p:spPr>
            <a:xfrm flipH="1" rot="10800000">
              <a:off x="4571990" y="1576550"/>
              <a:ext cx="3600" cy="1650600"/>
            </a:xfrm>
            <a:prstGeom prst="straightConnector1">
              <a:avLst/>
            </a:prstGeom>
            <a:noFill/>
            <a:ln cap="flat" cmpd="sng" w="38100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38"/>
            <p:cNvCxnSpPr>
              <a:stCxn id="354" idx="7"/>
            </p:cNvCxnSpPr>
            <p:nvPr/>
          </p:nvCxnSpPr>
          <p:spPr>
            <a:xfrm flipH="1" rot="10800000">
              <a:off x="4672220" y="2222268"/>
              <a:ext cx="1051200" cy="1046400"/>
            </a:xfrm>
            <a:prstGeom prst="straightConnector1">
              <a:avLst/>
            </a:prstGeom>
            <a:noFill/>
            <a:ln cap="flat" cmpd="sng" w="38100">
              <a:solidFill>
                <a:srgbClr val="6D9EEB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5" name="Google Shape;355;p38"/>
            <p:cNvSpPr/>
            <p:nvPr/>
          </p:nvSpPr>
          <p:spPr>
            <a:xfrm>
              <a:off x="3664200" y="2397350"/>
              <a:ext cx="1819200" cy="1774200"/>
            </a:xfrm>
            <a:prstGeom prst="arc">
              <a:avLst>
                <a:gd fmla="val 16200000" name="adj1"/>
                <a:gd fmla="val 20908571" name="adj2"/>
              </a:avLst>
            </a:prstGeom>
            <a:noFill/>
            <a:ln cap="flat" cmpd="sng" w="38100">
              <a:solidFill>
                <a:srgbClr val="0097A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56" name="Google Shape;356;p38"/>
            <p:cNvCxnSpPr/>
            <p:nvPr/>
          </p:nvCxnSpPr>
          <p:spPr>
            <a:xfrm flipH="1" rot="10800000">
              <a:off x="4672213" y="2925400"/>
              <a:ext cx="1377900" cy="416700"/>
            </a:xfrm>
            <a:prstGeom prst="straightConnector1">
              <a:avLst/>
            </a:prstGeom>
            <a:noFill/>
            <a:ln cap="flat" cmpd="sng" w="38100">
              <a:solidFill>
                <a:srgbClr val="0097A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7" name="Google Shape;357;p38"/>
            <p:cNvSpPr/>
            <p:nvPr/>
          </p:nvSpPr>
          <p:spPr>
            <a:xfrm>
              <a:off x="3730200" y="2566250"/>
              <a:ext cx="1683600" cy="1605300"/>
            </a:xfrm>
            <a:prstGeom prst="arc">
              <a:avLst>
                <a:gd fmla="val 16200000" name="adj1"/>
                <a:gd fmla="val 18913965" name="adj2"/>
              </a:avLst>
            </a:prstGeom>
            <a:noFill/>
            <a:ln cap="flat" cmpd="sng" w="38100">
              <a:solidFill>
                <a:srgbClr val="6D9EEB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430238" y="3227150"/>
              <a:ext cx="283500" cy="283500"/>
            </a:xfrm>
            <a:prstGeom prst="ellipse">
              <a:avLst/>
            </a:prstGeom>
            <a:solidFill>
              <a:srgbClr val="2A78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8"/>
            <p:cNvSpPr txBox="1"/>
            <p:nvPr/>
          </p:nvSpPr>
          <p:spPr>
            <a:xfrm>
              <a:off x="4853013" y="1969375"/>
              <a:ext cx="5526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23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</a:t>
              </a:r>
              <a:endParaRPr i="1" sz="2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359" name="Google Shape;359;p38"/>
            <p:cNvSpPr txBox="1"/>
            <p:nvPr/>
          </p:nvSpPr>
          <p:spPr>
            <a:xfrm>
              <a:off x="6596875" y="2545375"/>
              <a:ext cx="796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 </a:t>
              </a:r>
              <a:r>
                <a:rPr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= high</a:t>
              </a:r>
              <a:endParaRPr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grpSp>
        <p:nvGrpSpPr>
          <p:cNvPr id="360" name="Google Shape;360;p38"/>
          <p:cNvGrpSpPr/>
          <p:nvPr/>
        </p:nvGrpSpPr>
        <p:grpSpPr>
          <a:xfrm>
            <a:off x="114808" y="951388"/>
            <a:ext cx="5699321" cy="2781475"/>
            <a:chOff x="546488" y="956800"/>
            <a:chExt cx="8051025" cy="3981499"/>
          </a:xfrm>
        </p:grpSpPr>
        <p:pic>
          <p:nvPicPr>
            <p:cNvPr id="361" name="Google Shape;36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6488" y="956800"/>
              <a:ext cx="8051025" cy="3981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8"/>
            <p:cNvSpPr txBox="1"/>
            <p:nvPr/>
          </p:nvSpPr>
          <p:spPr>
            <a:xfrm>
              <a:off x="5273079" y="1367051"/>
              <a:ext cx="1409100" cy="8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2"/>
                  </a:solidFill>
                  <a:latin typeface="Spectral"/>
                  <a:ea typeface="Spectral"/>
                  <a:cs typeface="Spectral"/>
                  <a:sym typeface="Spectral"/>
                </a:rPr>
                <a:t>X-ray bursts</a:t>
              </a:r>
              <a:endParaRPr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cxnSp>
          <p:nvCxnSpPr>
            <p:cNvPr id="363" name="Google Shape;363;p38"/>
            <p:cNvCxnSpPr>
              <a:stCxn id="362" idx="1"/>
            </p:cNvCxnSpPr>
            <p:nvPr/>
          </p:nvCxnSpPr>
          <p:spPr>
            <a:xfrm flipH="1">
              <a:off x="4539879" y="1798601"/>
              <a:ext cx="733200" cy="267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4" name="Google Shape;364;p38"/>
            <p:cNvCxnSpPr>
              <a:stCxn id="362" idx="1"/>
            </p:cNvCxnSpPr>
            <p:nvPr/>
          </p:nvCxnSpPr>
          <p:spPr>
            <a:xfrm flipH="1">
              <a:off x="4264179" y="1798601"/>
              <a:ext cx="1008900" cy="1683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5" name="Google Shape;365;p38"/>
            <p:cNvCxnSpPr/>
            <p:nvPr/>
          </p:nvCxnSpPr>
          <p:spPr>
            <a:xfrm>
              <a:off x="6206900" y="1847750"/>
              <a:ext cx="769200" cy="1584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66" name="Google Shape;366;p38"/>
            <p:cNvSpPr txBox="1"/>
            <p:nvPr/>
          </p:nvSpPr>
          <p:spPr>
            <a:xfrm>
              <a:off x="4833807" y="3027566"/>
              <a:ext cx="12459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2"/>
                  </a:solidFill>
                  <a:latin typeface="Spectral"/>
                  <a:ea typeface="Spectral"/>
                  <a:cs typeface="Spectral"/>
                  <a:sym typeface="Spectral"/>
                </a:rPr>
                <a:t>Eclipses</a:t>
              </a:r>
              <a:endParaRPr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cxnSp>
          <p:nvCxnSpPr>
            <p:cNvPr id="367" name="Google Shape;367;p38"/>
            <p:cNvCxnSpPr/>
            <p:nvPr/>
          </p:nvCxnSpPr>
          <p:spPr>
            <a:xfrm>
              <a:off x="5912750" y="3348575"/>
              <a:ext cx="279000" cy="4977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8" name="Google Shape;368;p38"/>
            <p:cNvCxnSpPr/>
            <p:nvPr/>
          </p:nvCxnSpPr>
          <p:spPr>
            <a:xfrm>
              <a:off x="5905200" y="3348575"/>
              <a:ext cx="777000" cy="3696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9" name="Google Shape;369;p38"/>
            <p:cNvCxnSpPr/>
            <p:nvPr/>
          </p:nvCxnSpPr>
          <p:spPr>
            <a:xfrm flipH="1">
              <a:off x="4540232" y="3461148"/>
              <a:ext cx="415200" cy="2796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370" name="Google Shape;3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150" y="254500"/>
            <a:ext cx="3158225" cy="235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8"/>
          <p:cNvSpPr txBox="1"/>
          <p:nvPr/>
        </p:nvSpPr>
        <p:spPr>
          <a:xfrm>
            <a:off x="4626945" y="630400"/>
            <a:ext cx="12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Albayati+23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/>
          <p:nvPr/>
        </p:nvSpPr>
        <p:spPr>
          <a:xfrm>
            <a:off x="314775" y="223875"/>
            <a:ext cx="508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Soft Deficit?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Varying absorption!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449025" y="1633156"/>
            <a:ext cx="48177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64D79"/>
                </a:solidFill>
                <a:latin typeface="Spectral"/>
                <a:ea typeface="Spectral"/>
                <a:cs typeface="Spectral"/>
                <a:sym typeface="Spectral"/>
              </a:rPr>
              <a:t>absorption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persistent parameters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Spectral"/>
                <a:ea typeface="Spectral"/>
                <a:cs typeface="Spectral"/>
                <a:sym typeface="Spectral"/>
              </a:rPr>
              <a:t>   </a:t>
            </a:r>
            <a:r>
              <a:rPr lang="en" sz="1500">
                <a:solidFill>
                  <a:srgbClr val="A64D79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rgbClr val="A64D79"/>
                </a:solidFill>
                <a:latin typeface="Spectral"/>
                <a:ea typeface="Spectral"/>
                <a:cs typeface="Spectral"/>
                <a:sym typeface="Spectral"/>
              </a:rPr>
              <a:t>Varying!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      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Fixed           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 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801975" y="3090800"/>
            <a:ext cx="4111800" cy="12879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Average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persistent </a:t>
            </a:r>
            <a:r>
              <a:rPr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N</a:t>
            </a:r>
            <a:r>
              <a:rPr baseline="-25000"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H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≃  3.5 × 10</a:t>
            </a:r>
            <a:r>
              <a:rPr baseline="30000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22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cm</a:t>
            </a:r>
            <a:r>
              <a:rPr baseline="30000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−2 </a:t>
            </a:r>
            <a:endParaRPr baseline="30000"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Average burst </a:t>
            </a:r>
            <a:r>
              <a:rPr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N</a:t>
            </a:r>
            <a:r>
              <a:rPr baseline="-25000"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H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higher by ~2 × 10</a:t>
            </a:r>
            <a:r>
              <a:rPr baseline="30000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22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cm</a:t>
            </a:r>
            <a:r>
              <a:rPr baseline="30000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−2 </a:t>
            </a:r>
            <a:endParaRPr baseline="30000"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60% higher than persistent </a:t>
            </a:r>
            <a:r>
              <a:rPr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N</a:t>
            </a:r>
            <a:r>
              <a:rPr baseline="-25000" i="1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H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during bursts!</a:t>
            </a:r>
            <a:r>
              <a:rPr baseline="30000"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900" y="223875"/>
            <a:ext cx="3438224" cy="4497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/>
          <p:nvPr/>
        </p:nvSpPr>
        <p:spPr>
          <a:xfrm rot="31929">
            <a:off x="2615603" y="3872128"/>
            <a:ext cx="484521" cy="484521"/>
          </a:xfrm>
          <a:prstGeom prst="sun">
            <a:avLst>
              <a:gd fmla="val 25000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85" name="Google Shape;385;p40"/>
          <p:cNvPicPr preferRelativeResize="0"/>
          <p:nvPr/>
        </p:nvPicPr>
        <p:blipFill rotWithShape="1">
          <a:blip r:embed="rId3">
            <a:alphaModFix/>
          </a:blip>
          <a:srcRect b="0" l="52570" r="0" t="0"/>
          <a:stretch/>
        </p:blipFill>
        <p:spPr>
          <a:xfrm>
            <a:off x="6143625" y="114250"/>
            <a:ext cx="2893100" cy="48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 rotWithShape="1">
          <a:blip r:embed="rId3">
            <a:alphaModFix/>
          </a:blip>
          <a:srcRect b="0" l="0" r="94433" t="0"/>
          <a:stretch/>
        </p:blipFill>
        <p:spPr>
          <a:xfrm>
            <a:off x="5862100" y="114250"/>
            <a:ext cx="339550" cy="4848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40"/>
          <p:cNvCxnSpPr/>
          <p:nvPr/>
        </p:nvCxnSpPr>
        <p:spPr>
          <a:xfrm flipH="1">
            <a:off x="6185825" y="1993450"/>
            <a:ext cx="4500" cy="635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8" name="Google Shape;388;p40"/>
          <p:cNvSpPr/>
          <p:nvPr/>
        </p:nvSpPr>
        <p:spPr>
          <a:xfrm>
            <a:off x="2764139" y="4025878"/>
            <a:ext cx="187500" cy="177300"/>
          </a:xfrm>
          <a:prstGeom prst="ellipse">
            <a:avLst/>
          </a:prstGeom>
          <a:solidFill>
            <a:srgbClr val="2A788E"/>
          </a:solidFill>
          <a:ln cap="flat" cmpd="sng" w="28575">
            <a:solidFill>
              <a:srgbClr val="2A78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9" name="Google Shape;389;p40"/>
          <p:cNvCxnSpPr/>
          <p:nvPr/>
        </p:nvCxnSpPr>
        <p:spPr>
          <a:xfrm>
            <a:off x="3052220" y="4053506"/>
            <a:ext cx="600" cy="121800"/>
          </a:xfrm>
          <a:prstGeom prst="straightConnector1">
            <a:avLst/>
          </a:prstGeom>
          <a:noFill/>
          <a:ln cap="flat" cmpd="sng" w="28575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90" name="Google Shape;390;p40"/>
          <p:cNvGrpSpPr/>
          <p:nvPr/>
        </p:nvGrpSpPr>
        <p:grpSpPr>
          <a:xfrm>
            <a:off x="3033870" y="3886050"/>
            <a:ext cx="2297366" cy="456826"/>
            <a:chOff x="4480560" y="3744847"/>
            <a:chExt cx="3472965" cy="730220"/>
          </a:xfrm>
        </p:grpSpPr>
        <p:grpSp>
          <p:nvGrpSpPr>
            <p:cNvPr id="391" name="Google Shape;391;p40"/>
            <p:cNvGrpSpPr/>
            <p:nvPr/>
          </p:nvGrpSpPr>
          <p:grpSpPr>
            <a:xfrm flipH="1" rot="10800000">
              <a:off x="4480560" y="4193772"/>
              <a:ext cx="3472965" cy="281295"/>
              <a:chOff x="4480560" y="3744847"/>
              <a:chExt cx="3472965" cy="281295"/>
            </a:xfrm>
          </p:grpSpPr>
          <p:sp>
            <p:nvSpPr>
              <p:cNvPr id="392" name="Google Shape;392;p40"/>
              <p:cNvSpPr/>
              <p:nvPr/>
            </p:nvSpPr>
            <p:spPr>
              <a:xfrm rot="-275458">
                <a:off x="4488103" y="3775427"/>
                <a:ext cx="772866" cy="220136"/>
              </a:xfrm>
              <a:custGeom>
                <a:rect b="b" l="l" r="r" t="t"/>
                <a:pathLst>
                  <a:path extrusionOk="0" h="23344" w="62329">
                    <a:moveTo>
                      <a:pt x="0" y="23344"/>
                    </a:moveTo>
                    <a:cubicBezTo>
                      <a:pt x="6788" y="23344"/>
                      <a:pt x="14217" y="19819"/>
                      <a:pt x="18288" y="14387"/>
                    </a:cubicBezTo>
                    <a:cubicBezTo>
                      <a:pt x="22245" y="9107"/>
                      <a:pt x="25627" y="1501"/>
                      <a:pt x="32097" y="204"/>
                    </a:cubicBezTo>
                    <a:cubicBezTo>
                      <a:pt x="40222" y="-1424"/>
                      <a:pt x="41414" y="14602"/>
                      <a:pt x="48519" y="18866"/>
                    </a:cubicBezTo>
                    <a:cubicBezTo>
                      <a:pt x="52608" y="21320"/>
                      <a:pt x="57561" y="22598"/>
                      <a:pt x="62329" y="22598"/>
                    </a:cubicBezTo>
                  </a:path>
                </a:pathLst>
              </a:cu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393" name="Google Shape;393;p40"/>
              <p:cNvCxnSpPr/>
              <p:nvPr/>
            </p:nvCxnSpPr>
            <p:spPr>
              <a:xfrm flipH="1">
                <a:off x="5268525" y="3744850"/>
                <a:ext cx="2685000" cy="213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94" name="Google Shape;394;p40"/>
            <p:cNvGrpSpPr/>
            <p:nvPr/>
          </p:nvGrpSpPr>
          <p:grpSpPr>
            <a:xfrm>
              <a:off x="4480560" y="3744847"/>
              <a:ext cx="3472965" cy="281295"/>
              <a:chOff x="4480560" y="3744847"/>
              <a:chExt cx="3472965" cy="281295"/>
            </a:xfrm>
          </p:grpSpPr>
          <p:sp>
            <p:nvSpPr>
              <p:cNvPr id="395" name="Google Shape;395;p40"/>
              <p:cNvSpPr/>
              <p:nvPr/>
            </p:nvSpPr>
            <p:spPr>
              <a:xfrm rot="-275458">
                <a:off x="4488103" y="3775427"/>
                <a:ext cx="772866" cy="220136"/>
              </a:xfrm>
              <a:custGeom>
                <a:rect b="b" l="l" r="r" t="t"/>
                <a:pathLst>
                  <a:path extrusionOk="0" h="23344" w="62329">
                    <a:moveTo>
                      <a:pt x="0" y="23344"/>
                    </a:moveTo>
                    <a:cubicBezTo>
                      <a:pt x="6788" y="23344"/>
                      <a:pt x="14217" y="19819"/>
                      <a:pt x="18288" y="14387"/>
                    </a:cubicBezTo>
                    <a:cubicBezTo>
                      <a:pt x="22245" y="9107"/>
                      <a:pt x="25627" y="1501"/>
                      <a:pt x="32097" y="204"/>
                    </a:cubicBezTo>
                    <a:cubicBezTo>
                      <a:pt x="40222" y="-1424"/>
                      <a:pt x="41414" y="14602"/>
                      <a:pt x="48519" y="18866"/>
                    </a:cubicBezTo>
                    <a:cubicBezTo>
                      <a:pt x="52608" y="21320"/>
                      <a:pt x="57561" y="22598"/>
                      <a:pt x="62329" y="22598"/>
                    </a:cubicBezTo>
                  </a:path>
                </a:pathLst>
              </a:cu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396" name="Google Shape;396;p40"/>
              <p:cNvCxnSpPr/>
              <p:nvPr/>
            </p:nvCxnSpPr>
            <p:spPr>
              <a:xfrm flipH="1">
                <a:off x="5268525" y="3744850"/>
                <a:ext cx="2685000" cy="213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397" name="Google Shape;397;p40"/>
          <p:cNvGrpSpPr/>
          <p:nvPr/>
        </p:nvGrpSpPr>
        <p:grpSpPr>
          <a:xfrm>
            <a:off x="3043621" y="1783375"/>
            <a:ext cx="2318309" cy="463647"/>
            <a:chOff x="4495300" y="1114613"/>
            <a:chExt cx="3504625" cy="741123"/>
          </a:xfrm>
        </p:grpSpPr>
        <p:cxnSp>
          <p:nvCxnSpPr>
            <p:cNvPr id="398" name="Google Shape;398;p40"/>
            <p:cNvCxnSpPr/>
            <p:nvPr/>
          </p:nvCxnSpPr>
          <p:spPr>
            <a:xfrm flipH="1">
              <a:off x="4495300" y="1114613"/>
              <a:ext cx="3504600" cy="2865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9" name="Google Shape;399;p40"/>
            <p:cNvCxnSpPr/>
            <p:nvPr/>
          </p:nvCxnSpPr>
          <p:spPr>
            <a:xfrm>
              <a:off x="4495325" y="1569236"/>
              <a:ext cx="3504600" cy="2865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0" name="Google Shape;400;p40"/>
            <p:cNvCxnSpPr/>
            <p:nvPr/>
          </p:nvCxnSpPr>
          <p:spPr>
            <a:xfrm>
              <a:off x="4507700" y="1392225"/>
              <a:ext cx="0" cy="1857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01" name="Google Shape;401;p40"/>
          <p:cNvSpPr/>
          <p:nvPr/>
        </p:nvSpPr>
        <p:spPr>
          <a:xfrm>
            <a:off x="2764131" y="1926500"/>
            <a:ext cx="187500" cy="177300"/>
          </a:xfrm>
          <a:prstGeom prst="ellipse">
            <a:avLst/>
          </a:prstGeom>
          <a:solidFill>
            <a:srgbClr val="2A78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2" name="Google Shape;402;p40"/>
          <p:cNvGrpSpPr/>
          <p:nvPr/>
        </p:nvGrpSpPr>
        <p:grpSpPr>
          <a:xfrm flipH="1">
            <a:off x="353896" y="1783375"/>
            <a:ext cx="2318309" cy="463647"/>
            <a:chOff x="4495300" y="1114613"/>
            <a:chExt cx="3504625" cy="741123"/>
          </a:xfrm>
        </p:grpSpPr>
        <p:cxnSp>
          <p:nvCxnSpPr>
            <p:cNvPr id="403" name="Google Shape;403;p40"/>
            <p:cNvCxnSpPr/>
            <p:nvPr/>
          </p:nvCxnSpPr>
          <p:spPr>
            <a:xfrm flipH="1">
              <a:off x="4495300" y="1114613"/>
              <a:ext cx="3504600" cy="2865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Google Shape;404;p40"/>
            <p:cNvCxnSpPr/>
            <p:nvPr/>
          </p:nvCxnSpPr>
          <p:spPr>
            <a:xfrm>
              <a:off x="4495325" y="1569236"/>
              <a:ext cx="3504600" cy="2865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40"/>
            <p:cNvCxnSpPr/>
            <p:nvPr/>
          </p:nvCxnSpPr>
          <p:spPr>
            <a:xfrm>
              <a:off x="4507700" y="1392225"/>
              <a:ext cx="0" cy="185700"/>
            </a:xfrm>
            <a:prstGeom prst="straightConnector1">
              <a:avLst/>
            </a:prstGeom>
            <a:noFill/>
            <a:ln cap="flat" cmpd="sng" w="28575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06" name="Google Shape;406;p40"/>
          <p:cNvCxnSpPr/>
          <p:nvPr/>
        </p:nvCxnSpPr>
        <p:spPr>
          <a:xfrm flipH="1">
            <a:off x="2663013" y="4053654"/>
            <a:ext cx="600" cy="121800"/>
          </a:xfrm>
          <a:prstGeom prst="straightConnector1">
            <a:avLst/>
          </a:prstGeom>
          <a:noFill/>
          <a:ln cap="flat" cmpd="sng" w="28575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07" name="Google Shape;407;p40"/>
          <p:cNvGrpSpPr/>
          <p:nvPr/>
        </p:nvGrpSpPr>
        <p:grpSpPr>
          <a:xfrm flipH="1">
            <a:off x="384596" y="3886198"/>
            <a:ext cx="2297366" cy="456826"/>
            <a:chOff x="4480560" y="3744847"/>
            <a:chExt cx="3472965" cy="730220"/>
          </a:xfrm>
        </p:grpSpPr>
        <p:grpSp>
          <p:nvGrpSpPr>
            <p:cNvPr id="408" name="Google Shape;408;p40"/>
            <p:cNvGrpSpPr/>
            <p:nvPr/>
          </p:nvGrpSpPr>
          <p:grpSpPr>
            <a:xfrm>
              <a:off x="4480560" y="3744847"/>
              <a:ext cx="3472965" cy="281295"/>
              <a:chOff x="4480560" y="3744847"/>
              <a:chExt cx="3472965" cy="281295"/>
            </a:xfrm>
          </p:grpSpPr>
          <p:sp>
            <p:nvSpPr>
              <p:cNvPr id="409" name="Google Shape;409;p40"/>
              <p:cNvSpPr/>
              <p:nvPr/>
            </p:nvSpPr>
            <p:spPr>
              <a:xfrm rot="-275458">
                <a:off x="4488103" y="3775427"/>
                <a:ext cx="772866" cy="220136"/>
              </a:xfrm>
              <a:custGeom>
                <a:rect b="b" l="l" r="r" t="t"/>
                <a:pathLst>
                  <a:path extrusionOk="0" h="23344" w="62329">
                    <a:moveTo>
                      <a:pt x="0" y="23344"/>
                    </a:moveTo>
                    <a:cubicBezTo>
                      <a:pt x="6788" y="23344"/>
                      <a:pt x="14217" y="19819"/>
                      <a:pt x="18288" y="14387"/>
                    </a:cubicBezTo>
                    <a:cubicBezTo>
                      <a:pt x="22245" y="9107"/>
                      <a:pt x="25627" y="1501"/>
                      <a:pt x="32097" y="204"/>
                    </a:cubicBezTo>
                    <a:cubicBezTo>
                      <a:pt x="40222" y="-1424"/>
                      <a:pt x="41414" y="14602"/>
                      <a:pt x="48519" y="18866"/>
                    </a:cubicBezTo>
                    <a:cubicBezTo>
                      <a:pt x="52608" y="21320"/>
                      <a:pt x="57561" y="22598"/>
                      <a:pt x="62329" y="22598"/>
                    </a:cubicBezTo>
                  </a:path>
                </a:pathLst>
              </a:cu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410" name="Google Shape;410;p40"/>
              <p:cNvCxnSpPr/>
              <p:nvPr/>
            </p:nvCxnSpPr>
            <p:spPr>
              <a:xfrm flipH="1">
                <a:off x="5268525" y="3744850"/>
                <a:ext cx="2685000" cy="213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11" name="Google Shape;411;p40"/>
            <p:cNvGrpSpPr/>
            <p:nvPr/>
          </p:nvGrpSpPr>
          <p:grpSpPr>
            <a:xfrm flipH="1" rot="10800000">
              <a:off x="4480560" y="4193772"/>
              <a:ext cx="3472965" cy="281295"/>
              <a:chOff x="4480560" y="3744847"/>
              <a:chExt cx="3472965" cy="281295"/>
            </a:xfrm>
          </p:grpSpPr>
          <p:sp>
            <p:nvSpPr>
              <p:cNvPr id="412" name="Google Shape;412;p40"/>
              <p:cNvSpPr/>
              <p:nvPr/>
            </p:nvSpPr>
            <p:spPr>
              <a:xfrm rot="-275458">
                <a:off x="4488103" y="3775427"/>
                <a:ext cx="772866" cy="220136"/>
              </a:xfrm>
              <a:custGeom>
                <a:rect b="b" l="l" r="r" t="t"/>
                <a:pathLst>
                  <a:path extrusionOk="0" h="23344" w="62329">
                    <a:moveTo>
                      <a:pt x="0" y="23344"/>
                    </a:moveTo>
                    <a:cubicBezTo>
                      <a:pt x="6788" y="23344"/>
                      <a:pt x="14217" y="19819"/>
                      <a:pt x="18288" y="14387"/>
                    </a:cubicBezTo>
                    <a:cubicBezTo>
                      <a:pt x="22245" y="9107"/>
                      <a:pt x="25627" y="1501"/>
                      <a:pt x="32097" y="204"/>
                    </a:cubicBezTo>
                    <a:cubicBezTo>
                      <a:pt x="40222" y="-1424"/>
                      <a:pt x="41414" y="14602"/>
                      <a:pt x="48519" y="18866"/>
                    </a:cubicBezTo>
                    <a:cubicBezTo>
                      <a:pt x="52608" y="21320"/>
                      <a:pt x="57561" y="22598"/>
                      <a:pt x="62329" y="22598"/>
                    </a:cubicBezTo>
                  </a:path>
                </a:pathLst>
              </a:cu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413" name="Google Shape;413;p40"/>
              <p:cNvCxnSpPr/>
              <p:nvPr/>
            </p:nvCxnSpPr>
            <p:spPr>
              <a:xfrm flipH="1">
                <a:off x="5268525" y="3744850"/>
                <a:ext cx="2685000" cy="213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AB4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cxnSp>
        <p:nvCxnSpPr>
          <p:cNvPr id="414" name="Google Shape;414;p40"/>
          <p:cNvCxnSpPr>
            <a:endCxn id="415" idx="2"/>
          </p:cNvCxnSpPr>
          <p:nvPr/>
        </p:nvCxnSpPr>
        <p:spPr>
          <a:xfrm flipH="1" rot="10800000">
            <a:off x="3061282" y="3774914"/>
            <a:ext cx="1290000" cy="2295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16" name="Google Shape;416;p40"/>
          <p:cNvSpPr/>
          <p:nvPr/>
        </p:nvSpPr>
        <p:spPr>
          <a:xfrm rot="-1990532">
            <a:off x="3869022" y="2904188"/>
            <a:ext cx="291230" cy="135027"/>
          </a:xfrm>
          <a:custGeom>
            <a:rect b="b" l="l" r="r" t="t"/>
            <a:pathLst>
              <a:path extrusionOk="0" h="10287" w="20955">
                <a:moveTo>
                  <a:pt x="0" y="0"/>
                </a:moveTo>
                <a:cubicBezTo>
                  <a:pt x="1887" y="7549"/>
                  <a:pt x="13174" y="10287"/>
                  <a:pt x="20955" y="10287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7" name="Google Shape;417;p40"/>
          <p:cNvSpPr/>
          <p:nvPr/>
        </p:nvSpPr>
        <p:spPr>
          <a:xfrm flipH="1" rot="8809468">
            <a:off x="3948730" y="3013203"/>
            <a:ext cx="291230" cy="135027"/>
          </a:xfrm>
          <a:custGeom>
            <a:rect b="b" l="l" r="r" t="t"/>
            <a:pathLst>
              <a:path extrusionOk="0" h="10287" w="20955">
                <a:moveTo>
                  <a:pt x="0" y="0"/>
                </a:moveTo>
                <a:cubicBezTo>
                  <a:pt x="1887" y="7549"/>
                  <a:pt x="13174" y="10287"/>
                  <a:pt x="20955" y="10287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8" name="Google Shape;418;p40"/>
          <p:cNvSpPr/>
          <p:nvPr/>
        </p:nvSpPr>
        <p:spPr>
          <a:xfrm rot="-10272531">
            <a:off x="3891396" y="2916391"/>
            <a:ext cx="290513" cy="26071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0"/>
          <p:cNvSpPr/>
          <p:nvPr/>
        </p:nvSpPr>
        <p:spPr>
          <a:xfrm rot="-1983349">
            <a:off x="3912465" y="3068305"/>
            <a:ext cx="45100" cy="90366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0" name="Google Shape;420;p40"/>
          <p:cNvCxnSpPr>
            <a:endCxn id="419" idx="2"/>
          </p:cNvCxnSpPr>
          <p:nvPr/>
        </p:nvCxnSpPr>
        <p:spPr>
          <a:xfrm flipH="1" rot="10800000">
            <a:off x="2966615" y="3125788"/>
            <a:ext cx="949500" cy="7554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21" name="Google Shape;421;p40"/>
          <p:cNvSpPr/>
          <p:nvPr/>
        </p:nvSpPr>
        <p:spPr>
          <a:xfrm rot="-455196">
            <a:off x="4364374" y="3612727"/>
            <a:ext cx="296014" cy="132684"/>
          </a:xfrm>
          <a:custGeom>
            <a:rect b="b" l="l" r="r" t="t"/>
            <a:pathLst>
              <a:path extrusionOk="0" h="10287" w="20955">
                <a:moveTo>
                  <a:pt x="0" y="0"/>
                </a:moveTo>
                <a:cubicBezTo>
                  <a:pt x="1887" y="7549"/>
                  <a:pt x="13174" y="10287"/>
                  <a:pt x="20955" y="10287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2" name="Google Shape;422;p40"/>
          <p:cNvSpPr/>
          <p:nvPr/>
        </p:nvSpPr>
        <p:spPr>
          <a:xfrm flipH="1" rot="10344804">
            <a:off x="4383926" y="3743958"/>
            <a:ext cx="296014" cy="132684"/>
          </a:xfrm>
          <a:custGeom>
            <a:rect b="b" l="l" r="r" t="t"/>
            <a:pathLst>
              <a:path extrusionOk="0" h="10287" w="20955">
                <a:moveTo>
                  <a:pt x="0" y="0"/>
                </a:moveTo>
                <a:cubicBezTo>
                  <a:pt x="1887" y="7549"/>
                  <a:pt x="13174" y="10287"/>
                  <a:pt x="20955" y="10287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3" name="Google Shape;423;p40"/>
          <p:cNvSpPr/>
          <p:nvPr/>
        </p:nvSpPr>
        <p:spPr>
          <a:xfrm rot="-8734512">
            <a:off x="4353802" y="3622522"/>
            <a:ext cx="285500" cy="26592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0"/>
          <p:cNvSpPr/>
          <p:nvPr/>
        </p:nvSpPr>
        <p:spPr>
          <a:xfrm rot="-449751">
            <a:off x="4351085" y="3727620"/>
            <a:ext cx="45993" cy="88589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0"/>
          <p:cNvSpPr txBox="1"/>
          <p:nvPr/>
        </p:nvSpPr>
        <p:spPr>
          <a:xfrm>
            <a:off x="4072296" y="2999300"/>
            <a:ext cx="49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(a)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25" name="Google Shape;425;p40"/>
          <p:cNvSpPr txBox="1"/>
          <p:nvPr/>
        </p:nvSpPr>
        <p:spPr>
          <a:xfrm>
            <a:off x="4512387" y="3323288"/>
            <a:ext cx="57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(b)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26" name="Google Shape;426;p40"/>
          <p:cNvSpPr/>
          <p:nvPr/>
        </p:nvSpPr>
        <p:spPr>
          <a:xfrm>
            <a:off x="5923875" y="2907625"/>
            <a:ext cx="341400" cy="7521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27" name="Google Shape;427;p40"/>
          <p:cNvSpPr txBox="1"/>
          <p:nvPr/>
        </p:nvSpPr>
        <p:spPr>
          <a:xfrm>
            <a:off x="384600" y="2743363"/>
            <a:ext cx="2655900" cy="646500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Inner disc puffs up due to heating from burst radiation!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28" name="Google Shape;428;p40"/>
          <p:cNvSpPr txBox="1"/>
          <p:nvPr/>
        </p:nvSpPr>
        <p:spPr>
          <a:xfrm>
            <a:off x="314800" y="114250"/>
            <a:ext cx="508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Varying absorption?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Burst-Disc Interaction!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1"/>
          <p:cNvSpPr txBox="1"/>
          <p:nvPr/>
        </p:nvSpPr>
        <p:spPr>
          <a:xfrm>
            <a:off x="2028900" y="263650"/>
            <a:ext cx="508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SAX J1808.4-3658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34" name="Google Shape;434;p41"/>
          <p:cNvSpPr txBox="1"/>
          <p:nvPr/>
        </p:nvSpPr>
        <p:spPr>
          <a:xfrm>
            <a:off x="2824150" y="4405850"/>
            <a:ext cx="6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Bult+19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435" name="Google Shape;435;p41"/>
          <p:cNvGrpSpPr/>
          <p:nvPr/>
        </p:nvGrpSpPr>
        <p:grpSpPr>
          <a:xfrm>
            <a:off x="2872734" y="1253371"/>
            <a:ext cx="3447106" cy="3212853"/>
            <a:chOff x="5853525" y="213900"/>
            <a:chExt cx="3015050" cy="2560450"/>
          </a:xfrm>
        </p:grpSpPr>
        <p:pic>
          <p:nvPicPr>
            <p:cNvPr id="436" name="Google Shape;436;p41"/>
            <p:cNvPicPr preferRelativeResize="0"/>
            <p:nvPr/>
          </p:nvPicPr>
          <p:blipFill rotWithShape="1">
            <a:blip r:embed="rId3">
              <a:alphaModFix/>
            </a:blip>
            <a:srcRect b="51162" l="0" r="0" t="0"/>
            <a:stretch/>
          </p:blipFill>
          <p:spPr>
            <a:xfrm>
              <a:off x="5853525" y="213900"/>
              <a:ext cx="3015050" cy="22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41"/>
            <p:cNvPicPr preferRelativeResize="0"/>
            <p:nvPr/>
          </p:nvPicPr>
          <p:blipFill rotWithShape="1">
            <a:blip r:embed="rId3">
              <a:alphaModFix/>
            </a:blip>
            <a:srcRect b="0" l="0" r="0" t="92999"/>
            <a:stretch/>
          </p:blipFill>
          <p:spPr>
            <a:xfrm>
              <a:off x="5853525" y="2453351"/>
              <a:ext cx="3015050" cy="321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8" name="Google Shape;438;p41"/>
          <p:cNvSpPr/>
          <p:nvPr/>
        </p:nvSpPr>
        <p:spPr>
          <a:xfrm>
            <a:off x="4521688" y="1412100"/>
            <a:ext cx="1603500" cy="187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9" name="Google Shape;439;p41"/>
          <p:cNvCxnSpPr/>
          <p:nvPr/>
        </p:nvCxnSpPr>
        <p:spPr>
          <a:xfrm>
            <a:off x="2547307" y="1412100"/>
            <a:ext cx="955500" cy="1806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0" name="Google Shape;440;p41"/>
          <p:cNvSpPr txBox="1"/>
          <p:nvPr/>
        </p:nvSpPr>
        <p:spPr>
          <a:xfrm>
            <a:off x="704700" y="938100"/>
            <a:ext cx="1842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Brightest NICER X-ray burst detected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754174" y="2485300"/>
            <a:ext cx="16035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Many cts/s = good statistics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442" name="Google Shape;442;p41"/>
          <p:cNvCxnSpPr/>
          <p:nvPr/>
        </p:nvCxnSpPr>
        <p:spPr>
          <a:xfrm flipH="1" rot="10800000">
            <a:off x="2137932" y="2473400"/>
            <a:ext cx="722100" cy="2961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3" name="Google Shape;443;p41"/>
          <p:cNvSpPr txBox="1"/>
          <p:nvPr/>
        </p:nvSpPr>
        <p:spPr>
          <a:xfrm>
            <a:off x="6914682" y="2112600"/>
            <a:ext cx="18426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34,000 cts/s !!!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 txBox="1"/>
          <p:nvPr/>
        </p:nvSpPr>
        <p:spPr>
          <a:xfrm>
            <a:off x="2028900" y="263650"/>
            <a:ext cx="508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SAX J1808.4-3658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9" name="Google Shape;449;p42"/>
          <p:cNvSpPr txBox="1"/>
          <p:nvPr/>
        </p:nvSpPr>
        <p:spPr>
          <a:xfrm>
            <a:off x="2824150" y="4405850"/>
            <a:ext cx="6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Bult+19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450" name="Google Shape;450;p42"/>
          <p:cNvGrpSpPr/>
          <p:nvPr/>
        </p:nvGrpSpPr>
        <p:grpSpPr>
          <a:xfrm>
            <a:off x="2872734" y="1253371"/>
            <a:ext cx="3447106" cy="3212853"/>
            <a:chOff x="5853525" y="213900"/>
            <a:chExt cx="3015050" cy="2560450"/>
          </a:xfrm>
        </p:grpSpPr>
        <p:pic>
          <p:nvPicPr>
            <p:cNvPr id="451" name="Google Shape;451;p42"/>
            <p:cNvPicPr preferRelativeResize="0"/>
            <p:nvPr/>
          </p:nvPicPr>
          <p:blipFill rotWithShape="1">
            <a:blip r:embed="rId3">
              <a:alphaModFix/>
            </a:blip>
            <a:srcRect b="51162" l="0" r="0" t="0"/>
            <a:stretch/>
          </p:blipFill>
          <p:spPr>
            <a:xfrm>
              <a:off x="5853525" y="213900"/>
              <a:ext cx="3015050" cy="22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2"/>
            <p:cNvPicPr preferRelativeResize="0"/>
            <p:nvPr/>
          </p:nvPicPr>
          <p:blipFill rotWithShape="1">
            <a:blip r:embed="rId3">
              <a:alphaModFix/>
            </a:blip>
            <a:srcRect b="0" l="0" r="0" t="92999"/>
            <a:stretch/>
          </p:blipFill>
          <p:spPr>
            <a:xfrm>
              <a:off x="5853525" y="2453351"/>
              <a:ext cx="3015050" cy="321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42"/>
          <p:cNvSpPr/>
          <p:nvPr/>
        </p:nvSpPr>
        <p:spPr>
          <a:xfrm>
            <a:off x="4521688" y="1412100"/>
            <a:ext cx="1603500" cy="187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4" name="Google Shape;454;p42"/>
          <p:cNvCxnSpPr/>
          <p:nvPr/>
        </p:nvCxnSpPr>
        <p:spPr>
          <a:xfrm>
            <a:off x="2547307" y="1412100"/>
            <a:ext cx="955500" cy="1806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5" name="Google Shape;455;p42"/>
          <p:cNvSpPr txBox="1"/>
          <p:nvPr/>
        </p:nvSpPr>
        <p:spPr>
          <a:xfrm>
            <a:off x="704700" y="938100"/>
            <a:ext cx="1842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Brightest NICER X-ray burst detected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56" name="Google Shape;456;p42"/>
          <p:cNvSpPr txBox="1"/>
          <p:nvPr/>
        </p:nvSpPr>
        <p:spPr>
          <a:xfrm>
            <a:off x="754174" y="2485300"/>
            <a:ext cx="16035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Many cts/s = good statistics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457" name="Google Shape;457;p42"/>
          <p:cNvCxnSpPr/>
          <p:nvPr/>
        </p:nvCxnSpPr>
        <p:spPr>
          <a:xfrm flipH="1" rot="10800000">
            <a:off x="2137932" y="2473400"/>
            <a:ext cx="722100" cy="2961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8" name="Google Shape;458;p42"/>
          <p:cNvSpPr txBox="1"/>
          <p:nvPr/>
        </p:nvSpPr>
        <p:spPr>
          <a:xfrm>
            <a:off x="6914682" y="2112600"/>
            <a:ext cx="18426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34,000 cts/s !!!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59" name="Google Shape;459;p42"/>
          <p:cNvSpPr txBox="1"/>
          <p:nvPr/>
        </p:nvSpPr>
        <p:spPr>
          <a:xfrm>
            <a:off x="6550225" y="2979425"/>
            <a:ext cx="2412900" cy="1486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What can we learn about the disc geometry?</a:t>
            </a:r>
            <a:endParaRPr sz="24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This is all experimentation in progress!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/>
          <p:nvPr/>
        </p:nvSpPr>
        <p:spPr>
          <a:xfrm>
            <a:off x="311700" y="2844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Low Mass X-ray Binaries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650" y="1130675"/>
            <a:ext cx="4814699" cy="3339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26"/>
          <p:cNvCxnSpPr/>
          <p:nvPr/>
        </p:nvCxnSpPr>
        <p:spPr>
          <a:xfrm flipH="1">
            <a:off x="6389625" y="2279250"/>
            <a:ext cx="1109100" cy="5850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" name="Google Shape;115;p26"/>
          <p:cNvSpPr txBox="1"/>
          <p:nvPr/>
        </p:nvSpPr>
        <p:spPr>
          <a:xfrm>
            <a:off x="7498725" y="2005325"/>
            <a:ext cx="1269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≲1 M</a:t>
            </a:r>
            <a:r>
              <a:rPr baseline="-25000"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⊙</a:t>
            </a:r>
            <a:endParaRPr baseline="-25000"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68439">
            <a:off x="3476600" y="1281645"/>
            <a:ext cx="1000125" cy="4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9200" y="1721423"/>
            <a:ext cx="1385900" cy="2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85334">
            <a:off x="5367325" y="1881970"/>
            <a:ext cx="111314" cy="5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 rotWithShape="1">
          <a:blip r:embed="rId4">
            <a:alphaModFix/>
          </a:blip>
          <a:srcRect b="0" l="0" r="22094" t="0"/>
          <a:stretch/>
        </p:blipFill>
        <p:spPr>
          <a:xfrm flipH="1" rot="-10009240">
            <a:off x="2406537" y="3727159"/>
            <a:ext cx="894000" cy="40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1525" y="3511743"/>
            <a:ext cx="135398" cy="2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 rotWithShape="1">
          <a:blip r:embed="rId8">
            <a:alphaModFix/>
          </a:blip>
          <a:srcRect b="0" l="0" r="18253" t="0"/>
          <a:stretch/>
        </p:blipFill>
        <p:spPr>
          <a:xfrm>
            <a:off x="4503525" y="2219225"/>
            <a:ext cx="832400" cy="2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0800000">
            <a:off x="4629175" y="2395543"/>
            <a:ext cx="120275" cy="30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26"/>
          <p:cNvCxnSpPr/>
          <p:nvPr/>
        </p:nvCxnSpPr>
        <p:spPr>
          <a:xfrm flipH="1">
            <a:off x="3627500" y="1985975"/>
            <a:ext cx="958800" cy="716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26"/>
          <p:cNvSpPr txBox="1"/>
          <p:nvPr/>
        </p:nvSpPr>
        <p:spPr>
          <a:xfrm>
            <a:off x="4551150" y="1556525"/>
            <a:ext cx="1269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Compact Object</a:t>
            </a:r>
            <a:endParaRPr b="1" baseline="-25000" sz="13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4"/>
          <p:cNvSpPr txBox="1"/>
          <p:nvPr/>
        </p:nvSpPr>
        <p:spPr>
          <a:xfrm>
            <a:off x="72350" y="870825"/>
            <a:ext cx="49488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i="1"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</a:t>
            </a: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-method gives bad fits! </a:t>
            </a:r>
            <a:endParaRPr sz="17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Shape of the persistent emission is changing</a:t>
            </a:r>
            <a:endParaRPr u="sng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70" name="Google Shape;470;p44"/>
          <p:cNvSpPr txBox="1"/>
          <p:nvPr/>
        </p:nvSpPr>
        <p:spPr>
          <a:xfrm>
            <a:off x="72350" y="137025"/>
            <a:ext cx="474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Warning: very preliminary!</a:t>
            </a:r>
            <a:endParaRPr sz="30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71" name="Google Shape;471;p44"/>
          <p:cNvPicPr preferRelativeResize="0"/>
          <p:nvPr/>
        </p:nvPicPr>
        <p:blipFill rotWithShape="1">
          <a:blip r:embed="rId3">
            <a:alphaModFix/>
          </a:blip>
          <a:srcRect b="3665" l="1613" r="3446" t="5384"/>
          <a:stretch/>
        </p:blipFill>
        <p:spPr>
          <a:xfrm>
            <a:off x="5021275" y="371475"/>
            <a:ext cx="4019550" cy="44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 txBox="1"/>
          <p:nvPr/>
        </p:nvSpPr>
        <p:spPr>
          <a:xfrm>
            <a:off x="72350" y="4503225"/>
            <a:ext cx="4901400" cy="37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Inner disc temperature </a:t>
            </a:r>
            <a:r>
              <a:rPr lang="en" sz="24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⇩  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Inner disc radius </a:t>
            </a:r>
            <a:r>
              <a:rPr lang="en" sz="24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⇧</a:t>
            </a:r>
            <a:endParaRPr sz="21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73" name="Google Shape;473;p44"/>
          <p:cNvSpPr txBox="1"/>
          <p:nvPr/>
        </p:nvSpPr>
        <p:spPr>
          <a:xfrm>
            <a:off x="72375" y="1871925"/>
            <a:ext cx="4901400" cy="1359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Allow</a:t>
            </a: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disc blackbody to vary:</a:t>
            </a:r>
            <a:endParaRPr sz="17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</a:t>
            </a:r>
            <a:r>
              <a:rPr lang="en" sz="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disk blackbody</a:t>
            </a:r>
            <a:r>
              <a:rPr lang="en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Fixed            </a:t>
            </a:r>
            <a:r>
              <a:rPr lang="en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 </a:t>
            </a:r>
            <a:r>
              <a:rPr lang="en" u="sng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Varying!</a:t>
            </a:r>
            <a:r>
              <a:rPr lang="en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</a:t>
            </a: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Fixed  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</a:t>
            </a:r>
            <a:r>
              <a:rPr lang="en" u="sng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/>
          </a:p>
        </p:txBody>
      </p:sp>
      <p:sp>
        <p:nvSpPr>
          <p:cNvPr id="474" name="Google Shape;474;p44"/>
          <p:cNvSpPr txBox="1"/>
          <p:nvPr/>
        </p:nvSpPr>
        <p:spPr>
          <a:xfrm>
            <a:off x="1596350" y="3590925"/>
            <a:ext cx="3348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Significant soft component evolution! Disc evolution on burst timescales!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475" name="Google Shape;475;p44"/>
          <p:cNvCxnSpPr/>
          <p:nvPr/>
        </p:nvCxnSpPr>
        <p:spPr>
          <a:xfrm flipH="1" rot="10800000">
            <a:off x="4640275" y="2585400"/>
            <a:ext cx="1524000" cy="13905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0" name="Google Shape;480;p45"/>
          <p:cNvCxnSpPr/>
          <p:nvPr/>
        </p:nvCxnSpPr>
        <p:spPr>
          <a:xfrm flipH="1" rot="10800000">
            <a:off x="5412750" y="2218967"/>
            <a:ext cx="3181800" cy="18000"/>
          </a:xfrm>
          <a:prstGeom prst="straightConnector1">
            <a:avLst/>
          </a:prstGeom>
          <a:noFill/>
          <a:ln cap="flat" cmpd="sng" w="1143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45"/>
          <p:cNvCxnSpPr/>
          <p:nvPr/>
        </p:nvCxnSpPr>
        <p:spPr>
          <a:xfrm flipH="1" rot="10800000">
            <a:off x="377000" y="2218975"/>
            <a:ext cx="3181800" cy="18000"/>
          </a:xfrm>
          <a:prstGeom prst="straightConnector1">
            <a:avLst/>
          </a:prstGeom>
          <a:noFill/>
          <a:ln cap="flat" cmpd="sng" w="1143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2" name="Google Shape;482;p45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Reflection Models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404700" y="3835975"/>
            <a:ext cx="8334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✕ ( disk blackbody + powerlaw + </a:t>
            </a:r>
            <a:r>
              <a:rPr lang="en" sz="19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 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900">
                <a:solidFill>
                  <a:srgbClr val="6AA84F"/>
                </a:solidFill>
                <a:latin typeface="Spectral"/>
                <a:ea typeface="Spectral"/>
                <a:cs typeface="Spectral"/>
                <a:sym typeface="Spectral"/>
              </a:rPr>
              <a:t>reflection 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9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84" name="Google Shape;484;p45"/>
          <p:cNvSpPr/>
          <p:nvPr/>
        </p:nvSpPr>
        <p:spPr>
          <a:xfrm rot="29910">
            <a:off x="3210096" y="980717"/>
            <a:ext cx="2551597" cy="2485894"/>
          </a:xfrm>
          <a:prstGeom prst="sun">
            <a:avLst>
              <a:gd fmla="val 25000" name="adj"/>
            </a:avLst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85" name="Google Shape;485;p45"/>
          <p:cNvSpPr/>
          <p:nvPr/>
        </p:nvSpPr>
        <p:spPr>
          <a:xfrm>
            <a:off x="3681181" y="1420854"/>
            <a:ext cx="1609200" cy="1605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86" name="Google Shape;486;p45"/>
          <p:cNvCxnSpPr/>
          <p:nvPr/>
        </p:nvCxnSpPr>
        <p:spPr>
          <a:xfrm>
            <a:off x="5301704" y="1747383"/>
            <a:ext cx="1242900" cy="3984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7" name="Google Shape;487;p45"/>
          <p:cNvCxnSpPr/>
          <p:nvPr/>
        </p:nvCxnSpPr>
        <p:spPr>
          <a:xfrm flipH="1" rot="10800000">
            <a:off x="6526725" y="1308225"/>
            <a:ext cx="1754700" cy="9474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8" name="Google Shape;488;p45"/>
          <p:cNvSpPr/>
          <p:nvPr/>
        </p:nvSpPr>
        <p:spPr>
          <a:xfrm>
            <a:off x="6515450" y="2130650"/>
            <a:ext cx="178308" cy="185976"/>
          </a:xfrm>
          <a:prstGeom prst="cloud">
            <a:avLst/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89" name="Google Shape;489;p45"/>
          <p:cNvSpPr txBox="1"/>
          <p:nvPr/>
        </p:nvSpPr>
        <p:spPr>
          <a:xfrm>
            <a:off x="6759474" y="2946625"/>
            <a:ext cx="21180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Ionisation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490" name="Google Shape;490;p45"/>
          <p:cNvCxnSpPr/>
          <p:nvPr/>
        </p:nvCxnSpPr>
        <p:spPr>
          <a:xfrm rot="10800000">
            <a:off x="6693754" y="2316628"/>
            <a:ext cx="660600" cy="7101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1" name="Google Shape;491;p45"/>
          <p:cNvSpPr txBox="1"/>
          <p:nvPr/>
        </p:nvSpPr>
        <p:spPr>
          <a:xfrm>
            <a:off x="376999" y="2316625"/>
            <a:ext cx="21180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Disc usually modelled as 1D slab in reflection models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92" name="Google Shape;492;p45"/>
          <p:cNvSpPr txBox="1"/>
          <p:nvPr/>
        </p:nvSpPr>
        <p:spPr>
          <a:xfrm>
            <a:off x="206750" y="382000"/>
            <a:ext cx="2289600" cy="1365300"/>
          </a:xfrm>
          <a:prstGeom prst="rect">
            <a:avLst/>
          </a:prstGeom>
          <a:noFill/>
          <a:ln cap="flat" cmpd="sng" w="19050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Emission lines:</a:t>
            </a:r>
            <a:endParaRPr sz="19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Fe-L 	1 keV</a:t>
            </a:r>
            <a:endParaRPr sz="19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Fe-K	6.7 keV</a:t>
            </a:r>
            <a:endParaRPr sz="19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/>
          <p:nvPr/>
        </p:nvSpPr>
        <p:spPr>
          <a:xfrm>
            <a:off x="81875" y="137025"/>
            <a:ext cx="444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Reflection Model</a:t>
            </a:r>
            <a:endParaRPr sz="30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98" name="Google Shape;498;p46"/>
          <p:cNvPicPr preferRelativeResize="0"/>
          <p:nvPr/>
        </p:nvPicPr>
        <p:blipFill rotWithShape="1">
          <a:blip r:embed="rId3">
            <a:alphaModFix/>
          </a:blip>
          <a:srcRect b="4490" l="0" r="7978" t="5329"/>
          <a:stretch/>
        </p:blipFill>
        <p:spPr>
          <a:xfrm>
            <a:off x="4316425" y="89000"/>
            <a:ext cx="4672399" cy="30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6"/>
          <p:cNvSpPr txBox="1"/>
          <p:nvPr/>
        </p:nvSpPr>
        <p:spPr>
          <a:xfrm>
            <a:off x="173050" y="859025"/>
            <a:ext cx="4029300" cy="1854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Ratio of reflection flux to burst flux :</a:t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aseline="-25000"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refl</a:t>
            </a: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/F</a:t>
            </a:r>
            <a:r>
              <a:rPr baseline="-25000"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bb</a:t>
            </a: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= f</a:t>
            </a:r>
            <a:r>
              <a:rPr baseline="-25000"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refl</a:t>
            </a: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= 2.81 ± 0.37</a:t>
            </a:r>
            <a:endParaRPr sz="20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This is much larger than </a:t>
            </a:r>
            <a:r>
              <a:rPr lang="en"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predictions for a flat disc</a:t>
            </a:r>
            <a:r>
              <a:rPr lang="en"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!</a:t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00" name="Google Shape;500;p46"/>
          <p:cNvPicPr preferRelativeResize="0"/>
          <p:nvPr/>
        </p:nvPicPr>
        <p:blipFill rotWithShape="1">
          <a:blip r:embed="rId4">
            <a:alphaModFix/>
          </a:blip>
          <a:srcRect b="14013" l="0" r="0" t="19664"/>
          <a:stretch/>
        </p:blipFill>
        <p:spPr>
          <a:xfrm>
            <a:off x="4316425" y="3312923"/>
            <a:ext cx="1877575" cy="16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6"/>
          <p:cNvPicPr preferRelativeResize="0"/>
          <p:nvPr/>
        </p:nvPicPr>
        <p:blipFill rotWithShape="1">
          <a:blip r:embed="rId5">
            <a:alphaModFix/>
          </a:blip>
          <a:srcRect b="23461" l="23796" r="16534" t="30982"/>
          <a:stretch/>
        </p:blipFill>
        <p:spPr>
          <a:xfrm>
            <a:off x="6194000" y="3312925"/>
            <a:ext cx="1631092" cy="16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6"/>
          <p:cNvPicPr preferRelativeResize="0"/>
          <p:nvPr/>
        </p:nvPicPr>
        <p:blipFill rotWithShape="1">
          <a:blip r:embed="rId6">
            <a:alphaModFix/>
          </a:blip>
          <a:srcRect b="8706" l="19344" r="17520" t="30621"/>
          <a:stretch/>
        </p:blipFill>
        <p:spPr>
          <a:xfrm>
            <a:off x="7735431" y="3312924"/>
            <a:ext cx="1295869" cy="16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6"/>
          <p:cNvSpPr txBox="1"/>
          <p:nvPr/>
        </p:nvSpPr>
        <p:spPr>
          <a:xfrm>
            <a:off x="4865650" y="181550"/>
            <a:ext cx="17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Burst Peak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5297800" y="581750"/>
            <a:ext cx="117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1 keV line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 long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505" name="Google Shape;505;p46"/>
          <p:cNvCxnSpPr/>
          <p:nvPr/>
        </p:nvCxnSpPr>
        <p:spPr>
          <a:xfrm flipH="1">
            <a:off x="5881750" y="911175"/>
            <a:ext cx="2700" cy="36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6" name="Google Shape;506;p46"/>
          <p:cNvSpPr txBox="1"/>
          <p:nvPr/>
        </p:nvSpPr>
        <p:spPr>
          <a:xfrm>
            <a:off x="7398750" y="223275"/>
            <a:ext cx="14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6.7</a:t>
            </a:r>
            <a:r>
              <a:rPr lang="en" sz="1500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 keV line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 long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507" name="Google Shape;507;p46"/>
          <p:cNvCxnSpPr/>
          <p:nvPr/>
        </p:nvCxnSpPr>
        <p:spPr>
          <a:xfrm>
            <a:off x="8110350" y="547275"/>
            <a:ext cx="176100" cy="19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8" name="Google Shape;508;p46"/>
          <p:cNvSpPr txBox="1"/>
          <p:nvPr/>
        </p:nvSpPr>
        <p:spPr>
          <a:xfrm>
            <a:off x="173050" y="3051850"/>
            <a:ext cx="4029300" cy="7473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Possible cause:</a:t>
            </a:r>
            <a:endParaRPr sz="17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Blocking of NS by puffed up inner disc</a:t>
            </a:r>
            <a:endParaRPr/>
          </a:p>
        </p:txBody>
      </p:sp>
      <p:sp>
        <p:nvSpPr>
          <p:cNvPr id="509" name="Google Shape;509;p46"/>
          <p:cNvSpPr txBox="1"/>
          <p:nvPr/>
        </p:nvSpPr>
        <p:spPr>
          <a:xfrm>
            <a:off x="173050" y="4137975"/>
            <a:ext cx="4029300" cy="8004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Track the evolution?</a:t>
            </a:r>
            <a:endParaRPr sz="20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2nd peak f</a:t>
            </a:r>
            <a:r>
              <a:rPr baseline="-25000"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refl</a:t>
            </a:r>
            <a:r>
              <a:rPr lang="en" sz="2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≈ 1.27</a:t>
            </a:r>
            <a:r>
              <a:rPr lang="en" sz="2000">
                <a:solidFill>
                  <a:schemeClr val="lt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7"/>
          <p:cNvSpPr txBox="1"/>
          <p:nvPr/>
        </p:nvSpPr>
        <p:spPr>
          <a:xfrm>
            <a:off x="366138" y="264350"/>
            <a:ext cx="846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Deviations from the standard disc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15" name="Google Shape;515;p47"/>
          <p:cNvSpPr txBox="1"/>
          <p:nvPr/>
        </p:nvSpPr>
        <p:spPr>
          <a:xfrm>
            <a:off x="578050" y="1158787"/>
            <a:ext cx="2979000" cy="17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Standard Shakura &amp; Sunyaev disc temperature profile: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diskpbb</a:t>
            </a:r>
            <a:r>
              <a:rPr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model allows this profile to vary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16" name="Google Shape;5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097" y="1074400"/>
            <a:ext cx="2700077" cy="91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684" y="2157147"/>
            <a:ext cx="2318391" cy="53143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7"/>
          <p:cNvSpPr txBox="1"/>
          <p:nvPr/>
        </p:nvSpPr>
        <p:spPr>
          <a:xfrm>
            <a:off x="425650" y="4481175"/>
            <a:ext cx="817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 </a:t>
            </a:r>
            <a:r>
              <a:rPr lang="en" sz="18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= 0.5 may suggest a geometrically thick accretion flow…</a:t>
            </a:r>
            <a:endParaRPr sz="18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519" name="Google Shape;519;p47"/>
          <p:cNvGrpSpPr/>
          <p:nvPr/>
        </p:nvGrpSpPr>
        <p:grpSpPr>
          <a:xfrm>
            <a:off x="1861854" y="3738893"/>
            <a:ext cx="5304707" cy="529068"/>
            <a:chOff x="4530000" y="4270375"/>
            <a:chExt cx="3196377" cy="333376"/>
          </a:xfrm>
        </p:grpSpPr>
        <p:pic>
          <p:nvPicPr>
            <p:cNvPr id="520" name="Google Shape;520;p47"/>
            <p:cNvPicPr preferRelativeResize="0"/>
            <p:nvPr/>
          </p:nvPicPr>
          <p:blipFill rotWithShape="1">
            <a:blip r:embed="rId5">
              <a:alphaModFix/>
            </a:blip>
            <a:srcRect b="10493" l="0" r="30723" t="83024"/>
            <a:stretch/>
          </p:blipFill>
          <p:spPr>
            <a:xfrm>
              <a:off x="4530000" y="4270375"/>
              <a:ext cx="3196377" cy="333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47"/>
            <p:cNvSpPr/>
            <p:nvPr/>
          </p:nvSpPr>
          <p:spPr>
            <a:xfrm>
              <a:off x="4573315" y="4382025"/>
              <a:ext cx="3066600" cy="1245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2" name="Google Shape;522;p47"/>
          <p:cNvSpPr txBox="1"/>
          <p:nvPr/>
        </p:nvSpPr>
        <p:spPr>
          <a:xfrm>
            <a:off x="1861850" y="3315550"/>
            <a:ext cx="499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TBabs * (</a:t>
            </a:r>
            <a:r>
              <a:rPr lang="en" sz="150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diskpbb</a:t>
            </a:r>
            <a:r>
              <a:rPr lang="en" sz="1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+ nthcomp + </a:t>
            </a:r>
            <a:r>
              <a:rPr lang="en" sz="15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bbodyrad</a:t>
            </a:r>
            <a:r>
              <a:rPr lang="en" sz="1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5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1790">
            <a:off x="47200" y="3950419"/>
            <a:ext cx="2627600" cy="83779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 txBox="1"/>
          <p:nvPr/>
        </p:nvSpPr>
        <p:spPr>
          <a:xfrm>
            <a:off x="366138" y="416750"/>
            <a:ext cx="8460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Thank you for listening!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29" name="Google Shape;52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8644">
            <a:off x="6093153" y="3666602"/>
            <a:ext cx="2853392" cy="106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0870">
            <a:off x="7150744" y="98115"/>
            <a:ext cx="1781113" cy="161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5056">
            <a:off x="83949" y="248023"/>
            <a:ext cx="2367926" cy="114797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8"/>
          <p:cNvSpPr txBox="1"/>
          <p:nvPr/>
        </p:nvSpPr>
        <p:spPr>
          <a:xfrm>
            <a:off x="1475700" y="1242350"/>
            <a:ext cx="6192600" cy="3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pectral"/>
              <a:buChar char="♱"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This is a small look into the possible interactions between X-ray bursts and accretion discs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pectral"/>
              <a:buChar char="♱"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These interactions are complex, and observational </a:t>
            </a: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effects</a:t>
            </a: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are likely caused by a combination of many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pectral"/>
              <a:buChar char="♱"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We must keep improving our analysis techniques and observational models to better understand these phenomena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600"/>
              <a:buFont typeface="Spectral"/>
              <a:buChar char="♱"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Obtaining higher quality data and broader datasets are key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Two black body model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38" name="Google Shape;538;p49"/>
          <p:cNvSpPr txBox="1"/>
          <p:nvPr/>
        </p:nvSpPr>
        <p:spPr>
          <a:xfrm>
            <a:off x="124200" y="4076700"/>
            <a:ext cx="8895600" cy="9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9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disk blackbody 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9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9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 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900">
                <a:solidFill>
                  <a:schemeClr val="accent5"/>
                </a:solidFill>
                <a:latin typeface="Spectral"/>
                <a:ea typeface="Spectral"/>
                <a:cs typeface="Spectral"/>
                <a:sym typeface="Spectral"/>
              </a:rPr>
              <a:t>another blackbody</a:t>
            </a:r>
            <a:r>
              <a:rPr lang="en" sz="1900">
                <a:solidFill>
                  <a:srgbClr val="6AA84F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9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											~ 2 keV				~ 0.2 keV		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39" name="Google Shape;539;p49"/>
          <p:cNvSpPr/>
          <p:nvPr/>
        </p:nvSpPr>
        <p:spPr>
          <a:xfrm>
            <a:off x="5136828" y="1020184"/>
            <a:ext cx="1390800" cy="1383900"/>
          </a:xfrm>
          <a:prstGeom prst="sun">
            <a:avLst>
              <a:gd fmla="val 25000" name="adj"/>
            </a:avLst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40" name="Google Shape;540;p49"/>
          <p:cNvSpPr/>
          <p:nvPr/>
        </p:nvSpPr>
        <p:spPr>
          <a:xfrm>
            <a:off x="5301076" y="1179931"/>
            <a:ext cx="1060800" cy="1064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541" name="Google Shape;541;p49"/>
          <p:cNvGrpSpPr/>
          <p:nvPr/>
        </p:nvGrpSpPr>
        <p:grpSpPr>
          <a:xfrm>
            <a:off x="2832993" y="1532451"/>
            <a:ext cx="5998445" cy="359065"/>
            <a:chOff x="118150" y="1934625"/>
            <a:chExt cx="8907700" cy="542148"/>
          </a:xfrm>
        </p:grpSpPr>
        <p:grpSp>
          <p:nvGrpSpPr>
            <p:cNvPr id="542" name="Google Shape;542;p49"/>
            <p:cNvGrpSpPr/>
            <p:nvPr/>
          </p:nvGrpSpPr>
          <p:grpSpPr>
            <a:xfrm>
              <a:off x="5907950" y="1934625"/>
              <a:ext cx="3117900" cy="542148"/>
              <a:chOff x="5897950" y="2008400"/>
              <a:chExt cx="3117900" cy="542148"/>
            </a:xfrm>
          </p:grpSpPr>
          <p:grpSp>
            <p:nvGrpSpPr>
              <p:cNvPr id="543" name="Google Shape;543;p49"/>
              <p:cNvGrpSpPr/>
              <p:nvPr/>
            </p:nvGrpSpPr>
            <p:grpSpPr>
              <a:xfrm>
                <a:off x="5897950" y="2008400"/>
                <a:ext cx="3117900" cy="542148"/>
                <a:chOff x="5897950" y="2008400"/>
                <a:chExt cx="3117900" cy="542148"/>
              </a:xfrm>
            </p:grpSpPr>
            <p:cxnSp>
              <p:nvCxnSpPr>
                <p:cNvPr id="544" name="Google Shape;544;p49"/>
                <p:cNvCxnSpPr/>
                <p:nvPr/>
              </p:nvCxnSpPr>
              <p:spPr>
                <a:xfrm flipH="1">
                  <a:off x="5897950" y="2008400"/>
                  <a:ext cx="3117900" cy="1122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45" name="Google Shape;545;p49"/>
                <p:cNvCxnSpPr/>
                <p:nvPr/>
              </p:nvCxnSpPr>
              <p:spPr>
                <a:xfrm>
                  <a:off x="5904268" y="2412248"/>
                  <a:ext cx="3105300" cy="138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46" name="Google Shape;546;p49"/>
              <p:cNvCxnSpPr/>
              <p:nvPr/>
            </p:nvCxnSpPr>
            <p:spPr>
              <a:xfrm>
                <a:off x="5904275" y="2120600"/>
                <a:ext cx="0" cy="3006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47" name="Google Shape;547;p49"/>
            <p:cNvGrpSpPr/>
            <p:nvPr/>
          </p:nvGrpSpPr>
          <p:grpSpPr>
            <a:xfrm flipH="1">
              <a:off x="118150" y="1934625"/>
              <a:ext cx="3117900" cy="542148"/>
              <a:chOff x="5897950" y="2008400"/>
              <a:chExt cx="3117900" cy="542148"/>
            </a:xfrm>
          </p:grpSpPr>
          <p:grpSp>
            <p:nvGrpSpPr>
              <p:cNvPr id="548" name="Google Shape;548;p49"/>
              <p:cNvGrpSpPr/>
              <p:nvPr/>
            </p:nvGrpSpPr>
            <p:grpSpPr>
              <a:xfrm>
                <a:off x="5897950" y="2008400"/>
                <a:ext cx="3117900" cy="542148"/>
                <a:chOff x="5897950" y="2008400"/>
                <a:chExt cx="3117900" cy="542148"/>
              </a:xfrm>
            </p:grpSpPr>
            <p:cxnSp>
              <p:nvCxnSpPr>
                <p:cNvPr id="549" name="Google Shape;549;p49"/>
                <p:cNvCxnSpPr/>
                <p:nvPr/>
              </p:nvCxnSpPr>
              <p:spPr>
                <a:xfrm flipH="1">
                  <a:off x="5897950" y="2008400"/>
                  <a:ext cx="3117900" cy="1122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50" name="Google Shape;550;p49"/>
                <p:cNvCxnSpPr/>
                <p:nvPr/>
              </p:nvCxnSpPr>
              <p:spPr>
                <a:xfrm>
                  <a:off x="5904268" y="2412248"/>
                  <a:ext cx="3105300" cy="138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51" name="Google Shape;551;p49"/>
              <p:cNvCxnSpPr/>
              <p:nvPr/>
            </p:nvCxnSpPr>
            <p:spPr>
              <a:xfrm>
                <a:off x="5904275" y="2120600"/>
                <a:ext cx="0" cy="3006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52" name="Google Shape;552;p49"/>
          <p:cNvSpPr/>
          <p:nvPr/>
        </p:nvSpPr>
        <p:spPr>
          <a:xfrm>
            <a:off x="5015380" y="1367494"/>
            <a:ext cx="252904" cy="689281"/>
          </a:xfrm>
          <a:prstGeom prst="flowChartOnlineStorag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>
              <a:schemeClr val="accent5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3" name="Google Shape;553;p49"/>
          <p:cNvSpPr/>
          <p:nvPr/>
        </p:nvSpPr>
        <p:spPr>
          <a:xfrm flipH="1">
            <a:off x="6394688" y="1367494"/>
            <a:ext cx="252904" cy="689281"/>
          </a:xfrm>
          <a:prstGeom prst="flowChartOnlineStorag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0" rotWithShape="0" algn="bl">
              <a:schemeClr val="accent5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4" name="Google Shape;554;p49"/>
          <p:cNvSpPr txBox="1"/>
          <p:nvPr/>
        </p:nvSpPr>
        <p:spPr>
          <a:xfrm>
            <a:off x="7002675" y="674800"/>
            <a:ext cx="20226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Spectral"/>
                <a:ea typeface="Spectral"/>
                <a:cs typeface="Spectral"/>
                <a:sym typeface="Spectral"/>
              </a:rPr>
              <a:t>Boundary Layer?</a:t>
            </a:r>
            <a:endParaRPr sz="19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555" name="Google Shape;555;p49"/>
          <p:cNvCxnSpPr/>
          <p:nvPr/>
        </p:nvCxnSpPr>
        <p:spPr>
          <a:xfrm flipH="1">
            <a:off x="6711674" y="1138272"/>
            <a:ext cx="562200" cy="327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6" name="Google Shape;556;p49"/>
          <p:cNvSpPr txBox="1"/>
          <p:nvPr/>
        </p:nvSpPr>
        <p:spPr>
          <a:xfrm>
            <a:off x="206750" y="1691600"/>
            <a:ext cx="2289600" cy="1520700"/>
          </a:xfrm>
          <a:prstGeom prst="rect">
            <a:avLst/>
          </a:prstGeom>
          <a:noFill/>
          <a:ln cap="flat" cmpd="sng" w="9525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Add a second blackbody because it fits the soft excess!</a:t>
            </a:r>
            <a:endParaRPr sz="19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57" name="Google Shape;557;p49"/>
          <p:cNvSpPr/>
          <p:nvPr/>
        </p:nvSpPr>
        <p:spPr>
          <a:xfrm>
            <a:off x="5136828" y="2592309"/>
            <a:ext cx="1390800" cy="1383900"/>
          </a:xfrm>
          <a:prstGeom prst="sun">
            <a:avLst>
              <a:gd fmla="val 25000" name="adj"/>
            </a:avLst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58" name="Google Shape;558;p49"/>
          <p:cNvSpPr/>
          <p:nvPr/>
        </p:nvSpPr>
        <p:spPr>
          <a:xfrm>
            <a:off x="5301076" y="2752056"/>
            <a:ext cx="1060800" cy="1064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559" name="Google Shape;559;p49"/>
          <p:cNvGrpSpPr/>
          <p:nvPr/>
        </p:nvGrpSpPr>
        <p:grpSpPr>
          <a:xfrm>
            <a:off x="2832993" y="3104576"/>
            <a:ext cx="5998445" cy="359065"/>
            <a:chOff x="118150" y="1934625"/>
            <a:chExt cx="8907700" cy="542148"/>
          </a:xfrm>
        </p:grpSpPr>
        <p:grpSp>
          <p:nvGrpSpPr>
            <p:cNvPr id="560" name="Google Shape;560;p49"/>
            <p:cNvGrpSpPr/>
            <p:nvPr/>
          </p:nvGrpSpPr>
          <p:grpSpPr>
            <a:xfrm>
              <a:off x="5907950" y="1934625"/>
              <a:ext cx="3117900" cy="542148"/>
              <a:chOff x="5897950" y="2008400"/>
              <a:chExt cx="3117900" cy="542148"/>
            </a:xfrm>
          </p:grpSpPr>
          <p:grpSp>
            <p:nvGrpSpPr>
              <p:cNvPr id="561" name="Google Shape;561;p49"/>
              <p:cNvGrpSpPr/>
              <p:nvPr/>
            </p:nvGrpSpPr>
            <p:grpSpPr>
              <a:xfrm>
                <a:off x="5897950" y="2008400"/>
                <a:ext cx="3117900" cy="542148"/>
                <a:chOff x="5897950" y="2008400"/>
                <a:chExt cx="3117900" cy="542148"/>
              </a:xfrm>
            </p:grpSpPr>
            <p:cxnSp>
              <p:nvCxnSpPr>
                <p:cNvPr id="562" name="Google Shape;562;p49"/>
                <p:cNvCxnSpPr/>
                <p:nvPr/>
              </p:nvCxnSpPr>
              <p:spPr>
                <a:xfrm flipH="1">
                  <a:off x="5897950" y="2008400"/>
                  <a:ext cx="3117900" cy="1122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63" name="Google Shape;563;p49"/>
                <p:cNvCxnSpPr/>
                <p:nvPr/>
              </p:nvCxnSpPr>
              <p:spPr>
                <a:xfrm>
                  <a:off x="5904268" y="2412248"/>
                  <a:ext cx="3105300" cy="138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64" name="Google Shape;564;p49"/>
              <p:cNvCxnSpPr/>
              <p:nvPr/>
            </p:nvCxnSpPr>
            <p:spPr>
              <a:xfrm>
                <a:off x="5904275" y="2120600"/>
                <a:ext cx="0" cy="3006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65" name="Google Shape;565;p49"/>
            <p:cNvGrpSpPr/>
            <p:nvPr/>
          </p:nvGrpSpPr>
          <p:grpSpPr>
            <a:xfrm flipH="1">
              <a:off x="118150" y="1934625"/>
              <a:ext cx="3117900" cy="542148"/>
              <a:chOff x="5897950" y="2008400"/>
              <a:chExt cx="3117900" cy="542148"/>
            </a:xfrm>
          </p:grpSpPr>
          <p:grpSp>
            <p:nvGrpSpPr>
              <p:cNvPr id="566" name="Google Shape;566;p49"/>
              <p:cNvGrpSpPr/>
              <p:nvPr/>
            </p:nvGrpSpPr>
            <p:grpSpPr>
              <a:xfrm>
                <a:off x="5897950" y="2008400"/>
                <a:ext cx="3117900" cy="542148"/>
                <a:chOff x="5897950" y="2008400"/>
                <a:chExt cx="3117900" cy="542148"/>
              </a:xfrm>
            </p:grpSpPr>
            <p:cxnSp>
              <p:nvCxnSpPr>
                <p:cNvPr id="567" name="Google Shape;567;p49"/>
                <p:cNvCxnSpPr/>
                <p:nvPr/>
              </p:nvCxnSpPr>
              <p:spPr>
                <a:xfrm flipH="1">
                  <a:off x="5897950" y="2008400"/>
                  <a:ext cx="3117900" cy="1122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68" name="Google Shape;568;p49"/>
                <p:cNvCxnSpPr/>
                <p:nvPr/>
              </p:nvCxnSpPr>
              <p:spPr>
                <a:xfrm>
                  <a:off x="5904268" y="2412248"/>
                  <a:ext cx="3105300" cy="1383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accent3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69" name="Google Shape;569;p49"/>
              <p:cNvCxnSpPr/>
              <p:nvPr/>
            </p:nvCxnSpPr>
            <p:spPr>
              <a:xfrm>
                <a:off x="5904275" y="2120600"/>
                <a:ext cx="0" cy="3006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70" name="Google Shape;570;p49"/>
          <p:cNvSpPr txBox="1"/>
          <p:nvPr/>
        </p:nvSpPr>
        <p:spPr>
          <a:xfrm>
            <a:off x="7337925" y="2396725"/>
            <a:ext cx="20802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Spectral"/>
                <a:ea typeface="Spectral"/>
                <a:cs typeface="Spectral"/>
                <a:sym typeface="Spectral"/>
              </a:rPr>
              <a:t>Inner disc?</a:t>
            </a:r>
            <a:endParaRPr sz="19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571" name="Google Shape;571;p49"/>
          <p:cNvCxnSpPr/>
          <p:nvPr/>
        </p:nvCxnSpPr>
        <p:spPr>
          <a:xfrm flipH="1">
            <a:off x="6775737" y="2710397"/>
            <a:ext cx="562200" cy="327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572" name="Google Shape;572;p49"/>
          <p:cNvGrpSpPr/>
          <p:nvPr/>
        </p:nvGrpSpPr>
        <p:grpSpPr>
          <a:xfrm>
            <a:off x="6723941" y="3147007"/>
            <a:ext cx="665672" cy="267763"/>
            <a:chOff x="6723981" y="3153290"/>
            <a:chExt cx="665672" cy="261641"/>
          </a:xfrm>
        </p:grpSpPr>
        <p:grpSp>
          <p:nvGrpSpPr>
            <p:cNvPr id="573" name="Google Shape;573;p49"/>
            <p:cNvGrpSpPr/>
            <p:nvPr/>
          </p:nvGrpSpPr>
          <p:grpSpPr>
            <a:xfrm>
              <a:off x="6723981" y="3153290"/>
              <a:ext cx="665672" cy="261641"/>
              <a:chOff x="5897950" y="2008400"/>
              <a:chExt cx="3117900" cy="542148"/>
            </a:xfrm>
          </p:grpSpPr>
          <p:cxnSp>
            <p:nvCxnSpPr>
              <p:cNvPr id="574" name="Google Shape;574;p49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5" name="Google Shape;575;p49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76" name="Google Shape;576;p49"/>
            <p:cNvCxnSpPr/>
            <p:nvPr/>
          </p:nvCxnSpPr>
          <p:spPr>
            <a:xfrm>
              <a:off x="6724750" y="3169675"/>
              <a:ext cx="1200" cy="215700"/>
            </a:xfrm>
            <a:prstGeom prst="straightConnector1">
              <a:avLst/>
            </a:prstGeom>
            <a:noFill/>
            <a:ln cap="flat" cmpd="sng" w="7620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77" name="Google Shape;577;p49"/>
          <p:cNvGrpSpPr/>
          <p:nvPr/>
        </p:nvGrpSpPr>
        <p:grpSpPr>
          <a:xfrm flipH="1">
            <a:off x="4274816" y="3147007"/>
            <a:ext cx="665672" cy="267763"/>
            <a:chOff x="6723981" y="3153290"/>
            <a:chExt cx="665672" cy="261641"/>
          </a:xfrm>
        </p:grpSpPr>
        <p:grpSp>
          <p:nvGrpSpPr>
            <p:cNvPr id="578" name="Google Shape;578;p49"/>
            <p:cNvGrpSpPr/>
            <p:nvPr/>
          </p:nvGrpSpPr>
          <p:grpSpPr>
            <a:xfrm>
              <a:off x="6723981" y="3153290"/>
              <a:ext cx="665672" cy="261641"/>
              <a:chOff x="5897950" y="2008400"/>
              <a:chExt cx="3117900" cy="542148"/>
            </a:xfrm>
          </p:grpSpPr>
          <p:cxnSp>
            <p:nvCxnSpPr>
              <p:cNvPr id="579" name="Google Shape;579;p49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0" name="Google Shape;580;p49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81" name="Google Shape;581;p49"/>
            <p:cNvCxnSpPr/>
            <p:nvPr/>
          </p:nvCxnSpPr>
          <p:spPr>
            <a:xfrm>
              <a:off x="6724750" y="3169675"/>
              <a:ext cx="1200" cy="215700"/>
            </a:xfrm>
            <a:prstGeom prst="straightConnector1">
              <a:avLst/>
            </a:prstGeom>
            <a:noFill/>
            <a:ln cap="flat" cmpd="sng" w="7620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878" y="592454"/>
            <a:ext cx="6824525" cy="4182517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7" name="Google Shape;587;p50"/>
          <p:cNvSpPr txBox="1"/>
          <p:nvPr/>
        </p:nvSpPr>
        <p:spPr>
          <a:xfrm>
            <a:off x="1127850" y="139675"/>
            <a:ext cx="23577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MAXI J1807+132</a:t>
            </a:r>
            <a:endParaRPr sz="13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88" name="Google Shape;588;p50"/>
          <p:cNvSpPr txBox="1"/>
          <p:nvPr/>
        </p:nvSpPr>
        <p:spPr>
          <a:xfrm>
            <a:off x="6864427" y="139675"/>
            <a:ext cx="11517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Albayati+21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89" name="Google Shape;589;p50"/>
          <p:cNvSpPr/>
          <p:nvPr/>
        </p:nvSpPr>
        <p:spPr>
          <a:xfrm>
            <a:off x="1161498" y="3192224"/>
            <a:ext cx="6758400" cy="6525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90" name="Google Shape;590;p50"/>
          <p:cNvSpPr txBox="1"/>
          <p:nvPr/>
        </p:nvSpPr>
        <p:spPr>
          <a:xfrm>
            <a:off x="1170790" y="3260111"/>
            <a:ext cx="4191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 sz="1500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b="1" baseline="-25000" i="1" lang="en" sz="1500">
                <a:solidFill>
                  <a:schemeClr val="dk2"/>
                </a:solidFill>
                <a:latin typeface="Spectral"/>
                <a:ea typeface="Spectral"/>
                <a:cs typeface="Spectral"/>
                <a:sym typeface="Spectral"/>
              </a:rPr>
              <a:t>a </a:t>
            </a:r>
            <a:r>
              <a:rPr b="1" lang="en" sz="12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b="1" lang="en" sz="700">
                <a:solidFill>
                  <a:schemeClr val="accent4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endParaRPr b="1" sz="1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1"/>
          <p:cNvSpPr/>
          <p:nvPr/>
        </p:nvSpPr>
        <p:spPr>
          <a:xfrm>
            <a:off x="-587725" y="2870150"/>
            <a:ext cx="3313500" cy="33150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96" name="Google Shape;596;p51"/>
          <p:cNvSpPr txBox="1"/>
          <p:nvPr/>
        </p:nvSpPr>
        <p:spPr>
          <a:xfrm>
            <a:off x="206750" y="159250"/>
            <a:ext cx="869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SWIFT</a:t>
            </a: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J1749.4-2807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597" name="Google Shape;597;p51"/>
          <p:cNvGrpSpPr/>
          <p:nvPr/>
        </p:nvGrpSpPr>
        <p:grpSpPr>
          <a:xfrm>
            <a:off x="3660700" y="2816500"/>
            <a:ext cx="5483300" cy="2595000"/>
            <a:chOff x="1910375" y="1576550"/>
            <a:chExt cx="5483300" cy="2595000"/>
          </a:xfrm>
        </p:grpSpPr>
        <p:grpSp>
          <p:nvGrpSpPr>
            <p:cNvPr id="598" name="Google Shape;598;p51"/>
            <p:cNvGrpSpPr/>
            <p:nvPr/>
          </p:nvGrpSpPr>
          <p:grpSpPr>
            <a:xfrm>
              <a:off x="4853025" y="3113650"/>
              <a:ext cx="2448925" cy="551111"/>
              <a:chOff x="4495300" y="1229925"/>
              <a:chExt cx="2448925" cy="551111"/>
            </a:xfrm>
          </p:grpSpPr>
          <p:cxnSp>
            <p:nvCxnSpPr>
              <p:cNvPr id="599" name="Google Shape;599;p51"/>
              <p:cNvCxnSpPr/>
              <p:nvPr/>
            </p:nvCxnSpPr>
            <p:spPr>
              <a:xfrm flipH="1">
                <a:off x="4495300" y="1229925"/>
                <a:ext cx="2448900" cy="1713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0" name="Google Shape;600;p51"/>
              <p:cNvCxnSpPr/>
              <p:nvPr/>
            </p:nvCxnSpPr>
            <p:spPr>
              <a:xfrm>
                <a:off x="4495325" y="1569236"/>
                <a:ext cx="2448900" cy="2118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1" name="Google Shape;601;p51"/>
              <p:cNvCxnSpPr/>
              <p:nvPr/>
            </p:nvCxnSpPr>
            <p:spPr>
              <a:xfrm>
                <a:off x="4507700" y="1392225"/>
                <a:ext cx="0" cy="185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02" name="Google Shape;602;p51"/>
            <p:cNvGrpSpPr/>
            <p:nvPr/>
          </p:nvGrpSpPr>
          <p:grpSpPr>
            <a:xfrm flipH="1">
              <a:off x="1910375" y="3095275"/>
              <a:ext cx="2380575" cy="532586"/>
              <a:chOff x="4495325" y="1211550"/>
              <a:chExt cx="2380575" cy="532586"/>
            </a:xfrm>
          </p:grpSpPr>
          <p:cxnSp>
            <p:nvCxnSpPr>
              <p:cNvPr id="603" name="Google Shape;603;p51"/>
              <p:cNvCxnSpPr/>
              <p:nvPr/>
            </p:nvCxnSpPr>
            <p:spPr>
              <a:xfrm flipH="1">
                <a:off x="4495400" y="1211550"/>
                <a:ext cx="2380500" cy="189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4" name="Google Shape;604;p51"/>
              <p:cNvCxnSpPr/>
              <p:nvPr/>
            </p:nvCxnSpPr>
            <p:spPr>
              <a:xfrm>
                <a:off x="4495325" y="1569236"/>
                <a:ext cx="2362200" cy="174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5" name="Google Shape;605;p51"/>
              <p:cNvCxnSpPr/>
              <p:nvPr/>
            </p:nvCxnSpPr>
            <p:spPr>
              <a:xfrm>
                <a:off x="4507700" y="1392225"/>
                <a:ext cx="0" cy="185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06" name="Google Shape;606;p51"/>
            <p:cNvGrpSpPr/>
            <p:nvPr/>
          </p:nvGrpSpPr>
          <p:grpSpPr>
            <a:xfrm rot="-2079395">
              <a:off x="5663481" y="1727084"/>
              <a:ext cx="616111" cy="593584"/>
              <a:chOff x="6500668" y="1992390"/>
              <a:chExt cx="720600" cy="720600"/>
            </a:xfrm>
          </p:grpSpPr>
          <p:sp>
            <p:nvSpPr>
              <p:cNvPr id="607" name="Google Shape;607;p51"/>
              <p:cNvSpPr/>
              <p:nvPr/>
            </p:nvSpPr>
            <p:spPr>
              <a:xfrm>
                <a:off x="6646850" y="2081225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608" name="Google Shape;608;p51"/>
              <p:cNvSpPr/>
              <p:nvPr/>
            </p:nvSpPr>
            <p:spPr>
              <a:xfrm flipH="1" rot="10800000">
                <a:off x="6646850" y="2338400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609" name="Google Shape;609;p51"/>
              <p:cNvSpPr/>
              <p:nvPr/>
            </p:nvSpPr>
            <p:spPr>
              <a:xfrm rot="-8100000">
                <a:off x="6598985" y="2105132"/>
                <a:ext cx="523966" cy="495116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51"/>
              <p:cNvSpPr/>
              <p:nvPr/>
            </p:nvSpPr>
            <p:spPr>
              <a:xfrm>
                <a:off x="6601625" y="2266900"/>
                <a:ext cx="81000" cy="1716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1" name="Google Shape;611;p51"/>
            <p:cNvGrpSpPr/>
            <p:nvPr/>
          </p:nvGrpSpPr>
          <p:grpSpPr>
            <a:xfrm rot="-1106606">
              <a:off x="6021756" y="2525424"/>
              <a:ext cx="616125" cy="593611"/>
              <a:chOff x="6500668" y="1992390"/>
              <a:chExt cx="720600" cy="720600"/>
            </a:xfrm>
          </p:grpSpPr>
          <p:sp>
            <p:nvSpPr>
              <p:cNvPr id="612" name="Google Shape;612;p51"/>
              <p:cNvSpPr/>
              <p:nvPr/>
            </p:nvSpPr>
            <p:spPr>
              <a:xfrm>
                <a:off x="6646850" y="2081225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613" name="Google Shape;613;p51"/>
              <p:cNvSpPr/>
              <p:nvPr/>
            </p:nvSpPr>
            <p:spPr>
              <a:xfrm flipH="1" rot="10800000">
                <a:off x="6646850" y="2338400"/>
                <a:ext cx="523875" cy="257175"/>
              </a:xfrm>
              <a:custGeom>
                <a:rect b="b" l="l" r="r" t="t"/>
                <a:pathLst>
                  <a:path extrusionOk="0" h="10287" w="20955">
                    <a:moveTo>
                      <a:pt x="0" y="0"/>
                    </a:moveTo>
                    <a:cubicBezTo>
                      <a:pt x="1887" y="7549"/>
                      <a:pt x="13174" y="10287"/>
                      <a:pt x="20955" y="10287"/>
                    </a:cubicBezTo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614" name="Google Shape;614;p51"/>
              <p:cNvSpPr/>
              <p:nvPr/>
            </p:nvSpPr>
            <p:spPr>
              <a:xfrm rot="-8100000">
                <a:off x="6598985" y="2105132"/>
                <a:ext cx="523966" cy="495116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51"/>
              <p:cNvSpPr/>
              <p:nvPr/>
            </p:nvSpPr>
            <p:spPr>
              <a:xfrm>
                <a:off x="6601625" y="2266900"/>
                <a:ext cx="81000" cy="1716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6" name="Google Shape;616;p51"/>
            <p:cNvSpPr txBox="1"/>
            <p:nvPr/>
          </p:nvSpPr>
          <p:spPr>
            <a:xfrm>
              <a:off x="6163325" y="1823775"/>
              <a:ext cx="1051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 </a:t>
              </a:r>
              <a:r>
                <a:rPr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= low</a:t>
              </a:r>
              <a:endParaRPr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cxnSp>
          <p:nvCxnSpPr>
            <p:cNvPr id="617" name="Google Shape;617;p51"/>
            <p:cNvCxnSpPr/>
            <p:nvPr/>
          </p:nvCxnSpPr>
          <p:spPr>
            <a:xfrm flipH="1" rot="10800000">
              <a:off x="4571990" y="1576550"/>
              <a:ext cx="3600" cy="1650600"/>
            </a:xfrm>
            <a:prstGeom prst="straightConnector1">
              <a:avLst/>
            </a:prstGeom>
            <a:noFill/>
            <a:ln cap="flat" cmpd="sng" w="38100">
              <a:solidFill>
                <a:srgbClr val="FFAB4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Google Shape;618;p51"/>
            <p:cNvCxnSpPr>
              <a:stCxn id="619" idx="7"/>
            </p:cNvCxnSpPr>
            <p:nvPr/>
          </p:nvCxnSpPr>
          <p:spPr>
            <a:xfrm flipH="1" rot="10800000">
              <a:off x="4672220" y="2222268"/>
              <a:ext cx="1051200" cy="1046400"/>
            </a:xfrm>
            <a:prstGeom prst="straightConnector1">
              <a:avLst/>
            </a:prstGeom>
            <a:noFill/>
            <a:ln cap="flat" cmpd="sng" w="38100">
              <a:solidFill>
                <a:srgbClr val="6D9EEB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20" name="Google Shape;620;p51"/>
            <p:cNvSpPr/>
            <p:nvPr/>
          </p:nvSpPr>
          <p:spPr>
            <a:xfrm>
              <a:off x="3664200" y="2397350"/>
              <a:ext cx="1819200" cy="1774200"/>
            </a:xfrm>
            <a:prstGeom prst="arc">
              <a:avLst>
                <a:gd fmla="val 16200000" name="adj1"/>
                <a:gd fmla="val 20908571" name="adj2"/>
              </a:avLst>
            </a:prstGeom>
            <a:noFill/>
            <a:ln cap="flat" cmpd="sng" w="38100">
              <a:solidFill>
                <a:srgbClr val="0097A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21" name="Google Shape;621;p51"/>
            <p:cNvCxnSpPr/>
            <p:nvPr/>
          </p:nvCxnSpPr>
          <p:spPr>
            <a:xfrm flipH="1" rot="10800000">
              <a:off x="4672213" y="2925400"/>
              <a:ext cx="1377900" cy="416700"/>
            </a:xfrm>
            <a:prstGeom prst="straightConnector1">
              <a:avLst/>
            </a:prstGeom>
            <a:noFill/>
            <a:ln cap="flat" cmpd="sng" w="38100">
              <a:solidFill>
                <a:srgbClr val="0097A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22" name="Google Shape;622;p51"/>
            <p:cNvSpPr/>
            <p:nvPr/>
          </p:nvSpPr>
          <p:spPr>
            <a:xfrm>
              <a:off x="3730200" y="2566250"/>
              <a:ext cx="1683600" cy="1605300"/>
            </a:xfrm>
            <a:prstGeom prst="arc">
              <a:avLst>
                <a:gd fmla="val 16200000" name="adj1"/>
                <a:gd fmla="val 18913965" name="adj2"/>
              </a:avLst>
            </a:prstGeom>
            <a:noFill/>
            <a:ln cap="flat" cmpd="sng" w="38100">
              <a:solidFill>
                <a:srgbClr val="6D9EEB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4430238" y="3227150"/>
              <a:ext cx="283500" cy="283500"/>
            </a:xfrm>
            <a:prstGeom prst="ellipse">
              <a:avLst/>
            </a:prstGeom>
            <a:solidFill>
              <a:srgbClr val="2A78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1"/>
            <p:cNvSpPr txBox="1"/>
            <p:nvPr/>
          </p:nvSpPr>
          <p:spPr>
            <a:xfrm>
              <a:off x="4853013" y="1969375"/>
              <a:ext cx="5526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23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</a:t>
              </a:r>
              <a:endParaRPr i="1" sz="2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624" name="Google Shape;624;p51"/>
            <p:cNvSpPr txBox="1"/>
            <p:nvPr/>
          </p:nvSpPr>
          <p:spPr>
            <a:xfrm>
              <a:off x="6596875" y="2545375"/>
              <a:ext cx="796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i </a:t>
              </a:r>
              <a:r>
                <a:rPr lang="en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= high</a:t>
              </a:r>
              <a:endParaRPr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sp>
        <p:nvSpPr>
          <p:cNvPr id="625" name="Google Shape;625;p51"/>
          <p:cNvSpPr txBox="1"/>
          <p:nvPr/>
        </p:nvSpPr>
        <p:spPr>
          <a:xfrm>
            <a:off x="206750" y="889050"/>
            <a:ext cx="2357100" cy="1824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Only known </a:t>
            </a:r>
            <a:r>
              <a:rPr b="1" lang="en" sz="1900" u="sng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eclipsing</a:t>
            </a: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AMXP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26" name="Google Shape;626;p51"/>
          <p:cNvSpPr/>
          <p:nvPr/>
        </p:nvSpPr>
        <p:spPr>
          <a:xfrm rot="-5400000">
            <a:off x="2714788" y="1545925"/>
            <a:ext cx="508200" cy="456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51"/>
          <p:cNvSpPr/>
          <p:nvPr/>
        </p:nvSpPr>
        <p:spPr>
          <a:xfrm rot="-5400000">
            <a:off x="5882000" y="1572750"/>
            <a:ext cx="508200" cy="456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1"/>
          <p:cNvSpPr txBox="1"/>
          <p:nvPr/>
        </p:nvSpPr>
        <p:spPr>
          <a:xfrm>
            <a:off x="3373950" y="862225"/>
            <a:ext cx="2357100" cy="1824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Eclipses mean tight constraints on inclination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29" name="Google Shape;629;p51"/>
          <p:cNvSpPr txBox="1"/>
          <p:nvPr/>
        </p:nvSpPr>
        <p:spPr>
          <a:xfrm>
            <a:off x="6541150" y="862225"/>
            <a:ext cx="2357100" cy="1824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Very important for pulsar timing!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228600"/>
            <a:ext cx="2609850" cy="20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7" y="2360100"/>
            <a:ext cx="3394876" cy="25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8074" y="277775"/>
            <a:ext cx="5137076" cy="390281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52"/>
          <p:cNvSpPr txBox="1"/>
          <p:nvPr/>
        </p:nvSpPr>
        <p:spPr>
          <a:xfrm>
            <a:off x="4607822" y="4214000"/>
            <a:ext cx="39312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disk blackbody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Fixed           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  Varying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 Fixed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38" name="Google Shape;638;p52"/>
          <p:cNvSpPr txBox="1"/>
          <p:nvPr/>
        </p:nvSpPr>
        <p:spPr>
          <a:xfrm>
            <a:off x="2576320" y="1972500"/>
            <a:ext cx="12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Albayati+23</a:t>
            </a:r>
            <a:endParaRPr sz="13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39" name="Google Shape;639;p52"/>
          <p:cNvSpPr txBox="1"/>
          <p:nvPr/>
        </p:nvSpPr>
        <p:spPr>
          <a:xfrm>
            <a:off x="4835900" y="387850"/>
            <a:ext cx="26100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SWIFT</a:t>
            </a:r>
            <a:r>
              <a:rPr lang="en" sz="19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J1749.4-2807</a:t>
            </a:r>
            <a:endParaRPr sz="19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71" y="999346"/>
            <a:ext cx="4222249" cy="3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800" y="1068324"/>
            <a:ext cx="3587375" cy="300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3"/>
          <p:cNvSpPr txBox="1"/>
          <p:nvPr/>
        </p:nvSpPr>
        <p:spPr>
          <a:xfrm>
            <a:off x="6046631" y="507025"/>
            <a:ext cx="27594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SAX J1808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7"/>
          <p:cNvGrpSpPr/>
          <p:nvPr/>
        </p:nvGrpSpPr>
        <p:grpSpPr>
          <a:xfrm flipH="1">
            <a:off x="360444" y="2018233"/>
            <a:ext cx="1475702" cy="310814"/>
            <a:chOff x="5897950" y="2008400"/>
            <a:chExt cx="3117900" cy="542148"/>
          </a:xfrm>
        </p:grpSpPr>
        <p:grpSp>
          <p:nvGrpSpPr>
            <p:cNvPr id="130" name="Google Shape;130;p27"/>
            <p:cNvGrpSpPr/>
            <p:nvPr/>
          </p:nvGrpSpPr>
          <p:grpSpPr>
            <a:xfrm>
              <a:off x="5897950" y="2008400"/>
              <a:ext cx="3117900" cy="542148"/>
              <a:chOff x="5897950" y="2008400"/>
              <a:chExt cx="3117900" cy="542148"/>
            </a:xfrm>
          </p:grpSpPr>
          <p:cxnSp>
            <p:nvCxnSpPr>
              <p:cNvPr id="131" name="Google Shape;131;p27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2" name="Google Shape;132;p27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33" name="Google Shape;133;p27"/>
            <p:cNvCxnSpPr/>
            <p:nvPr/>
          </p:nvCxnSpPr>
          <p:spPr>
            <a:xfrm>
              <a:off x="5904275" y="2120600"/>
              <a:ext cx="0" cy="3006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4" name="Google Shape;134;p27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Spectral Analysis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1200" y="1190486"/>
            <a:ext cx="4419601" cy="330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/>
          <p:nvPr/>
        </p:nvSpPr>
        <p:spPr>
          <a:xfrm>
            <a:off x="206750" y="3817750"/>
            <a:ext cx="44196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    absorption </a:t>
            </a: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blackbody 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 </a:t>
            </a: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E.g.       </a:t>
            </a: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TBabs * (</a:t>
            </a:r>
            <a:r>
              <a:rPr lang="en" sz="1500">
                <a:solidFill>
                  <a:srgbClr val="FF9900"/>
                </a:solidFill>
                <a:latin typeface="Courier New"/>
                <a:ea typeface="Courier New"/>
                <a:cs typeface="Courier New"/>
                <a:sym typeface="Courier New"/>
              </a:rPr>
              <a:t>diskbb</a:t>
            </a: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+ </a:t>
            </a:r>
            <a:r>
              <a:rPr lang="en" sz="1500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nthcomp</a:t>
            </a:r>
            <a:r>
              <a:rPr lang="en" sz="15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5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7" name="Google Shape;137;p27"/>
          <p:cNvSpPr/>
          <p:nvPr/>
        </p:nvSpPr>
        <p:spPr>
          <a:xfrm>
            <a:off x="1943149" y="1996395"/>
            <a:ext cx="320700" cy="32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8" name="Google Shape;138;p27"/>
          <p:cNvSpPr/>
          <p:nvPr/>
        </p:nvSpPr>
        <p:spPr>
          <a:xfrm>
            <a:off x="1888654" y="910986"/>
            <a:ext cx="482140" cy="977567"/>
          </a:xfrm>
          <a:custGeom>
            <a:rect b="b" l="l" r="r" t="t"/>
            <a:pathLst>
              <a:path extrusionOk="0" h="29192" w="14519">
                <a:moveTo>
                  <a:pt x="5219" y="28476"/>
                </a:moveTo>
                <a:cubicBezTo>
                  <a:pt x="2616" y="22228"/>
                  <a:pt x="-630" y="15513"/>
                  <a:pt x="210" y="8797"/>
                </a:cubicBezTo>
                <a:cubicBezTo>
                  <a:pt x="712" y="4780"/>
                  <a:pt x="4957" y="-1072"/>
                  <a:pt x="8797" y="209"/>
                </a:cubicBezTo>
                <a:cubicBezTo>
                  <a:pt x="17962" y="3266"/>
                  <a:pt x="14514" y="21153"/>
                  <a:pt x="9155" y="29192"/>
                </a:cubicBezTo>
              </a:path>
            </a:pathLst>
          </a:custGeom>
          <a:noFill/>
          <a:ln cap="flat" cmpd="sng" w="3810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Google Shape;139;p27"/>
          <p:cNvSpPr/>
          <p:nvPr/>
        </p:nvSpPr>
        <p:spPr>
          <a:xfrm rot="10649076">
            <a:off x="1888640" y="2468944"/>
            <a:ext cx="482169" cy="977602"/>
          </a:xfrm>
          <a:custGeom>
            <a:rect b="b" l="l" r="r" t="t"/>
            <a:pathLst>
              <a:path extrusionOk="0" h="29192" w="14519">
                <a:moveTo>
                  <a:pt x="5219" y="28476"/>
                </a:moveTo>
                <a:cubicBezTo>
                  <a:pt x="2616" y="22228"/>
                  <a:pt x="-630" y="15513"/>
                  <a:pt x="210" y="8797"/>
                </a:cubicBezTo>
                <a:cubicBezTo>
                  <a:pt x="712" y="4780"/>
                  <a:pt x="4957" y="-1072"/>
                  <a:pt x="8797" y="209"/>
                </a:cubicBezTo>
                <a:cubicBezTo>
                  <a:pt x="17962" y="3266"/>
                  <a:pt x="14514" y="21153"/>
                  <a:pt x="9155" y="29192"/>
                </a:cubicBezTo>
              </a:path>
            </a:pathLst>
          </a:custGeom>
          <a:noFill/>
          <a:ln cap="flat" cmpd="sng" w="3810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Google Shape;140;p27"/>
          <p:cNvSpPr/>
          <p:nvPr/>
        </p:nvSpPr>
        <p:spPr>
          <a:xfrm>
            <a:off x="4778225" y="2366837"/>
            <a:ext cx="2531500" cy="1822525"/>
          </a:xfrm>
          <a:custGeom>
            <a:rect b="b" l="l" r="r" t="t"/>
            <a:pathLst>
              <a:path extrusionOk="0" h="72901" w="101260">
                <a:moveTo>
                  <a:pt x="0" y="38551"/>
                </a:moveTo>
                <a:cubicBezTo>
                  <a:pt x="1350" y="39322"/>
                  <a:pt x="2461" y="41548"/>
                  <a:pt x="3936" y="41056"/>
                </a:cubicBezTo>
                <a:cubicBezTo>
                  <a:pt x="10324" y="38925"/>
                  <a:pt x="8342" y="28224"/>
                  <a:pt x="11808" y="22450"/>
                </a:cubicBezTo>
                <a:cubicBezTo>
                  <a:pt x="18927" y="10592"/>
                  <a:pt x="33180" y="-1685"/>
                  <a:pt x="46873" y="266"/>
                </a:cubicBezTo>
                <a:cubicBezTo>
                  <a:pt x="60617" y="2225"/>
                  <a:pt x="73009" y="13406"/>
                  <a:pt x="80150" y="25312"/>
                </a:cubicBezTo>
                <a:cubicBezTo>
                  <a:pt x="82401" y="29064"/>
                  <a:pt x="81461" y="34334"/>
                  <a:pt x="84086" y="37835"/>
                </a:cubicBezTo>
                <a:cubicBezTo>
                  <a:pt x="91894" y="48248"/>
                  <a:pt x="97155" y="60550"/>
                  <a:pt x="101260" y="72901"/>
                </a:cubicBezTo>
              </a:path>
            </a:pathLst>
          </a:cu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Google Shape;141;p27"/>
          <p:cNvSpPr/>
          <p:nvPr/>
        </p:nvSpPr>
        <p:spPr>
          <a:xfrm>
            <a:off x="5234450" y="3509868"/>
            <a:ext cx="3291825" cy="715250"/>
          </a:xfrm>
          <a:custGeom>
            <a:rect b="b" l="l" r="r" t="t"/>
            <a:pathLst>
              <a:path extrusionOk="0" h="28610" w="131673">
                <a:moveTo>
                  <a:pt x="0" y="28610"/>
                </a:moveTo>
                <a:cubicBezTo>
                  <a:pt x="6403" y="14201"/>
                  <a:pt x="22282" y="2299"/>
                  <a:pt x="37927" y="343"/>
                </a:cubicBezTo>
                <a:cubicBezTo>
                  <a:pt x="54059" y="-1674"/>
                  <a:pt x="69837" y="6614"/>
                  <a:pt x="85874" y="9288"/>
                </a:cubicBezTo>
                <a:cubicBezTo>
                  <a:pt x="102128" y="11998"/>
                  <a:pt x="116930" y="20533"/>
                  <a:pt x="131673" y="27894"/>
                </a:cubicBezTo>
              </a:path>
            </a:pathLst>
          </a:cu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42" name="Google Shape;142;p27"/>
          <p:cNvCxnSpPr>
            <a:endCxn id="137" idx="7"/>
          </p:cNvCxnSpPr>
          <p:nvPr/>
        </p:nvCxnSpPr>
        <p:spPr>
          <a:xfrm flipH="1">
            <a:off x="2216884" y="1660356"/>
            <a:ext cx="570600" cy="383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7"/>
          <p:cNvSpPr txBox="1"/>
          <p:nvPr/>
        </p:nvSpPr>
        <p:spPr>
          <a:xfrm>
            <a:off x="2787500" y="1400175"/>
            <a:ext cx="1528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Neutron star</a:t>
            </a:r>
            <a:endParaRPr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144" name="Google Shape;144;p27"/>
          <p:cNvCxnSpPr/>
          <p:nvPr/>
        </p:nvCxnSpPr>
        <p:spPr>
          <a:xfrm flipH="1" rot="10800000">
            <a:off x="1209100" y="1568375"/>
            <a:ext cx="599400" cy="10824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" name="Google Shape;145;p27"/>
          <p:cNvSpPr txBox="1"/>
          <p:nvPr/>
        </p:nvSpPr>
        <p:spPr>
          <a:xfrm>
            <a:off x="50" y="2625175"/>
            <a:ext cx="16161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Corona</a:t>
            </a:r>
            <a:endParaRPr>
              <a:solidFill>
                <a:srgbClr val="6D9EEB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(unspecific shape)</a:t>
            </a:r>
            <a:endParaRPr sz="1800">
              <a:solidFill>
                <a:srgbClr val="6D9EEB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146" name="Google Shape;146;p27"/>
          <p:cNvCxnSpPr/>
          <p:nvPr/>
        </p:nvCxnSpPr>
        <p:spPr>
          <a:xfrm>
            <a:off x="1289600" y="2731275"/>
            <a:ext cx="491700" cy="255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27"/>
          <p:cNvCxnSpPr/>
          <p:nvPr/>
        </p:nvCxnSpPr>
        <p:spPr>
          <a:xfrm rot="10800000">
            <a:off x="2787450" y="2366925"/>
            <a:ext cx="273300" cy="534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48" name="Google Shape;148;p27"/>
          <p:cNvGrpSpPr/>
          <p:nvPr/>
        </p:nvGrpSpPr>
        <p:grpSpPr>
          <a:xfrm>
            <a:off x="2370709" y="2018483"/>
            <a:ext cx="1475702" cy="310814"/>
            <a:chOff x="5897950" y="2008400"/>
            <a:chExt cx="3117900" cy="542148"/>
          </a:xfrm>
        </p:grpSpPr>
        <p:grpSp>
          <p:nvGrpSpPr>
            <p:cNvPr id="149" name="Google Shape;149;p27"/>
            <p:cNvGrpSpPr/>
            <p:nvPr/>
          </p:nvGrpSpPr>
          <p:grpSpPr>
            <a:xfrm>
              <a:off x="5897950" y="2008400"/>
              <a:ext cx="3117900" cy="542148"/>
              <a:chOff x="5897950" y="2008400"/>
              <a:chExt cx="3117900" cy="542148"/>
            </a:xfrm>
          </p:grpSpPr>
          <p:cxnSp>
            <p:nvCxnSpPr>
              <p:cNvPr id="150" name="Google Shape;150;p27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" name="Google Shape;151;p27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52" name="Google Shape;152;p27"/>
            <p:cNvCxnSpPr/>
            <p:nvPr/>
          </p:nvCxnSpPr>
          <p:spPr>
            <a:xfrm>
              <a:off x="5904275" y="2120600"/>
              <a:ext cx="0" cy="3006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3" name="Google Shape;153;p27"/>
          <p:cNvSpPr txBox="1"/>
          <p:nvPr/>
        </p:nvSpPr>
        <p:spPr>
          <a:xfrm>
            <a:off x="2643300" y="2909563"/>
            <a:ext cx="1528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Accretion disk</a:t>
            </a:r>
            <a:endParaRPr>
              <a:solidFill>
                <a:srgbClr val="FF99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4"/>
          <p:cNvSpPr txBox="1"/>
          <p:nvPr/>
        </p:nvSpPr>
        <p:spPr>
          <a:xfrm>
            <a:off x="2028900" y="263650"/>
            <a:ext cx="508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SAX J1808.4-3658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52" name="Google Shape;652;p54"/>
          <p:cNvSpPr txBox="1"/>
          <p:nvPr/>
        </p:nvSpPr>
        <p:spPr>
          <a:xfrm>
            <a:off x="2824150" y="4405850"/>
            <a:ext cx="679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Bult+19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653" name="Google Shape;653;p54"/>
          <p:cNvGrpSpPr/>
          <p:nvPr/>
        </p:nvGrpSpPr>
        <p:grpSpPr>
          <a:xfrm>
            <a:off x="2872734" y="1253371"/>
            <a:ext cx="3447106" cy="3212853"/>
            <a:chOff x="5853525" y="213900"/>
            <a:chExt cx="3015050" cy="2560450"/>
          </a:xfrm>
        </p:grpSpPr>
        <p:pic>
          <p:nvPicPr>
            <p:cNvPr id="654" name="Google Shape;654;p54"/>
            <p:cNvPicPr preferRelativeResize="0"/>
            <p:nvPr/>
          </p:nvPicPr>
          <p:blipFill rotWithShape="1">
            <a:blip r:embed="rId3">
              <a:alphaModFix/>
            </a:blip>
            <a:srcRect b="51162" l="0" r="0" t="0"/>
            <a:stretch/>
          </p:blipFill>
          <p:spPr>
            <a:xfrm>
              <a:off x="5853525" y="213900"/>
              <a:ext cx="3015050" cy="22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54"/>
            <p:cNvPicPr preferRelativeResize="0"/>
            <p:nvPr/>
          </p:nvPicPr>
          <p:blipFill rotWithShape="1">
            <a:blip r:embed="rId3">
              <a:alphaModFix/>
            </a:blip>
            <a:srcRect b="0" l="0" r="0" t="92999"/>
            <a:stretch/>
          </p:blipFill>
          <p:spPr>
            <a:xfrm>
              <a:off x="5853525" y="2453351"/>
              <a:ext cx="3015050" cy="321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56" name="Google Shape;656;p54"/>
          <p:cNvCxnSpPr/>
          <p:nvPr/>
        </p:nvCxnSpPr>
        <p:spPr>
          <a:xfrm>
            <a:off x="2547307" y="1412100"/>
            <a:ext cx="955500" cy="1806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7" name="Google Shape;657;p54"/>
          <p:cNvSpPr txBox="1"/>
          <p:nvPr/>
        </p:nvSpPr>
        <p:spPr>
          <a:xfrm>
            <a:off x="704707" y="938100"/>
            <a:ext cx="18426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Brightest NICER X-ray burst detected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58" name="Google Shape;658;p54"/>
          <p:cNvSpPr/>
          <p:nvPr/>
        </p:nvSpPr>
        <p:spPr>
          <a:xfrm>
            <a:off x="3378413" y="2903888"/>
            <a:ext cx="298500" cy="263700"/>
          </a:xfrm>
          <a:prstGeom prst="ellipse">
            <a:avLst/>
          </a:prstGeom>
          <a:noFill/>
          <a:ln cap="flat" cmpd="sng" w="38100">
            <a:solidFill>
              <a:srgbClr val="0069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4"/>
          <p:cNvSpPr/>
          <p:nvPr/>
        </p:nvSpPr>
        <p:spPr>
          <a:xfrm>
            <a:off x="5098088" y="2214988"/>
            <a:ext cx="507000" cy="507000"/>
          </a:xfrm>
          <a:prstGeom prst="ellipse">
            <a:avLst/>
          </a:prstGeom>
          <a:noFill/>
          <a:ln cap="flat" cmpd="sng" w="38100">
            <a:solidFill>
              <a:srgbClr val="0069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4"/>
          <p:cNvSpPr txBox="1"/>
          <p:nvPr/>
        </p:nvSpPr>
        <p:spPr>
          <a:xfrm>
            <a:off x="6474150" y="1592700"/>
            <a:ext cx="2469900" cy="442500"/>
          </a:xfrm>
          <a:prstGeom prst="rect">
            <a:avLst/>
          </a:prstGeom>
          <a:noFill/>
          <a:ln cap="flat" cmpd="sng" w="9525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Pause in rise!</a:t>
            </a:r>
            <a:endParaRPr sz="19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661" name="Google Shape;661;p54"/>
          <p:cNvCxnSpPr/>
          <p:nvPr/>
        </p:nvCxnSpPr>
        <p:spPr>
          <a:xfrm flipH="1">
            <a:off x="5712639" y="2035136"/>
            <a:ext cx="761400" cy="2922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2" name="Google Shape;662;p54"/>
          <p:cNvCxnSpPr>
            <a:stCxn id="658" idx="0"/>
            <a:endCxn id="659" idx="0"/>
          </p:cNvCxnSpPr>
          <p:nvPr/>
        </p:nvCxnSpPr>
        <p:spPr>
          <a:xfrm flipH="1" rot="10800000">
            <a:off x="3527663" y="2215088"/>
            <a:ext cx="1824000" cy="688800"/>
          </a:xfrm>
          <a:prstGeom prst="straightConnector1">
            <a:avLst/>
          </a:prstGeom>
          <a:noFill/>
          <a:ln cap="flat" cmpd="sng" w="9525">
            <a:solidFill>
              <a:srgbClr val="00695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54"/>
          <p:cNvCxnSpPr>
            <a:stCxn id="658" idx="4"/>
            <a:endCxn id="659" idx="4"/>
          </p:cNvCxnSpPr>
          <p:nvPr/>
        </p:nvCxnSpPr>
        <p:spPr>
          <a:xfrm flipH="1" rot="10800000">
            <a:off x="3527663" y="2722088"/>
            <a:ext cx="1824000" cy="445500"/>
          </a:xfrm>
          <a:prstGeom prst="straightConnector1">
            <a:avLst/>
          </a:prstGeom>
          <a:noFill/>
          <a:ln cap="flat" cmpd="sng" w="9525">
            <a:solidFill>
              <a:srgbClr val="00695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64" name="Google Shape;664;p54"/>
          <p:cNvSpPr txBox="1"/>
          <p:nvPr/>
        </p:nvSpPr>
        <p:spPr>
          <a:xfrm>
            <a:off x="754174" y="2485300"/>
            <a:ext cx="16035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Many cts/s = good statistics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665" name="Google Shape;665;p54"/>
          <p:cNvCxnSpPr/>
          <p:nvPr/>
        </p:nvCxnSpPr>
        <p:spPr>
          <a:xfrm flipH="1" rot="10800000">
            <a:off x="2137932" y="2473400"/>
            <a:ext cx="722100" cy="2961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6" name="Google Shape;666;p54"/>
          <p:cNvSpPr txBox="1"/>
          <p:nvPr/>
        </p:nvSpPr>
        <p:spPr>
          <a:xfrm>
            <a:off x="7851776" y="4726850"/>
            <a:ext cx="9555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Albayati+21</a:t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667" name="Google Shape;667;p54"/>
          <p:cNvGrpSpPr/>
          <p:nvPr/>
        </p:nvGrpSpPr>
        <p:grpSpPr>
          <a:xfrm>
            <a:off x="7065542" y="2903895"/>
            <a:ext cx="1596488" cy="1902085"/>
            <a:chOff x="6073950" y="194300"/>
            <a:chExt cx="2844775" cy="3036050"/>
          </a:xfrm>
        </p:grpSpPr>
        <p:pic>
          <p:nvPicPr>
            <p:cNvPr id="668" name="Google Shape;668;p54"/>
            <p:cNvPicPr preferRelativeResize="0"/>
            <p:nvPr/>
          </p:nvPicPr>
          <p:blipFill rotWithShape="1">
            <a:blip r:embed="rId4">
              <a:alphaModFix/>
            </a:blip>
            <a:srcRect b="40180" l="0" r="0" t="0"/>
            <a:stretch/>
          </p:blipFill>
          <p:spPr>
            <a:xfrm>
              <a:off x="6073950" y="194300"/>
              <a:ext cx="2844775" cy="26974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54"/>
            <p:cNvGrpSpPr/>
            <p:nvPr/>
          </p:nvGrpSpPr>
          <p:grpSpPr>
            <a:xfrm>
              <a:off x="6073950" y="2868026"/>
              <a:ext cx="2844775" cy="362324"/>
              <a:chOff x="6073950" y="2868026"/>
              <a:chExt cx="2844775" cy="362324"/>
            </a:xfrm>
          </p:grpSpPr>
          <p:pic>
            <p:nvPicPr>
              <p:cNvPr id="670" name="Google Shape;670;p5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91964"/>
              <a:stretch/>
            </p:blipFill>
            <p:spPr>
              <a:xfrm>
                <a:off x="6073950" y="2868026"/>
                <a:ext cx="2844775" cy="3623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1" name="Google Shape;671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375375" y="3010850"/>
                <a:ext cx="640450" cy="173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72" name="Google Shape;672;p54"/>
          <p:cNvSpPr txBox="1"/>
          <p:nvPr/>
        </p:nvSpPr>
        <p:spPr>
          <a:xfrm>
            <a:off x="5505000" y="4650652"/>
            <a:ext cx="1386000" cy="321000"/>
          </a:xfrm>
          <a:prstGeom prst="rect">
            <a:avLst/>
          </a:prstGeom>
          <a:noFill/>
          <a:ln cap="flat" cmpd="sng" w="9525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Pause in rise!</a:t>
            </a:r>
            <a:endParaRPr sz="11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673" name="Google Shape;673;p54"/>
          <p:cNvCxnSpPr>
            <a:stCxn id="672" idx="3"/>
          </p:cNvCxnSpPr>
          <p:nvPr/>
        </p:nvCxnSpPr>
        <p:spPr>
          <a:xfrm flipH="1" rot="10800000">
            <a:off x="6891000" y="4231552"/>
            <a:ext cx="504300" cy="5796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4" name="Google Shape;674;p54"/>
          <p:cNvCxnSpPr/>
          <p:nvPr/>
        </p:nvCxnSpPr>
        <p:spPr>
          <a:xfrm flipH="1">
            <a:off x="7660550" y="2778850"/>
            <a:ext cx="435000" cy="3405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5" name="Google Shape;675;p54"/>
          <p:cNvSpPr txBox="1"/>
          <p:nvPr/>
        </p:nvSpPr>
        <p:spPr>
          <a:xfrm>
            <a:off x="8036822" y="2488099"/>
            <a:ext cx="1034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Very dim :(</a:t>
            </a:r>
            <a:endParaRPr sz="11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76" name="Google Shape;676;p54"/>
          <p:cNvSpPr txBox="1"/>
          <p:nvPr/>
        </p:nvSpPr>
        <p:spPr>
          <a:xfrm rot="5400000">
            <a:off x="7824888" y="3992800"/>
            <a:ext cx="20679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MAXI J1807+132</a:t>
            </a:r>
            <a:endParaRPr sz="13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3386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5"/>
          <p:cNvSpPr txBox="1"/>
          <p:nvPr/>
        </p:nvSpPr>
        <p:spPr>
          <a:xfrm>
            <a:off x="5001200" y="4137900"/>
            <a:ext cx="34374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TBabs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9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diskbb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nthcomp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bbodyrad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Fixed     </a:t>
            </a:r>
            <a:r>
              <a:rPr lang="en" u="sng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r>
              <a:rPr lang="en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</a:t>
            </a:r>
            <a:r>
              <a:rPr lang="en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Fixed  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</a:t>
            </a:r>
            <a:r>
              <a:rPr lang="en" u="sng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 u="sng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83" name="Google Shape;683;p55"/>
          <p:cNvPicPr preferRelativeResize="0"/>
          <p:nvPr/>
        </p:nvPicPr>
        <p:blipFill rotWithShape="1">
          <a:blip r:embed="rId4">
            <a:alphaModFix/>
          </a:blip>
          <a:srcRect b="19884" l="0" r="0" t="0"/>
          <a:stretch/>
        </p:blipFill>
        <p:spPr>
          <a:xfrm>
            <a:off x="4538650" y="152400"/>
            <a:ext cx="4233849" cy="387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200" y="1387299"/>
            <a:ext cx="4597321" cy="328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/>
        </p:nvSpPr>
        <p:spPr>
          <a:xfrm>
            <a:off x="311700" y="2844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Thermonuclear Type-I X-ray Bursts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160" name="Google Shape;160;p28"/>
          <p:cNvGrpSpPr/>
          <p:nvPr/>
        </p:nvGrpSpPr>
        <p:grpSpPr>
          <a:xfrm>
            <a:off x="118000" y="1704275"/>
            <a:ext cx="4130100" cy="2682900"/>
            <a:chOff x="201450" y="2490813"/>
            <a:chExt cx="4130100" cy="2682900"/>
          </a:xfrm>
        </p:grpSpPr>
        <p:sp>
          <p:nvSpPr>
            <p:cNvPr id="161" name="Google Shape;161;p28"/>
            <p:cNvSpPr txBox="1"/>
            <p:nvPr/>
          </p:nvSpPr>
          <p:spPr>
            <a:xfrm>
              <a:off x="201450" y="2490813"/>
              <a:ext cx="4130100" cy="26829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Material accreted onto neutron star 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Compacted into a dense layer 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Runaway thermonuclear fusion </a:t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19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914000" y="3053788"/>
              <a:ext cx="508200" cy="456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914000" y="4111863"/>
              <a:ext cx="508200" cy="456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675" y="1061412"/>
            <a:ext cx="3934650" cy="3738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9"/>
          <p:cNvCxnSpPr/>
          <p:nvPr/>
        </p:nvCxnSpPr>
        <p:spPr>
          <a:xfrm>
            <a:off x="3375775" y="2457850"/>
            <a:ext cx="328800" cy="4176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9"/>
          <p:cNvCxnSpPr/>
          <p:nvPr/>
        </p:nvCxnSpPr>
        <p:spPr>
          <a:xfrm flipH="1">
            <a:off x="4606450" y="2477575"/>
            <a:ext cx="416700" cy="320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9"/>
          <p:cNvSpPr txBox="1"/>
          <p:nvPr/>
        </p:nvSpPr>
        <p:spPr>
          <a:xfrm>
            <a:off x="2954650" y="2136850"/>
            <a:ext cx="10866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Fast rise</a:t>
            </a:r>
            <a:endParaRPr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4966250" y="1904225"/>
            <a:ext cx="1528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Exponential-like decay</a:t>
            </a:r>
            <a:endParaRPr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380388" y="1061400"/>
            <a:ext cx="20679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X-ray Burst Lightcurve (Timeseries)</a:t>
            </a:r>
            <a:endParaRPr sz="13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1815138" y="254525"/>
            <a:ext cx="551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Observation &amp; Analysis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7135700" y="3162550"/>
            <a:ext cx="16284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10s - 100s of seconds long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176" name="Google Shape;176;p29"/>
          <p:cNvCxnSpPr/>
          <p:nvPr/>
        </p:nvCxnSpPr>
        <p:spPr>
          <a:xfrm flipH="1">
            <a:off x="5999350" y="3882850"/>
            <a:ext cx="1628400" cy="6675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Spectral Analysis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700" y="1191200"/>
            <a:ext cx="4632701" cy="25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788" y="1598138"/>
            <a:ext cx="1902074" cy="142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248975" y="3297088"/>
            <a:ext cx="406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absorption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disk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blackbody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248975" y="4298175"/>
            <a:ext cx="6701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absorption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disk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828325" y="3777925"/>
            <a:ext cx="508200" cy="456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 txBox="1"/>
          <p:nvPr/>
        </p:nvSpPr>
        <p:spPr>
          <a:xfrm>
            <a:off x="368275" y="1004913"/>
            <a:ext cx="3071100" cy="4155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Fit the persistent emission first…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5836050" y="3804075"/>
            <a:ext cx="3250800" cy="11517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Assume the persistent emission is not changing during the burst…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… And then add the burst emission!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4842375" y="3043775"/>
            <a:ext cx="2360100" cy="3825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90" name="Google Shape;190;p30"/>
          <p:cNvCxnSpPr>
            <a:stCxn id="189" idx="1"/>
          </p:cNvCxnSpPr>
          <p:nvPr/>
        </p:nvCxnSpPr>
        <p:spPr>
          <a:xfrm rot="10800000">
            <a:off x="3048975" y="2486825"/>
            <a:ext cx="1793400" cy="7482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/>
        </p:nvSpPr>
        <p:spPr>
          <a:xfrm>
            <a:off x="248975" y="4298175"/>
            <a:ext cx="5713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absorption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disk</a:t>
            </a:r>
            <a:r>
              <a:rPr lang="en" sz="15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>
            <a:off x="206750" y="254500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Spectral Analysis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700" y="1191200"/>
            <a:ext cx="4632701" cy="25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/>
          <p:nvPr/>
        </p:nvSpPr>
        <p:spPr>
          <a:xfrm>
            <a:off x="3954720" y="4321175"/>
            <a:ext cx="1571700" cy="3825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99" name="Google Shape;199;p31"/>
          <p:cNvCxnSpPr>
            <a:stCxn id="200" idx="1"/>
          </p:cNvCxnSpPr>
          <p:nvPr/>
        </p:nvCxnSpPr>
        <p:spPr>
          <a:xfrm flipH="1">
            <a:off x="5535125" y="4155575"/>
            <a:ext cx="427500" cy="369900"/>
          </a:xfrm>
          <a:prstGeom prst="straightConnector1">
            <a:avLst/>
          </a:prstGeom>
          <a:noFill/>
          <a:ln cap="flat" cmpd="sng" w="28575">
            <a:solidFill>
              <a:srgbClr val="26A69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31"/>
          <p:cNvSpPr txBox="1"/>
          <p:nvPr/>
        </p:nvSpPr>
        <p:spPr>
          <a:xfrm>
            <a:off x="5962625" y="3947825"/>
            <a:ext cx="3071100" cy="415500"/>
          </a:xfrm>
          <a:prstGeom prst="rect">
            <a:avLst/>
          </a:prstGeom>
          <a:noFill/>
          <a:ln cap="flat" cmpd="sng" w="38100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Describes igniting photosphere</a:t>
            </a:r>
            <a:endParaRPr sz="16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E.g.       </a:t>
            </a:r>
            <a:r>
              <a:rPr lang="en" sz="15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bbodyrad</a:t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 rot="-5400000">
            <a:off x="-483800" y="2389263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Güver+22</a:t>
            </a:r>
            <a:endParaRPr sz="10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50" y="1278125"/>
            <a:ext cx="3604837" cy="234053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/>
          <p:nvPr/>
        </p:nvSpPr>
        <p:spPr>
          <a:xfrm>
            <a:off x="7391375" y="1278125"/>
            <a:ext cx="359700" cy="5727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04" name="Google Shape;204;p31"/>
          <p:cNvCxnSpPr>
            <a:stCxn id="203" idx="1"/>
          </p:cNvCxnSpPr>
          <p:nvPr/>
        </p:nvCxnSpPr>
        <p:spPr>
          <a:xfrm flipH="1">
            <a:off x="3652175" y="1564475"/>
            <a:ext cx="3739200" cy="526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31"/>
          <p:cNvCxnSpPr/>
          <p:nvPr/>
        </p:nvCxnSpPr>
        <p:spPr>
          <a:xfrm rot="10800000">
            <a:off x="3564525" y="2801650"/>
            <a:ext cx="1062000" cy="1492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31"/>
          <p:cNvSpPr/>
          <p:nvPr/>
        </p:nvSpPr>
        <p:spPr>
          <a:xfrm>
            <a:off x="248975" y="4321175"/>
            <a:ext cx="3604800" cy="3825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207" name="Google Shape;207;p31"/>
          <p:cNvCxnSpPr/>
          <p:nvPr/>
        </p:nvCxnSpPr>
        <p:spPr>
          <a:xfrm flipH="1" rot="10800000">
            <a:off x="2444175" y="2582350"/>
            <a:ext cx="391800" cy="17115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/>
        </p:nvSpPr>
        <p:spPr>
          <a:xfrm>
            <a:off x="0" y="98525"/>
            <a:ext cx="540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Time-Resolved Spectroscopy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475" y="280413"/>
            <a:ext cx="3142575" cy="45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 rot="-5400000">
            <a:off x="8152125" y="4011813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T. Oosterbroek</a:t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215" name="Google Shape;215;p32"/>
          <p:cNvCxnSpPr/>
          <p:nvPr/>
        </p:nvCxnSpPr>
        <p:spPr>
          <a:xfrm flipH="1">
            <a:off x="6610275" y="828675"/>
            <a:ext cx="619200" cy="2097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32"/>
          <p:cNvSpPr txBox="1"/>
          <p:nvPr/>
        </p:nvSpPr>
        <p:spPr>
          <a:xfrm>
            <a:off x="4170675" y="831175"/>
            <a:ext cx="13815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FLUX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3921550" y="3427263"/>
            <a:ext cx="1694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BLACKBODY RADIUS</a:t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3921600" y="2115125"/>
            <a:ext cx="1694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BLACKBODY TEMPERATURE (best fit parameters)</a:t>
            </a:r>
            <a:endParaRPr b="1" sz="12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6683175" y="321563"/>
            <a:ext cx="1694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Fitting individual spectra</a:t>
            </a:r>
            <a:endParaRPr sz="16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3921625" y="3864838"/>
            <a:ext cx="1694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(from normalisation best fit parameters)</a:t>
            </a:r>
            <a:endParaRPr b="1" sz="12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552425" y="1459450"/>
            <a:ext cx="3000000" cy="2405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Thermonuclear signature </a:t>
            </a:r>
            <a:endParaRPr sz="2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= </a:t>
            </a:r>
            <a:endParaRPr sz="2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burst temperature rise and decay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3"/>
          <p:cNvGrpSpPr/>
          <p:nvPr/>
        </p:nvGrpSpPr>
        <p:grpSpPr>
          <a:xfrm>
            <a:off x="4979251" y="2314158"/>
            <a:ext cx="2247071" cy="310814"/>
            <a:chOff x="5897950" y="2008400"/>
            <a:chExt cx="3117900" cy="542148"/>
          </a:xfrm>
        </p:grpSpPr>
        <p:grpSp>
          <p:nvGrpSpPr>
            <p:cNvPr id="227" name="Google Shape;227;p33"/>
            <p:cNvGrpSpPr/>
            <p:nvPr/>
          </p:nvGrpSpPr>
          <p:grpSpPr>
            <a:xfrm>
              <a:off x="5897950" y="2008400"/>
              <a:ext cx="3117900" cy="542148"/>
              <a:chOff x="5897950" y="2008400"/>
              <a:chExt cx="3117900" cy="542148"/>
            </a:xfrm>
          </p:grpSpPr>
          <p:cxnSp>
            <p:nvCxnSpPr>
              <p:cNvPr id="228" name="Google Shape;228;p33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9" name="Google Shape;229;p33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30" name="Google Shape;230;p33"/>
            <p:cNvCxnSpPr/>
            <p:nvPr/>
          </p:nvCxnSpPr>
          <p:spPr>
            <a:xfrm>
              <a:off x="5904275" y="2120600"/>
              <a:ext cx="0" cy="3006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31" name="Google Shape;231;p33"/>
          <p:cNvGrpSpPr/>
          <p:nvPr/>
        </p:nvGrpSpPr>
        <p:grpSpPr>
          <a:xfrm flipH="1">
            <a:off x="1917685" y="2313908"/>
            <a:ext cx="2247071" cy="310814"/>
            <a:chOff x="5897950" y="2008400"/>
            <a:chExt cx="3117900" cy="542148"/>
          </a:xfrm>
        </p:grpSpPr>
        <p:grpSp>
          <p:nvGrpSpPr>
            <p:cNvPr id="232" name="Google Shape;232;p33"/>
            <p:cNvGrpSpPr/>
            <p:nvPr/>
          </p:nvGrpSpPr>
          <p:grpSpPr>
            <a:xfrm>
              <a:off x="5897950" y="2008400"/>
              <a:ext cx="3117900" cy="542148"/>
              <a:chOff x="5897950" y="2008400"/>
              <a:chExt cx="3117900" cy="542148"/>
            </a:xfrm>
          </p:grpSpPr>
          <p:cxnSp>
            <p:nvCxnSpPr>
              <p:cNvPr id="233" name="Google Shape;233;p33"/>
              <p:cNvCxnSpPr/>
              <p:nvPr/>
            </p:nvCxnSpPr>
            <p:spPr>
              <a:xfrm flipH="1">
                <a:off x="5897950" y="2008400"/>
                <a:ext cx="3117900" cy="1122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4" name="Google Shape;234;p33"/>
              <p:cNvCxnSpPr/>
              <p:nvPr/>
            </p:nvCxnSpPr>
            <p:spPr>
              <a:xfrm>
                <a:off x="5904268" y="2412248"/>
                <a:ext cx="3105300" cy="1383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35" name="Google Shape;235;p33"/>
            <p:cNvCxnSpPr/>
            <p:nvPr/>
          </p:nvCxnSpPr>
          <p:spPr>
            <a:xfrm>
              <a:off x="5904275" y="2120600"/>
              <a:ext cx="0" cy="300600"/>
            </a:xfrm>
            <a:prstGeom prst="straightConnector1">
              <a:avLst/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36" name="Google Shape;236;p33"/>
          <p:cNvSpPr txBox="1"/>
          <p:nvPr/>
        </p:nvSpPr>
        <p:spPr>
          <a:xfrm>
            <a:off x="292950" y="206875"/>
            <a:ext cx="855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Unchanging Persistent Emission?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1875750" y="3992225"/>
            <a:ext cx="5392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absorption </a:t>
            </a:r>
            <a:r>
              <a:rPr lang="en" sz="10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✕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( </a:t>
            </a:r>
            <a:r>
              <a:rPr lang="en" sz="1500">
                <a:solidFill>
                  <a:srgbClr val="FF9900"/>
                </a:solidFill>
                <a:latin typeface="Spectral"/>
                <a:ea typeface="Spectral"/>
                <a:cs typeface="Spectral"/>
                <a:sym typeface="Spectral"/>
              </a:rPr>
              <a:t>disk blackbody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+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powerlaw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+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burst blackbody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5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Fixed?            </a:t>
            </a:r>
            <a:r>
              <a:rPr lang="en" sz="1500">
                <a:solidFill>
                  <a:schemeClr val="accent3"/>
                </a:solidFill>
                <a:latin typeface="Spectral"/>
                <a:ea typeface="Spectral"/>
                <a:cs typeface="Spectral"/>
                <a:sym typeface="Spectral"/>
              </a:rPr>
              <a:t>    Fixed?  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 </a:t>
            </a:r>
            <a:r>
              <a:rPr lang="en" sz="1500">
                <a:solidFill>
                  <a:srgbClr val="6D9EEB"/>
                </a:solidFill>
                <a:latin typeface="Spectral"/>
                <a:ea typeface="Spectral"/>
                <a:cs typeface="Spectral"/>
                <a:sym typeface="Spectral"/>
              </a:rPr>
              <a:t> Fixed?   </a:t>
            </a:r>
            <a:r>
              <a:rPr lang="en" sz="15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        </a:t>
            </a:r>
            <a:r>
              <a:rPr lang="en" sz="1500">
                <a:solidFill>
                  <a:schemeClr val="lt2"/>
                </a:solidFill>
                <a:latin typeface="Spectral"/>
                <a:ea typeface="Spectral"/>
                <a:cs typeface="Spectral"/>
                <a:sym typeface="Spectral"/>
              </a:rPr>
              <a:t>Varying</a:t>
            </a:r>
            <a:endParaRPr sz="1500">
              <a:solidFill>
                <a:schemeClr val="lt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4411649" y="2292145"/>
            <a:ext cx="320700" cy="32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4357154" y="1206736"/>
            <a:ext cx="482140" cy="977567"/>
          </a:xfrm>
          <a:custGeom>
            <a:rect b="b" l="l" r="r" t="t"/>
            <a:pathLst>
              <a:path extrusionOk="0" h="29192" w="14519">
                <a:moveTo>
                  <a:pt x="5219" y="28476"/>
                </a:moveTo>
                <a:cubicBezTo>
                  <a:pt x="2616" y="22228"/>
                  <a:pt x="-630" y="15513"/>
                  <a:pt x="210" y="8797"/>
                </a:cubicBezTo>
                <a:cubicBezTo>
                  <a:pt x="712" y="4780"/>
                  <a:pt x="4957" y="-1072"/>
                  <a:pt x="8797" y="209"/>
                </a:cubicBezTo>
                <a:cubicBezTo>
                  <a:pt x="17962" y="3266"/>
                  <a:pt x="14514" y="21153"/>
                  <a:pt x="9155" y="29192"/>
                </a:cubicBezTo>
              </a:path>
            </a:pathLst>
          </a:custGeom>
          <a:noFill/>
          <a:ln cap="flat" cmpd="sng" w="3810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" name="Google Shape;240;p33"/>
          <p:cNvSpPr/>
          <p:nvPr/>
        </p:nvSpPr>
        <p:spPr>
          <a:xfrm rot="10649076">
            <a:off x="4357140" y="2764694"/>
            <a:ext cx="482169" cy="977602"/>
          </a:xfrm>
          <a:custGeom>
            <a:rect b="b" l="l" r="r" t="t"/>
            <a:pathLst>
              <a:path extrusionOk="0" h="29192" w="14519">
                <a:moveTo>
                  <a:pt x="5219" y="28476"/>
                </a:moveTo>
                <a:cubicBezTo>
                  <a:pt x="2616" y="22228"/>
                  <a:pt x="-630" y="15513"/>
                  <a:pt x="210" y="8797"/>
                </a:cubicBezTo>
                <a:cubicBezTo>
                  <a:pt x="712" y="4780"/>
                  <a:pt x="4957" y="-1072"/>
                  <a:pt x="8797" y="209"/>
                </a:cubicBezTo>
                <a:cubicBezTo>
                  <a:pt x="17962" y="3266"/>
                  <a:pt x="14514" y="21153"/>
                  <a:pt x="9155" y="29192"/>
                </a:cubicBezTo>
              </a:path>
            </a:pathLst>
          </a:custGeom>
          <a:noFill/>
          <a:ln cap="flat" cmpd="sng" w="38100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" name="Google Shape;241;p33"/>
          <p:cNvSpPr/>
          <p:nvPr/>
        </p:nvSpPr>
        <p:spPr>
          <a:xfrm>
            <a:off x="4099500" y="1965000"/>
            <a:ext cx="945000" cy="977700"/>
          </a:xfrm>
          <a:prstGeom prst="sun">
            <a:avLst>
              <a:gd fmla="val 25000" name="adj"/>
            </a:avLst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6867500" y="986088"/>
            <a:ext cx="1791600" cy="978900"/>
          </a:xfrm>
          <a:prstGeom prst="rect">
            <a:avLst/>
          </a:prstGeom>
          <a:noFill/>
          <a:ln cap="flat" cmpd="sng" w="38100">
            <a:solidFill>
              <a:srgbClr val="26A6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Simple, but naïve!</a:t>
            </a:r>
            <a:endParaRPr sz="24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