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4"/>
  </p:sldMasterIdLst>
  <p:notesMasterIdLst>
    <p:notesMasterId r:id="rId25"/>
  </p:notesMasterIdLst>
  <p:sldIdLst>
    <p:sldId id="256" r:id="rId5"/>
    <p:sldId id="268" r:id="rId6"/>
    <p:sldId id="1527" r:id="rId7"/>
    <p:sldId id="1491" r:id="rId8"/>
    <p:sldId id="1528" r:id="rId9"/>
    <p:sldId id="310" r:id="rId10"/>
    <p:sldId id="1529" r:id="rId11"/>
    <p:sldId id="1531" r:id="rId12"/>
    <p:sldId id="1530" r:id="rId13"/>
    <p:sldId id="269" r:id="rId14"/>
    <p:sldId id="1532" r:id="rId15"/>
    <p:sldId id="1533" r:id="rId16"/>
    <p:sldId id="1534" r:id="rId17"/>
    <p:sldId id="1535" r:id="rId18"/>
    <p:sldId id="1537" r:id="rId19"/>
    <p:sldId id="1538" r:id="rId20"/>
    <p:sldId id="1539" r:id="rId21"/>
    <p:sldId id="1540" r:id="rId22"/>
    <p:sldId id="1541" r:id="rId23"/>
    <p:sldId id="1542" r:id="rId2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6" roundtripDataSignature="AMtx7mhoQTuKQNuYce0XdOqSClpU8cMYO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4643B4-A542-1E85-D396-D4B4EC7DD396}" v="96" dt="2024-07-28T16:22:02.441"/>
    <p1510:client id="{6CB1F0D5-AB88-0C49-9245-56E87927C3B9}" v="126" dt="2024-07-26T20:56:36.439"/>
    <p1510:client id="{EFB6632B-0FA3-7328-F4F3-221A2CA9BCBA}" v="166" dt="2024-07-26T20:39:12.123"/>
  </p1510:revLst>
</p1510:revInfo>
</file>

<file path=ppt/tableStyles.xml><?xml version="1.0" encoding="utf-8"?>
<a:tblStyleLst xmlns:a="http://schemas.openxmlformats.org/drawingml/2006/main" def="{28698E73-4AC0-4C1F-8FD5-A0862265329D}">
  <a:tblStyle styleId="{28698E73-4AC0-4C1F-8FD5-A0862265329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customschemas.google.com/relationships/presentationmetadata" Target="meta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28766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age">
  <p:cSld name="Title Pag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3390" cy="6857543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544437" y="3700533"/>
            <a:ext cx="4654032" cy="1862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2286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4pPr>
            <a:lvl5pPr marL="2286000" lvl="4" indent="-228600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366092"/>
              </a:buClr>
              <a:buSzPts val="1800"/>
              <a:buNone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5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8229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ntent">
  <p:cSld name="Title and Three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7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503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7"/>
          <p:cNvSpPr txBox="1">
            <a:spLocks noGrp="1"/>
          </p:cNvSpPr>
          <p:nvPr>
            <p:ph type="body" idx="2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3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ntent">
  <p:cSld name="Title and Four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>
            <a:spLocks noGrp="1"/>
          </p:cNvSpPr>
          <p:nvPr>
            <p:ph type="body" idx="1"/>
          </p:nvPr>
        </p:nvSpPr>
        <p:spPr>
          <a:xfrm>
            <a:off x="457200" y="145725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8"/>
          <p:cNvSpPr txBox="1">
            <a:spLocks noGrp="1"/>
          </p:cNvSpPr>
          <p:nvPr>
            <p:ph type="body" idx="2"/>
          </p:nvPr>
        </p:nvSpPr>
        <p:spPr>
          <a:xfrm>
            <a:off x="457200" y="407188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8"/>
          <p:cNvSpPr txBox="1">
            <a:spLocks noGrp="1"/>
          </p:cNvSpPr>
          <p:nvPr>
            <p:ph type="body" idx="3"/>
          </p:nvPr>
        </p:nvSpPr>
        <p:spPr>
          <a:xfrm>
            <a:off x="4648200" y="1456346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4"/>
          </p:nvPr>
        </p:nvSpPr>
        <p:spPr>
          <a:xfrm>
            <a:off x="4648200" y="4070970"/>
            <a:ext cx="4038600" cy="24227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2326105" y="539869"/>
            <a:ext cx="6360695" cy="641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D517F"/>
              </a:buClr>
              <a:buSzPts val="3200"/>
              <a:buFont typeface="Calibri"/>
              <a:buNone/>
              <a:defRPr sz="3200" b="1" i="1" u="none" strike="noStrike" cap="none">
                <a:solidFill>
                  <a:srgbClr val="2D517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270f49d1f9f_0_13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35" name="Google Shape;35;g270f49d1f9f_0_130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6" name="Google Shape;36;g270f49d1f9f_0_13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7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366092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366092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366092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3"/>
          <p:cNvSpPr txBox="1"/>
          <p:nvPr/>
        </p:nvSpPr>
        <p:spPr>
          <a:xfrm>
            <a:off x="8823970" y="6586641"/>
            <a:ext cx="335448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0" i="0" u="none" strike="noStrike" cap="none">
                <a:solidFill>
                  <a:srgbClr val="121A33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000" b="0" i="0" u="none" strike="noStrike" cap="none">
              <a:solidFill>
                <a:srgbClr val="121A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3"/>
          <p:cNvSpPr/>
          <p:nvPr/>
        </p:nvSpPr>
        <p:spPr>
          <a:xfrm>
            <a:off x="1751263" y="1180087"/>
            <a:ext cx="7392737" cy="47103"/>
          </a:xfrm>
          <a:prstGeom prst="rect">
            <a:avLst/>
          </a:prstGeom>
          <a:gradFill>
            <a:gsLst>
              <a:gs pos="0">
                <a:srgbClr val="2D517F"/>
              </a:gs>
              <a:gs pos="100000">
                <a:srgbClr val="121A33"/>
              </a:gs>
            </a:gsLst>
            <a:lin ang="0" scaled="0"/>
          </a:gradFill>
          <a:ln>
            <a:noFill/>
          </a:ln>
          <a:effectLst>
            <a:outerShdw blurRad="40000" dist="23000" dir="5400000" rotWithShape="0">
              <a:srgbClr val="000000">
                <a:alpha val="34509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heasarc.gsfc.nasa.gov/docs/nicer/nicer_analysis.html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"/>
          <p:cNvSpPr txBox="1">
            <a:spLocks noGrp="1"/>
          </p:cNvSpPr>
          <p:nvPr>
            <p:ph type="body" idx="1"/>
          </p:nvPr>
        </p:nvSpPr>
        <p:spPr>
          <a:xfrm>
            <a:off x="108998" y="3700525"/>
            <a:ext cx="7989600" cy="18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30"/>
              <a:buNone/>
            </a:pPr>
            <a:r>
              <a:rPr lang="en-US" sz="3330"/>
              <a:t>NICER Analysis and Calibration</a:t>
            </a:r>
            <a:br>
              <a:rPr lang="en-US" sz="3330"/>
            </a:br>
            <a:r>
              <a:rPr lang="en-US" sz="2590"/>
              <a:t>Craig Markwardt (NASA/GSFC) &amp;</a:t>
            </a:r>
            <a:br>
              <a:rPr lang="en-US" sz="2590"/>
            </a:br>
            <a:r>
              <a:rPr lang="en-US" sz="2590"/>
              <a:t>NICER Team</a:t>
            </a:r>
            <a:endParaRPr/>
          </a:p>
        </p:txBody>
      </p:sp>
      <p:pic>
        <p:nvPicPr>
          <p:cNvPr id="46" name="Google Shape;46;p1" descr="NASA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656" y="5978875"/>
            <a:ext cx="956264" cy="812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1" descr="GSFC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86878" y="5871218"/>
            <a:ext cx="445842" cy="81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Google Shape;48;p1" descr="Moog.jpg"/>
          <p:cNvPicPr preferRelativeResize="0"/>
          <p:nvPr/>
        </p:nvPicPr>
        <p:blipFill rotWithShape="1">
          <a:blip r:embed="rId5">
            <a:alphaModFix/>
          </a:blip>
          <a:srcRect l="6697" t="14626" r="6830" b="16740"/>
          <a:stretch/>
        </p:blipFill>
        <p:spPr>
          <a:xfrm>
            <a:off x="6328790" y="6521896"/>
            <a:ext cx="1544647" cy="3104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49;p1" descr="DTU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194601" y="6109357"/>
            <a:ext cx="472630" cy="687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1" descr="BroadReach.jpg"/>
          <p:cNvPicPr preferRelativeResize="0"/>
          <p:nvPr/>
        </p:nvPicPr>
        <p:blipFill rotWithShape="1">
          <a:blip r:embed="rId7">
            <a:alphaModFix/>
          </a:blip>
          <a:srcRect r="7247" b="21363"/>
          <a:stretch/>
        </p:blipFill>
        <p:spPr>
          <a:xfrm>
            <a:off x="5257801" y="6350929"/>
            <a:ext cx="828039" cy="374806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1" descr="DTU.jpg"/>
          <p:cNvPicPr preferRelativeResize="0"/>
          <p:nvPr/>
        </p:nvPicPr>
        <p:blipFill rotWithShape="1">
          <a:blip r:embed="rId8">
            <a:alphaModFix/>
          </a:blip>
          <a:srcRect b="59574"/>
          <a:stretch/>
        </p:blipFill>
        <p:spPr>
          <a:xfrm>
            <a:off x="4194600" y="6146342"/>
            <a:ext cx="470469" cy="276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1" descr="BroadReach.jpg"/>
          <p:cNvPicPr preferRelativeResize="0"/>
          <p:nvPr/>
        </p:nvPicPr>
        <p:blipFill rotWithShape="1">
          <a:blip r:embed="rId9">
            <a:alphaModFix/>
          </a:blip>
          <a:srcRect t="83754" r="2816" b="2920"/>
          <a:stretch/>
        </p:blipFill>
        <p:spPr>
          <a:xfrm>
            <a:off x="5249985" y="6768051"/>
            <a:ext cx="867594" cy="635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1" descr="Kavl.pn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389350" y="6040288"/>
            <a:ext cx="1427224" cy="700389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"/>
          <p:cNvSpPr txBox="1"/>
          <p:nvPr/>
        </p:nvSpPr>
        <p:spPr>
          <a:xfrm>
            <a:off x="1606177" y="6596390"/>
            <a:ext cx="642470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GSFC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1"/>
          <p:cNvSpPr txBox="1"/>
          <p:nvPr/>
        </p:nvSpPr>
        <p:spPr>
          <a:xfrm>
            <a:off x="3530601" y="0"/>
            <a:ext cx="5613400" cy="1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Arial"/>
              <a:buNone/>
            </a:pPr>
            <a:r>
              <a:rPr lang="en-US" sz="4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NICER/IXPE Workshop</a:t>
            </a:r>
            <a:br>
              <a:rPr lang="en-US" sz="3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24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July/August 2024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1" descr="https://lh4.googleusercontent.com/tFJBv5KjYZSvBCzq0-DtwMNlAe3Zv2Q-TfrvjdAhkf042lQ1dLoIjd7PtSaAzJfxp0wLZJN4NjHhcBRZD5zFsp81-an6LfRD0sCnrdHvOMtKEQ6AagVQN0h4fSWbXqcb7aUc-dN2LmI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42141" y="4883833"/>
            <a:ext cx="1334477" cy="15392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A8B42D-D8E7-7904-92FE-B3BB683858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When starting a new project, always reprocess data with newest software and calibration, and update your geomagnetic quantities</a:t>
            </a:r>
          </a:p>
          <a:p>
            <a:pPr lvl="1"/>
            <a:r>
              <a:rPr lang="en-US"/>
              <a:t>The NICER pipeline often does not use the newest releases</a:t>
            </a:r>
          </a:p>
          <a:p>
            <a:pPr lvl="1"/>
            <a:r>
              <a:rPr lang="en-US"/>
              <a:t>Archival data may indicate “zero exposure” but you may recover some data</a:t>
            </a:r>
          </a:p>
          <a:p>
            <a:pPr lvl="1"/>
            <a:r>
              <a:rPr lang="en-US"/>
              <a:t>Be prepared for changes due to optical light leak</a:t>
            </a:r>
          </a:p>
          <a:p>
            <a:r>
              <a:rPr lang="en-US"/>
              <a:t>Ask for help at </a:t>
            </a:r>
            <a:br>
              <a:rPr lang="en-US"/>
            </a:br>
            <a:r>
              <a:rPr lang="en-US"/>
              <a:t>the NICER website</a:t>
            </a:r>
            <a:br>
              <a:rPr lang="en-US"/>
            </a:br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F024383-3053-CE3E-9FFC-6B3DF5D45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Basic Calibration Recommendations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19D6DAA-3943-7D78-416E-2D7FA2A38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9691" y="4953668"/>
            <a:ext cx="2593521" cy="136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8502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9824B7B-393C-A5F6-55C8-B3C6A101D8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nicerl2 applies a gain correction to all events so that all detectors are on the same energy scale</a:t>
            </a:r>
          </a:p>
          <a:p>
            <a:pPr lvl="1"/>
            <a:r>
              <a:rPr lang="en-US"/>
              <a:t>Column name PI in event file</a:t>
            </a:r>
          </a:p>
          <a:p>
            <a:pPr lvl="2"/>
            <a:r>
              <a:rPr lang="en-US"/>
              <a:t>”Energy” = (10 eV) x PI</a:t>
            </a:r>
          </a:p>
          <a:p>
            <a:pPr lvl="1"/>
            <a:r>
              <a:rPr lang="en-US"/>
              <a:t>Also PI_FAST which is a secondary pulse height channel (not normally used for science)</a:t>
            </a:r>
          </a:p>
          <a:p>
            <a:pPr lvl="1"/>
            <a:r>
              <a:rPr lang="en-US"/>
              <a:t>Accurate to ~10 eV in 0.3-7 keV range</a:t>
            </a:r>
          </a:p>
          <a:p>
            <a:r>
              <a:rPr lang="en-US"/>
              <a:t>Time correction based on known time offsets</a:t>
            </a:r>
          </a:p>
          <a:p>
            <a:pPr lvl="1"/>
            <a:r>
              <a:rPr lang="en-US"/>
              <a:t>Accurate to 50 nanoseconds</a:t>
            </a:r>
          </a:p>
          <a:p>
            <a:r>
              <a:rPr lang="en-US"/>
              <a:t>Identifying correlated noise/undershoot ringing events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3AD4404-8261-3DB1-B74F-C1035D9E83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Calibration Done by “nicerl2”</a:t>
            </a:r>
          </a:p>
        </p:txBody>
      </p:sp>
    </p:spTree>
    <p:extLst>
      <p:ext uri="{BB962C8B-B14F-4D97-AF65-F5344CB8AC3E}">
        <p14:creationId xmlns:p14="http://schemas.microsoft.com/office/powerpoint/2010/main" val="4117344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96F026-ABD2-D96D-4944-A8DB31D199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Temporal screening</a:t>
            </a:r>
          </a:p>
          <a:p>
            <a:pPr lvl="1"/>
            <a:r>
              <a:rPr lang="en-US" dirty="0"/>
              <a:t>Orbit: SAA (</a:t>
            </a:r>
            <a:r>
              <a:rPr lang="en-US" dirty="0" err="1"/>
              <a:t>saafilt</a:t>
            </a:r>
            <a:r>
              <a:rPr lang="en-US" dirty="0"/>
              <a:t>), cutoff rigidity (</a:t>
            </a:r>
            <a:r>
              <a:rPr lang="en-US" dirty="0" err="1"/>
              <a:t>cor_range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Pointing: tracking target (</a:t>
            </a:r>
            <a:r>
              <a:rPr lang="en-US" dirty="0" err="1"/>
              <a:t>trackfilt</a:t>
            </a:r>
            <a:r>
              <a:rPr lang="en-US" dirty="0"/>
              <a:t>), on target (</a:t>
            </a:r>
            <a:r>
              <a:rPr lang="en-US" dirty="0" err="1"/>
              <a:t>angdist</a:t>
            </a:r>
            <a:r>
              <a:rPr lang="en-US" dirty="0"/>
              <a:t>), star tracker tracking (</a:t>
            </a:r>
            <a:r>
              <a:rPr lang="en-US" dirty="0" err="1"/>
              <a:t>st_valid</a:t>
            </a:r>
            <a:r>
              <a:rPr lang="en-US" dirty="0"/>
              <a:t>), earth elevation (</a:t>
            </a:r>
            <a:r>
              <a:rPr lang="en-US" dirty="0" err="1"/>
              <a:t>elv</a:t>
            </a:r>
            <a:r>
              <a:rPr lang="en-US" dirty="0"/>
              <a:t>), bright earth avoidance (</a:t>
            </a:r>
            <a:r>
              <a:rPr lang="en-US" dirty="0" err="1"/>
              <a:t>br_earth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Detector behavior: undershoot resets (</a:t>
            </a:r>
            <a:r>
              <a:rPr lang="en-US" dirty="0" err="1"/>
              <a:t>underonly_range</a:t>
            </a:r>
            <a:r>
              <a:rPr lang="en-US" dirty="0"/>
              <a:t>), overshoot resets (</a:t>
            </a:r>
            <a:r>
              <a:rPr lang="en-US" dirty="0" err="1"/>
              <a:t>overonly_range</a:t>
            </a:r>
            <a:r>
              <a:rPr lang="en-US" dirty="0"/>
              <a:t>), threshold setting (</a:t>
            </a:r>
            <a:r>
              <a:rPr lang="en-US" b="1" dirty="0" err="1"/>
              <a:t>threshfilter</a:t>
            </a:r>
            <a:r>
              <a:rPr lang="en-US" dirty="0"/>
              <a:t>)</a:t>
            </a:r>
          </a:p>
          <a:p>
            <a:r>
              <a:rPr lang="en-US" dirty="0"/>
              <a:t>Per-detector screening</a:t>
            </a:r>
          </a:p>
          <a:p>
            <a:pPr lvl="1"/>
            <a:r>
              <a:rPr lang="en-US" dirty="0"/>
              <a:t>FPM: Undershoots (</a:t>
            </a:r>
            <a:r>
              <a:rPr lang="en-US" dirty="0" err="1"/>
              <a:t>underonlyscr</a:t>
            </a:r>
            <a:r>
              <a:rPr lang="en-US" dirty="0"/>
              <a:t>), overshoots (</a:t>
            </a:r>
            <a:r>
              <a:rPr lang="en-US" dirty="0" err="1"/>
              <a:t>overonlyscr</a:t>
            </a:r>
            <a:r>
              <a:rPr lang="en-US" dirty="0"/>
              <a:t>), noise peak (noise25scr), extended noise peak (</a:t>
            </a:r>
            <a:r>
              <a:rPr lang="en-US" dirty="0" err="1"/>
              <a:t>noiseextscr</a:t>
            </a:r>
            <a:r>
              <a:rPr lang="en-US" dirty="0"/>
              <a:t>), noise ringing (</a:t>
            </a:r>
            <a:r>
              <a:rPr lang="en-US" dirty="0" err="1"/>
              <a:t>kee_noisering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MPU: “shredded GTIs” (</a:t>
            </a:r>
            <a:r>
              <a:rPr lang="en-US" dirty="0" err="1"/>
              <a:t>mpugtiscr</a:t>
            </a:r>
            <a:r>
              <a:rPr lang="en-US" dirty="0"/>
              <a:t>), “round robin” effect (</a:t>
            </a:r>
            <a:r>
              <a:rPr lang="en-US" dirty="0" err="1"/>
              <a:t>roundrobbinscr</a:t>
            </a:r>
            <a:r>
              <a:rPr lang="en-US" dirty="0"/>
              <a:t>), high data rate losses (</a:t>
            </a:r>
            <a:r>
              <a:rPr lang="en-US" dirty="0" err="1"/>
              <a:t>lowmemscr</a:t>
            </a:r>
            <a:r>
              <a:rPr lang="en-US" dirty="0"/>
              <a:t>)</a:t>
            </a:r>
          </a:p>
          <a:p>
            <a:pPr marL="508000" lvl="1" indent="0">
              <a:buNone/>
            </a:pPr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27AFAF-1169-81F3-A33F-5C7D64B78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Screening by “nicerl2”</a:t>
            </a:r>
          </a:p>
        </p:txBody>
      </p:sp>
    </p:spTree>
    <p:extLst>
      <p:ext uri="{BB962C8B-B14F-4D97-AF65-F5344CB8AC3E}">
        <p14:creationId xmlns:p14="http://schemas.microsoft.com/office/powerpoint/2010/main" val="36538666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E7034-C476-30DE-537D-5A9C2203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7031" y="3644017"/>
            <a:ext cx="3593242" cy="285062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Silicon drift detector anode gradually charges due to various effects</a:t>
            </a:r>
          </a:p>
          <a:p>
            <a:r>
              <a:rPr lang="en-US" dirty="0"/>
              <a:t>“Undershoot” is due to discharge/reset events</a:t>
            </a:r>
          </a:p>
          <a:p>
            <a:pPr lvl="1"/>
            <a:r>
              <a:rPr lang="en-US" dirty="0"/>
              <a:t>Completely normal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9D3EF-AC82-9688-FA76-AF13C054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Undershoots?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C0C154-37DF-500C-E3BC-604C5CBDD298}"/>
              </a:ext>
            </a:extLst>
          </p:cNvPr>
          <p:cNvGrpSpPr/>
          <p:nvPr/>
        </p:nvGrpSpPr>
        <p:grpSpPr>
          <a:xfrm>
            <a:off x="998714" y="2254352"/>
            <a:ext cx="7530957" cy="977007"/>
            <a:chOff x="2560814" y="940663"/>
            <a:chExt cx="7530957" cy="97700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1AC57E2-37A8-EC6F-A711-2B9CE9C40E15}"/>
                </a:ext>
              </a:extLst>
            </p:cNvPr>
            <p:cNvSpPr/>
            <p:nvPr/>
          </p:nvSpPr>
          <p:spPr>
            <a:xfrm>
              <a:off x="2560814" y="945222"/>
              <a:ext cx="7530957" cy="9657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81F9364C-0E0A-5DF4-08F6-97B96ECE4780}"/>
                </a:ext>
              </a:extLst>
            </p:cNvPr>
            <p:cNvSpPr/>
            <p:nvPr/>
          </p:nvSpPr>
          <p:spPr>
            <a:xfrm>
              <a:off x="2835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4FCC90F-8C27-DF6D-1ECF-DD75CB1C991E}"/>
                </a:ext>
              </a:extLst>
            </p:cNvPr>
            <p:cNvSpPr/>
            <p:nvPr/>
          </p:nvSpPr>
          <p:spPr>
            <a:xfrm>
              <a:off x="2988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0AEA0FCD-2C64-1947-C3DE-9B9035F17D11}"/>
                </a:ext>
              </a:extLst>
            </p:cNvPr>
            <p:cNvSpPr/>
            <p:nvPr/>
          </p:nvSpPr>
          <p:spPr>
            <a:xfrm>
              <a:off x="3140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53ACD620-B364-5B5A-4E38-9D65E08A75DA}"/>
                </a:ext>
              </a:extLst>
            </p:cNvPr>
            <p:cNvSpPr/>
            <p:nvPr/>
          </p:nvSpPr>
          <p:spPr>
            <a:xfrm>
              <a:off x="3292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A5261524-4E55-EEC2-7E9B-1D771E78724C}"/>
                </a:ext>
              </a:extLst>
            </p:cNvPr>
            <p:cNvSpPr/>
            <p:nvPr/>
          </p:nvSpPr>
          <p:spPr>
            <a:xfrm>
              <a:off x="3445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:a16="http://schemas.microsoft.com/office/drawing/2014/main" id="{0ADC3651-6356-AC76-91B5-AC8BB60AFBA8}"/>
                </a:ext>
              </a:extLst>
            </p:cNvPr>
            <p:cNvSpPr/>
            <p:nvPr/>
          </p:nvSpPr>
          <p:spPr>
            <a:xfrm>
              <a:off x="3597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87F274E-BFB0-97CF-5932-F653A185FBE6}"/>
                </a:ext>
              </a:extLst>
            </p:cNvPr>
            <p:cNvSpPr/>
            <p:nvPr/>
          </p:nvSpPr>
          <p:spPr>
            <a:xfrm>
              <a:off x="3750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3797F54C-42D5-C2DB-5DAD-0D7E63C19064}"/>
                </a:ext>
              </a:extLst>
            </p:cNvPr>
            <p:cNvSpPr/>
            <p:nvPr/>
          </p:nvSpPr>
          <p:spPr>
            <a:xfrm>
              <a:off x="3902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98BA8AF8-AC6A-13B8-3581-AF0CC795394A}"/>
                </a:ext>
              </a:extLst>
            </p:cNvPr>
            <p:cNvSpPr/>
            <p:nvPr/>
          </p:nvSpPr>
          <p:spPr>
            <a:xfrm>
              <a:off x="4054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90397F9C-C2F4-F3C4-3A3C-BDD416F454C3}"/>
                </a:ext>
              </a:extLst>
            </p:cNvPr>
            <p:cNvSpPr/>
            <p:nvPr/>
          </p:nvSpPr>
          <p:spPr>
            <a:xfrm>
              <a:off x="4207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E95C00D5-A712-C28D-B62B-212D202ED0A7}"/>
                </a:ext>
              </a:extLst>
            </p:cNvPr>
            <p:cNvSpPr/>
            <p:nvPr/>
          </p:nvSpPr>
          <p:spPr>
            <a:xfrm>
              <a:off x="4359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92CF7698-38CC-0CBA-545D-42E6EF67A1F4}"/>
                </a:ext>
              </a:extLst>
            </p:cNvPr>
            <p:cNvSpPr/>
            <p:nvPr/>
          </p:nvSpPr>
          <p:spPr>
            <a:xfrm>
              <a:off x="4512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17D66BFA-A3DB-CB04-5172-DD516B60951A}"/>
                </a:ext>
              </a:extLst>
            </p:cNvPr>
            <p:cNvSpPr/>
            <p:nvPr/>
          </p:nvSpPr>
          <p:spPr>
            <a:xfrm>
              <a:off x="4664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ounded Rectangle 18">
              <a:extLst>
                <a:ext uri="{FF2B5EF4-FFF2-40B4-BE49-F238E27FC236}">
                  <a16:creationId xmlns:a16="http://schemas.microsoft.com/office/drawing/2014/main" id="{7032D749-03BC-A93C-79FF-9D18F84D6F38}"/>
                </a:ext>
              </a:extLst>
            </p:cNvPr>
            <p:cNvSpPr/>
            <p:nvPr/>
          </p:nvSpPr>
          <p:spPr>
            <a:xfrm>
              <a:off x="4816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ounded Rectangle 19">
              <a:extLst>
                <a:ext uri="{FF2B5EF4-FFF2-40B4-BE49-F238E27FC236}">
                  <a16:creationId xmlns:a16="http://schemas.microsoft.com/office/drawing/2014/main" id="{8E45EFAC-F1DE-3EE7-EFBF-0D1A8BEF814F}"/>
                </a:ext>
              </a:extLst>
            </p:cNvPr>
            <p:cNvSpPr/>
            <p:nvPr/>
          </p:nvSpPr>
          <p:spPr>
            <a:xfrm>
              <a:off x="4969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96070B32-B092-0EA5-A91C-7E92FE3AC7CB}"/>
                </a:ext>
              </a:extLst>
            </p:cNvPr>
            <p:cNvSpPr/>
            <p:nvPr/>
          </p:nvSpPr>
          <p:spPr>
            <a:xfrm>
              <a:off x="5121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0B2ED22E-BF0F-180B-2E35-215193D6D983}"/>
                </a:ext>
              </a:extLst>
            </p:cNvPr>
            <p:cNvSpPr/>
            <p:nvPr/>
          </p:nvSpPr>
          <p:spPr>
            <a:xfrm>
              <a:off x="5274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695014B2-AF20-B833-3EBA-37AE121C9A6E}"/>
                </a:ext>
              </a:extLst>
            </p:cNvPr>
            <p:cNvSpPr/>
            <p:nvPr/>
          </p:nvSpPr>
          <p:spPr>
            <a:xfrm>
              <a:off x="5426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35091D65-F50E-34A1-4609-9B157780CF94}"/>
                </a:ext>
              </a:extLst>
            </p:cNvPr>
            <p:cNvSpPr/>
            <p:nvPr/>
          </p:nvSpPr>
          <p:spPr>
            <a:xfrm>
              <a:off x="5578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66D23635-80FD-44A4-F0B3-CCD205C7662A}"/>
                </a:ext>
              </a:extLst>
            </p:cNvPr>
            <p:cNvSpPr/>
            <p:nvPr/>
          </p:nvSpPr>
          <p:spPr>
            <a:xfrm>
              <a:off x="5731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FF306D95-E35A-243B-B989-CDB87253C7EB}"/>
                </a:ext>
              </a:extLst>
            </p:cNvPr>
            <p:cNvSpPr/>
            <p:nvPr/>
          </p:nvSpPr>
          <p:spPr>
            <a:xfrm>
              <a:off x="5883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D404F04-CC92-7335-794F-1ECE202FCEF4}"/>
                </a:ext>
              </a:extLst>
            </p:cNvPr>
            <p:cNvSpPr/>
            <p:nvPr/>
          </p:nvSpPr>
          <p:spPr>
            <a:xfrm>
              <a:off x="6036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390462D3-6098-2AB9-0F16-B079F6760533}"/>
                </a:ext>
              </a:extLst>
            </p:cNvPr>
            <p:cNvSpPr/>
            <p:nvPr/>
          </p:nvSpPr>
          <p:spPr>
            <a:xfrm>
              <a:off x="6510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ounded Rectangle 28">
              <a:extLst>
                <a:ext uri="{FF2B5EF4-FFF2-40B4-BE49-F238E27FC236}">
                  <a16:creationId xmlns:a16="http://schemas.microsoft.com/office/drawing/2014/main" id="{A1BFB4B1-EC9C-03F8-5609-3AB5566FFDB7}"/>
                </a:ext>
              </a:extLst>
            </p:cNvPr>
            <p:cNvSpPr/>
            <p:nvPr/>
          </p:nvSpPr>
          <p:spPr>
            <a:xfrm>
              <a:off x="6662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>
              <a:extLst>
                <a:ext uri="{FF2B5EF4-FFF2-40B4-BE49-F238E27FC236}">
                  <a16:creationId xmlns:a16="http://schemas.microsoft.com/office/drawing/2014/main" id="{2341C96C-6B9C-261A-5E75-93EAF18211C7}"/>
                </a:ext>
              </a:extLst>
            </p:cNvPr>
            <p:cNvSpPr/>
            <p:nvPr/>
          </p:nvSpPr>
          <p:spPr>
            <a:xfrm>
              <a:off x="6815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BFA7BA3C-49A6-4A8D-2CB8-FCAEBD4C7EA8}"/>
                </a:ext>
              </a:extLst>
            </p:cNvPr>
            <p:cNvSpPr/>
            <p:nvPr/>
          </p:nvSpPr>
          <p:spPr>
            <a:xfrm>
              <a:off x="6967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CFC5C06-3E1B-9DF2-C4B5-1BC9E674E4DB}"/>
                </a:ext>
              </a:extLst>
            </p:cNvPr>
            <p:cNvSpPr/>
            <p:nvPr/>
          </p:nvSpPr>
          <p:spPr>
            <a:xfrm>
              <a:off x="7119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98F3565B-9100-0CC4-4B81-3CB61535ADDC}"/>
                </a:ext>
              </a:extLst>
            </p:cNvPr>
            <p:cNvSpPr/>
            <p:nvPr/>
          </p:nvSpPr>
          <p:spPr>
            <a:xfrm>
              <a:off x="7272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C09B44A2-6C84-A40A-1BCA-8391E7747409}"/>
                </a:ext>
              </a:extLst>
            </p:cNvPr>
            <p:cNvSpPr/>
            <p:nvPr/>
          </p:nvSpPr>
          <p:spPr>
            <a:xfrm>
              <a:off x="7424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F70398EE-6E21-808C-A6B2-4C443295F5CC}"/>
                </a:ext>
              </a:extLst>
            </p:cNvPr>
            <p:cNvSpPr/>
            <p:nvPr/>
          </p:nvSpPr>
          <p:spPr>
            <a:xfrm>
              <a:off x="7577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62EABBB7-B091-EB50-EDEF-239F04F60446}"/>
                </a:ext>
              </a:extLst>
            </p:cNvPr>
            <p:cNvSpPr/>
            <p:nvPr/>
          </p:nvSpPr>
          <p:spPr>
            <a:xfrm>
              <a:off x="7729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86984EA0-CA6E-B1ED-2637-2EE5204F6F4A}"/>
                </a:ext>
              </a:extLst>
            </p:cNvPr>
            <p:cNvSpPr/>
            <p:nvPr/>
          </p:nvSpPr>
          <p:spPr>
            <a:xfrm>
              <a:off x="7881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ounded Rectangle 37">
              <a:extLst>
                <a:ext uri="{FF2B5EF4-FFF2-40B4-BE49-F238E27FC236}">
                  <a16:creationId xmlns:a16="http://schemas.microsoft.com/office/drawing/2014/main" id="{5814AC8D-0D04-4DA1-0C4F-F4E7CC10F52C}"/>
                </a:ext>
              </a:extLst>
            </p:cNvPr>
            <p:cNvSpPr/>
            <p:nvPr/>
          </p:nvSpPr>
          <p:spPr>
            <a:xfrm>
              <a:off x="8034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05CF1DC4-4543-8D74-BF95-1D5D1B120832}"/>
                </a:ext>
              </a:extLst>
            </p:cNvPr>
            <p:cNvSpPr/>
            <p:nvPr/>
          </p:nvSpPr>
          <p:spPr>
            <a:xfrm>
              <a:off x="8186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ounded Rectangle 39">
              <a:extLst>
                <a:ext uri="{FF2B5EF4-FFF2-40B4-BE49-F238E27FC236}">
                  <a16:creationId xmlns:a16="http://schemas.microsoft.com/office/drawing/2014/main" id="{8033A4A7-8C38-B378-C749-7DACA65E0430}"/>
                </a:ext>
              </a:extLst>
            </p:cNvPr>
            <p:cNvSpPr/>
            <p:nvPr/>
          </p:nvSpPr>
          <p:spPr>
            <a:xfrm>
              <a:off x="8339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10C4D8CA-27AF-8F32-0052-BB916E0FF6CF}"/>
                </a:ext>
              </a:extLst>
            </p:cNvPr>
            <p:cNvSpPr/>
            <p:nvPr/>
          </p:nvSpPr>
          <p:spPr>
            <a:xfrm>
              <a:off x="8491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30F0DA6C-524C-D429-D751-C5B1690ADBDB}"/>
                </a:ext>
              </a:extLst>
            </p:cNvPr>
            <p:cNvSpPr/>
            <p:nvPr/>
          </p:nvSpPr>
          <p:spPr>
            <a:xfrm>
              <a:off x="8643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D5E2B60C-5458-CB27-2F24-0C4789A64AAD}"/>
                </a:ext>
              </a:extLst>
            </p:cNvPr>
            <p:cNvSpPr/>
            <p:nvPr/>
          </p:nvSpPr>
          <p:spPr>
            <a:xfrm>
              <a:off x="8796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0552CBBE-54E1-DD61-9DA6-D320C8D003E0}"/>
                </a:ext>
              </a:extLst>
            </p:cNvPr>
            <p:cNvSpPr/>
            <p:nvPr/>
          </p:nvSpPr>
          <p:spPr>
            <a:xfrm>
              <a:off x="8948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3B19829C-1AB1-4252-11CD-7132FAF7DD6E}"/>
                </a:ext>
              </a:extLst>
            </p:cNvPr>
            <p:cNvSpPr/>
            <p:nvPr/>
          </p:nvSpPr>
          <p:spPr>
            <a:xfrm>
              <a:off x="9101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B5B8CB4D-CAE5-034E-5A75-9AE6E7A2FF87}"/>
                </a:ext>
              </a:extLst>
            </p:cNvPr>
            <p:cNvSpPr/>
            <p:nvPr/>
          </p:nvSpPr>
          <p:spPr>
            <a:xfrm>
              <a:off x="9253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A43BFC89-9B39-BA00-5732-A69231BF6C7F}"/>
                </a:ext>
              </a:extLst>
            </p:cNvPr>
            <p:cNvSpPr/>
            <p:nvPr/>
          </p:nvSpPr>
          <p:spPr>
            <a:xfrm>
              <a:off x="9405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ounded Rectangle 47">
              <a:extLst>
                <a:ext uri="{FF2B5EF4-FFF2-40B4-BE49-F238E27FC236}">
                  <a16:creationId xmlns:a16="http://schemas.microsoft.com/office/drawing/2014/main" id="{36A2A006-2402-E871-FF94-766DD6DF094C}"/>
                </a:ext>
              </a:extLst>
            </p:cNvPr>
            <p:cNvSpPr/>
            <p:nvPr/>
          </p:nvSpPr>
          <p:spPr>
            <a:xfrm>
              <a:off x="9558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ABBA1AD4-47DA-6596-05CB-F9C8A1054FCB}"/>
                </a:ext>
              </a:extLst>
            </p:cNvPr>
            <p:cNvSpPr/>
            <p:nvPr/>
          </p:nvSpPr>
          <p:spPr>
            <a:xfrm>
              <a:off x="9710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1E2A437E-D549-CA68-5017-FC827B18D2D2}"/>
                </a:ext>
              </a:extLst>
            </p:cNvPr>
            <p:cNvSpPr/>
            <p:nvPr/>
          </p:nvSpPr>
          <p:spPr>
            <a:xfrm>
              <a:off x="6201658" y="1823300"/>
              <a:ext cx="223622" cy="94370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5724A4FC-A485-3B3A-9A00-4195764AB634}"/>
                </a:ext>
              </a:extLst>
            </p:cNvPr>
            <p:cNvSpPr/>
            <p:nvPr/>
          </p:nvSpPr>
          <p:spPr>
            <a:xfrm>
              <a:off x="2835668" y="940663"/>
              <a:ext cx="6957126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A4893977-752B-103B-8BD4-9B30EB5F3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237380">
            <a:off x="1910491" y="2087745"/>
            <a:ext cx="586949" cy="163063"/>
          </a:xfrm>
          <a:prstGeom prst="rect">
            <a:avLst/>
          </a:prstGeom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5D59B3C2-5527-EEF4-3185-AACF92D4F3A4}"/>
              </a:ext>
            </a:extLst>
          </p:cNvPr>
          <p:cNvGrpSpPr/>
          <p:nvPr/>
        </p:nvGrpSpPr>
        <p:grpSpPr>
          <a:xfrm rot="20920104">
            <a:off x="2354513" y="2437380"/>
            <a:ext cx="127555" cy="55626"/>
            <a:chOff x="3292867" y="2557570"/>
            <a:chExt cx="914400" cy="398761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9330CB1D-0562-AA57-6DC5-B3E1074FE231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DF6E32BE-4C2A-E8FD-2F8D-EF9B25701A1F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F1453659-12C0-DC3F-E803-59F4607E6D87}"/>
              </a:ext>
            </a:extLst>
          </p:cNvPr>
          <p:cNvSpPr txBox="1"/>
          <p:nvPr/>
        </p:nvSpPr>
        <p:spPr>
          <a:xfrm>
            <a:off x="1342808" y="1668747"/>
            <a:ext cx="130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Optical photon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2FE63CEB-551E-EFC0-7079-C361996138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13706">
            <a:off x="3994837" y="2093371"/>
            <a:ext cx="586949" cy="163063"/>
          </a:xfrm>
          <a:prstGeom prst="rect">
            <a:avLst/>
          </a:prstGeom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5B06D04E-8891-AEFE-D6ED-160879CFF1F7}"/>
              </a:ext>
            </a:extLst>
          </p:cNvPr>
          <p:cNvSpPr txBox="1"/>
          <p:nvPr/>
        </p:nvSpPr>
        <p:spPr>
          <a:xfrm>
            <a:off x="3641761" y="1613507"/>
            <a:ext cx="130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X-ray photon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4DE2621-03AC-CA8E-5FBC-8F02CE307551}"/>
              </a:ext>
            </a:extLst>
          </p:cNvPr>
          <p:cNvGrpSpPr/>
          <p:nvPr/>
        </p:nvGrpSpPr>
        <p:grpSpPr>
          <a:xfrm>
            <a:off x="4116569" y="2373106"/>
            <a:ext cx="364987" cy="407507"/>
            <a:chOff x="4456415" y="2580401"/>
            <a:chExt cx="478480" cy="534222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2CE1F782-CFE1-9977-0511-DB2051DECF27}"/>
                </a:ext>
              </a:extLst>
            </p:cNvPr>
            <p:cNvGrpSpPr/>
            <p:nvPr/>
          </p:nvGrpSpPr>
          <p:grpSpPr>
            <a:xfrm rot="20920104">
              <a:off x="4518305" y="2621006"/>
              <a:ext cx="188477" cy="82193"/>
              <a:chOff x="3292867" y="2557570"/>
              <a:chExt cx="914400" cy="398761"/>
            </a:xfrm>
          </p:grpSpPr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8E5842D9-583F-296B-196B-659BC9614D82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587A6A9F-8D3E-D526-BE0D-F946EFA32999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2FFF2B52-13F7-3A82-6212-7A657FFF4542}"/>
                </a:ext>
              </a:extLst>
            </p:cNvPr>
            <p:cNvGrpSpPr/>
            <p:nvPr/>
          </p:nvGrpSpPr>
          <p:grpSpPr>
            <a:xfrm rot="11481507">
              <a:off x="4663238" y="2735280"/>
              <a:ext cx="188477" cy="82193"/>
              <a:chOff x="3292867" y="2557570"/>
              <a:chExt cx="914400" cy="398761"/>
            </a:xfrm>
          </p:grpSpPr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AEDC21C6-4ABB-9685-E61C-2D4354CE1826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37013363-4A44-D761-BF42-C598FE0B82BC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0E7179A4-AADE-903E-042B-41280FF9AFE0}"/>
                </a:ext>
              </a:extLst>
            </p:cNvPr>
            <p:cNvGrpSpPr/>
            <p:nvPr/>
          </p:nvGrpSpPr>
          <p:grpSpPr>
            <a:xfrm rot="19373630">
              <a:off x="4456415" y="2814443"/>
              <a:ext cx="188477" cy="82193"/>
              <a:chOff x="3292867" y="2557570"/>
              <a:chExt cx="914400" cy="398761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99433A0F-EDC1-E97D-881F-6EACDF13B83E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F9EE0A65-3AC7-10B4-4C9E-38945D1557D0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794919F9-0DD5-2B1D-1572-AE93AEBCE2C6}"/>
                </a:ext>
              </a:extLst>
            </p:cNvPr>
            <p:cNvGrpSpPr/>
            <p:nvPr/>
          </p:nvGrpSpPr>
          <p:grpSpPr>
            <a:xfrm rot="14677263">
              <a:off x="4647749" y="2891691"/>
              <a:ext cx="188477" cy="82193"/>
              <a:chOff x="3292867" y="2557570"/>
              <a:chExt cx="914400" cy="398761"/>
            </a:xfrm>
          </p:grpSpPr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3B60ACF9-EA25-5DE0-5C15-227F41FD94DA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ACC738A7-38E4-6202-36FC-C150E1967410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1C6C78D1-76EF-15AA-6DAF-5D3BB0FF38E9}"/>
                </a:ext>
              </a:extLst>
            </p:cNvPr>
            <p:cNvGrpSpPr/>
            <p:nvPr/>
          </p:nvGrpSpPr>
          <p:grpSpPr>
            <a:xfrm rot="9098012">
              <a:off x="4746418" y="2580401"/>
              <a:ext cx="188477" cy="82193"/>
              <a:chOff x="3292867" y="2557570"/>
              <a:chExt cx="914400" cy="398761"/>
            </a:xfrm>
          </p:grpSpPr>
          <p:sp>
            <p:nvSpPr>
              <p:cNvPr id="68" name="Oval 67">
                <a:extLst>
                  <a:ext uri="{FF2B5EF4-FFF2-40B4-BE49-F238E27FC236}">
                    <a16:creationId xmlns:a16="http://schemas.microsoft.com/office/drawing/2014/main" id="{3DBC9B39-2569-72F6-F6BB-30A8159F694B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C53182D4-16AC-1584-86CE-62268D20B1DB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F3CEE4EF-8EF8-9245-1E5B-1D368896DCA9}"/>
                </a:ext>
              </a:extLst>
            </p:cNvPr>
            <p:cNvGrpSpPr/>
            <p:nvPr/>
          </p:nvGrpSpPr>
          <p:grpSpPr>
            <a:xfrm rot="17923033">
              <a:off x="4481430" y="2979288"/>
              <a:ext cx="188477" cy="82193"/>
              <a:chOff x="3292867" y="2557570"/>
              <a:chExt cx="914400" cy="398761"/>
            </a:xfrm>
          </p:grpSpPr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B934E12B-F8F9-C27B-BD41-82DED7C1EC6B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65211F51-9278-6187-6526-5666F0BB3D89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78" name="Freeform 77">
            <a:extLst>
              <a:ext uri="{FF2B5EF4-FFF2-40B4-BE49-F238E27FC236}">
                <a16:creationId xmlns:a16="http://schemas.microsoft.com/office/drawing/2014/main" id="{C08BFA02-59E5-935E-34D8-479B40CA01E7}"/>
              </a:ext>
            </a:extLst>
          </p:cNvPr>
          <p:cNvSpPr/>
          <p:nvPr/>
        </p:nvSpPr>
        <p:spPr>
          <a:xfrm>
            <a:off x="2191752" y="2331217"/>
            <a:ext cx="2571320" cy="825022"/>
          </a:xfrm>
          <a:custGeom>
            <a:avLst/>
            <a:gdLst>
              <a:gd name="connsiteX0" fmla="*/ 0 w 2597668"/>
              <a:gd name="connsiteY0" fmla="*/ 0 h 825022"/>
              <a:gd name="connsiteX1" fmla="*/ 185630 w 2597668"/>
              <a:gd name="connsiteY1" fmla="*/ 295633 h 825022"/>
              <a:gd name="connsiteX2" fmla="*/ 680643 w 2597668"/>
              <a:gd name="connsiteY2" fmla="*/ 481263 h 825022"/>
              <a:gd name="connsiteX3" fmla="*/ 2385690 w 2597668"/>
              <a:gd name="connsiteY3" fmla="*/ 701269 h 825022"/>
              <a:gd name="connsiteX4" fmla="*/ 2571320 w 2597668"/>
              <a:gd name="connsiteY4" fmla="*/ 804397 h 825022"/>
              <a:gd name="connsiteX5" fmla="*/ 2571320 w 2597668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1993805 w 2589182"/>
              <a:gd name="connsiteY3" fmla="*/ 666893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2076307 w 2589182"/>
              <a:gd name="connsiteY3" fmla="*/ 653142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72311"/>
              <a:gd name="connsiteY0" fmla="*/ 0 h 825022"/>
              <a:gd name="connsiteX1" fmla="*/ 185630 w 2572311"/>
              <a:gd name="connsiteY1" fmla="*/ 295633 h 825022"/>
              <a:gd name="connsiteX2" fmla="*/ 680643 w 2572311"/>
              <a:gd name="connsiteY2" fmla="*/ 481263 h 825022"/>
              <a:gd name="connsiteX3" fmla="*/ 2076307 w 2572311"/>
              <a:gd name="connsiteY3" fmla="*/ 653142 h 825022"/>
              <a:gd name="connsiteX4" fmla="*/ 2385690 w 2572311"/>
              <a:gd name="connsiteY4" fmla="*/ 673768 h 825022"/>
              <a:gd name="connsiteX5" fmla="*/ 2571320 w 2572311"/>
              <a:gd name="connsiteY5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320" h="825022">
                <a:moveTo>
                  <a:pt x="0" y="0"/>
                </a:moveTo>
                <a:cubicBezTo>
                  <a:pt x="36095" y="107711"/>
                  <a:pt x="72190" y="215423"/>
                  <a:pt x="185630" y="295633"/>
                </a:cubicBezTo>
                <a:cubicBezTo>
                  <a:pt x="299071" y="375844"/>
                  <a:pt x="365530" y="421678"/>
                  <a:pt x="680643" y="481263"/>
                </a:cubicBezTo>
                <a:cubicBezTo>
                  <a:pt x="995756" y="540848"/>
                  <a:pt x="1761194" y="595849"/>
                  <a:pt x="2076307" y="653142"/>
                </a:cubicBezTo>
                <a:cubicBezTo>
                  <a:pt x="2391420" y="710435"/>
                  <a:pt x="2530069" y="706712"/>
                  <a:pt x="2571320" y="8250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C2E08C6C-4F7D-A959-EA75-31B6D4421954}"/>
              </a:ext>
            </a:extLst>
          </p:cNvPr>
          <p:cNvSpPr/>
          <p:nvPr/>
        </p:nvSpPr>
        <p:spPr>
          <a:xfrm>
            <a:off x="4314929" y="2311378"/>
            <a:ext cx="408242" cy="825022"/>
          </a:xfrm>
          <a:custGeom>
            <a:avLst/>
            <a:gdLst>
              <a:gd name="connsiteX0" fmla="*/ 0 w 2597668"/>
              <a:gd name="connsiteY0" fmla="*/ 0 h 825022"/>
              <a:gd name="connsiteX1" fmla="*/ 185630 w 2597668"/>
              <a:gd name="connsiteY1" fmla="*/ 295633 h 825022"/>
              <a:gd name="connsiteX2" fmla="*/ 680643 w 2597668"/>
              <a:gd name="connsiteY2" fmla="*/ 481263 h 825022"/>
              <a:gd name="connsiteX3" fmla="*/ 2385690 w 2597668"/>
              <a:gd name="connsiteY3" fmla="*/ 701269 h 825022"/>
              <a:gd name="connsiteX4" fmla="*/ 2571320 w 2597668"/>
              <a:gd name="connsiteY4" fmla="*/ 804397 h 825022"/>
              <a:gd name="connsiteX5" fmla="*/ 2571320 w 2597668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1993805 w 2589182"/>
              <a:gd name="connsiteY3" fmla="*/ 666893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2076307 w 2589182"/>
              <a:gd name="connsiteY3" fmla="*/ 653142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72311"/>
              <a:gd name="connsiteY0" fmla="*/ 0 h 825022"/>
              <a:gd name="connsiteX1" fmla="*/ 185630 w 2572311"/>
              <a:gd name="connsiteY1" fmla="*/ 295633 h 825022"/>
              <a:gd name="connsiteX2" fmla="*/ 680643 w 2572311"/>
              <a:gd name="connsiteY2" fmla="*/ 481263 h 825022"/>
              <a:gd name="connsiteX3" fmla="*/ 2076307 w 2572311"/>
              <a:gd name="connsiteY3" fmla="*/ 653142 h 825022"/>
              <a:gd name="connsiteX4" fmla="*/ 2385690 w 2572311"/>
              <a:gd name="connsiteY4" fmla="*/ 673768 h 825022"/>
              <a:gd name="connsiteX5" fmla="*/ 2571320 w 2572311"/>
              <a:gd name="connsiteY5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320" h="825022">
                <a:moveTo>
                  <a:pt x="0" y="0"/>
                </a:moveTo>
                <a:cubicBezTo>
                  <a:pt x="36095" y="107711"/>
                  <a:pt x="72190" y="215423"/>
                  <a:pt x="185630" y="295633"/>
                </a:cubicBezTo>
                <a:cubicBezTo>
                  <a:pt x="299071" y="375844"/>
                  <a:pt x="365530" y="421678"/>
                  <a:pt x="680643" y="481263"/>
                </a:cubicBezTo>
                <a:cubicBezTo>
                  <a:pt x="995756" y="540848"/>
                  <a:pt x="1761194" y="595849"/>
                  <a:pt x="2076307" y="653142"/>
                </a:cubicBezTo>
                <a:cubicBezTo>
                  <a:pt x="2391420" y="710435"/>
                  <a:pt x="2530069" y="706712"/>
                  <a:pt x="2571320" y="8250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3C227249-43F4-B90F-EE93-94B3867F0F9C}"/>
              </a:ext>
            </a:extLst>
          </p:cNvPr>
          <p:cNvSpPr/>
          <p:nvPr/>
        </p:nvSpPr>
        <p:spPr>
          <a:xfrm flipH="1">
            <a:off x="4744442" y="2305290"/>
            <a:ext cx="2794458" cy="825022"/>
          </a:xfrm>
          <a:custGeom>
            <a:avLst/>
            <a:gdLst>
              <a:gd name="connsiteX0" fmla="*/ 0 w 2597668"/>
              <a:gd name="connsiteY0" fmla="*/ 0 h 825022"/>
              <a:gd name="connsiteX1" fmla="*/ 185630 w 2597668"/>
              <a:gd name="connsiteY1" fmla="*/ 295633 h 825022"/>
              <a:gd name="connsiteX2" fmla="*/ 680643 w 2597668"/>
              <a:gd name="connsiteY2" fmla="*/ 481263 h 825022"/>
              <a:gd name="connsiteX3" fmla="*/ 2385690 w 2597668"/>
              <a:gd name="connsiteY3" fmla="*/ 701269 h 825022"/>
              <a:gd name="connsiteX4" fmla="*/ 2571320 w 2597668"/>
              <a:gd name="connsiteY4" fmla="*/ 804397 h 825022"/>
              <a:gd name="connsiteX5" fmla="*/ 2571320 w 2597668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1993805 w 2589182"/>
              <a:gd name="connsiteY3" fmla="*/ 666893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2076307 w 2589182"/>
              <a:gd name="connsiteY3" fmla="*/ 653142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72311"/>
              <a:gd name="connsiteY0" fmla="*/ 0 h 825022"/>
              <a:gd name="connsiteX1" fmla="*/ 185630 w 2572311"/>
              <a:gd name="connsiteY1" fmla="*/ 295633 h 825022"/>
              <a:gd name="connsiteX2" fmla="*/ 680643 w 2572311"/>
              <a:gd name="connsiteY2" fmla="*/ 481263 h 825022"/>
              <a:gd name="connsiteX3" fmla="*/ 2076307 w 2572311"/>
              <a:gd name="connsiteY3" fmla="*/ 653142 h 825022"/>
              <a:gd name="connsiteX4" fmla="*/ 2385690 w 2572311"/>
              <a:gd name="connsiteY4" fmla="*/ 673768 h 825022"/>
              <a:gd name="connsiteX5" fmla="*/ 2571320 w 2572311"/>
              <a:gd name="connsiteY5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320" h="825022">
                <a:moveTo>
                  <a:pt x="0" y="0"/>
                </a:moveTo>
                <a:cubicBezTo>
                  <a:pt x="36095" y="107711"/>
                  <a:pt x="72190" y="215423"/>
                  <a:pt x="185630" y="295633"/>
                </a:cubicBezTo>
                <a:cubicBezTo>
                  <a:pt x="299071" y="375844"/>
                  <a:pt x="365530" y="421678"/>
                  <a:pt x="680643" y="481263"/>
                </a:cubicBezTo>
                <a:cubicBezTo>
                  <a:pt x="995756" y="540848"/>
                  <a:pt x="1761194" y="595849"/>
                  <a:pt x="2076307" y="653142"/>
                </a:cubicBezTo>
                <a:cubicBezTo>
                  <a:pt x="2391420" y="710435"/>
                  <a:pt x="2530069" y="706712"/>
                  <a:pt x="2571320" y="8250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AB5614C6-FC7C-B3C1-A917-AB731B1D61A6}"/>
              </a:ext>
            </a:extLst>
          </p:cNvPr>
          <p:cNvGrpSpPr/>
          <p:nvPr/>
        </p:nvGrpSpPr>
        <p:grpSpPr>
          <a:xfrm rot="20920104">
            <a:off x="7530709" y="2502851"/>
            <a:ext cx="127555" cy="55626"/>
            <a:chOff x="3292867" y="2557570"/>
            <a:chExt cx="914400" cy="398761"/>
          </a:xfrm>
        </p:grpSpPr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BA414860-747C-123D-FA04-45C95E7B3A88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56F48FBD-5E8D-F3C5-D301-CED084A9A35F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AB98AD1A-F0E2-DCF2-2D9E-1DB71AE48661}"/>
              </a:ext>
            </a:extLst>
          </p:cNvPr>
          <p:cNvGrpSpPr/>
          <p:nvPr/>
        </p:nvGrpSpPr>
        <p:grpSpPr>
          <a:xfrm rot="5920374">
            <a:off x="6865522" y="2826263"/>
            <a:ext cx="127555" cy="55626"/>
            <a:chOff x="3292867" y="2557570"/>
            <a:chExt cx="914400" cy="398761"/>
          </a:xfrm>
        </p:grpSpPr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B5108CA5-4973-5414-AC63-BB83D55DBFCF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399E65F-63D4-9CCD-C66F-D77F7408EBB4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reeform 86">
            <a:extLst>
              <a:ext uri="{FF2B5EF4-FFF2-40B4-BE49-F238E27FC236}">
                <a16:creationId xmlns:a16="http://schemas.microsoft.com/office/drawing/2014/main" id="{84E8F0F4-275C-FABD-225F-8502580C3B5B}"/>
              </a:ext>
            </a:extLst>
          </p:cNvPr>
          <p:cNvSpPr/>
          <p:nvPr/>
        </p:nvSpPr>
        <p:spPr>
          <a:xfrm rot="20330621">
            <a:off x="6675951" y="2440820"/>
            <a:ext cx="1354412" cy="467512"/>
          </a:xfrm>
          <a:custGeom>
            <a:avLst/>
            <a:gdLst>
              <a:gd name="connsiteX0" fmla="*/ 0 w 1354412"/>
              <a:gd name="connsiteY0" fmla="*/ 467512 h 467512"/>
              <a:gd name="connsiteX1" fmla="*/ 515639 w 1354412"/>
              <a:gd name="connsiteY1" fmla="*/ 0 h 467512"/>
              <a:gd name="connsiteX2" fmla="*/ 1086280 w 1354412"/>
              <a:gd name="connsiteY2" fmla="*/ 288758 h 467512"/>
              <a:gd name="connsiteX3" fmla="*/ 1354412 w 1354412"/>
              <a:gd name="connsiteY3" fmla="*/ 137503 h 467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54412" h="467512">
                <a:moveTo>
                  <a:pt x="0" y="467512"/>
                </a:moveTo>
                <a:lnTo>
                  <a:pt x="515639" y="0"/>
                </a:lnTo>
                <a:lnTo>
                  <a:pt x="1086280" y="288758"/>
                </a:lnTo>
                <a:lnTo>
                  <a:pt x="1354412" y="137503"/>
                </a:lnTo>
              </a:path>
            </a:pathLst>
          </a:cu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06164BE-2758-DBEA-2D98-B7892F04C9FE}"/>
              </a:ext>
            </a:extLst>
          </p:cNvPr>
          <p:cNvSpPr txBox="1"/>
          <p:nvPr/>
        </p:nvSpPr>
        <p:spPr>
          <a:xfrm>
            <a:off x="7104922" y="2570277"/>
            <a:ext cx="9367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Arial" panose="020B0604020202020204" pitchFamily="34" charset="0"/>
                <a:cs typeface="Arial" panose="020B0604020202020204" pitchFamily="34" charset="0"/>
              </a:rPr>
              <a:t>Leakage Current</a:t>
            </a: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D2EEB9C2-D0DE-AD31-8C47-CFD1287A74E1}"/>
              </a:ext>
            </a:extLst>
          </p:cNvPr>
          <p:cNvGrpSpPr/>
          <p:nvPr/>
        </p:nvGrpSpPr>
        <p:grpSpPr>
          <a:xfrm rot="2385223">
            <a:off x="7030001" y="2601267"/>
            <a:ext cx="127555" cy="55626"/>
            <a:chOff x="3292867" y="2557570"/>
            <a:chExt cx="914400" cy="398761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CFC35B4-133F-1CF3-8802-6D1F721848B7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174C32D8-2D80-1886-6F01-C0503A893294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04E0D95D-0358-F40B-2CFF-E285B7B580F8}"/>
              </a:ext>
            </a:extLst>
          </p:cNvPr>
          <p:cNvGrpSpPr/>
          <p:nvPr/>
        </p:nvGrpSpPr>
        <p:grpSpPr>
          <a:xfrm rot="10468480">
            <a:off x="7285776" y="2511006"/>
            <a:ext cx="127555" cy="55626"/>
            <a:chOff x="3292867" y="2557570"/>
            <a:chExt cx="914400" cy="398761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5BEB13A-8797-C02F-2FEC-50E02562E95A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>
              <a:extLst>
                <a:ext uri="{FF2B5EF4-FFF2-40B4-BE49-F238E27FC236}">
                  <a16:creationId xmlns:a16="http://schemas.microsoft.com/office/drawing/2014/main" id="{A596CE50-2C19-4C24-CFFA-3B7B916F9433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697DC5C9-9978-4A60-E715-D74D37118EA5}"/>
              </a:ext>
            </a:extLst>
          </p:cNvPr>
          <p:cNvSpPr txBox="1"/>
          <p:nvPr/>
        </p:nvSpPr>
        <p:spPr>
          <a:xfrm>
            <a:off x="943933" y="2275204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SDD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D33A5DB6-7993-7071-CEA3-CE89C3BAE521}"/>
              </a:ext>
            </a:extLst>
          </p:cNvPr>
          <p:cNvSpPr txBox="1"/>
          <p:nvPr/>
        </p:nvSpPr>
        <p:spPr>
          <a:xfrm>
            <a:off x="4464930" y="3182779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E05CE396-4968-0776-2B23-F834B84B706B}"/>
              </a:ext>
            </a:extLst>
          </p:cNvPr>
          <p:cNvSpPr txBox="1"/>
          <p:nvPr/>
        </p:nvSpPr>
        <p:spPr>
          <a:xfrm>
            <a:off x="7602459" y="2037810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A553020-6CCE-39C5-F1F2-BB68071AB712}"/>
              </a:ext>
            </a:extLst>
          </p:cNvPr>
          <p:cNvGrpSpPr/>
          <p:nvPr/>
        </p:nvGrpSpPr>
        <p:grpSpPr>
          <a:xfrm rot="20920104">
            <a:off x="1487687" y="2822398"/>
            <a:ext cx="127555" cy="55626"/>
            <a:chOff x="3292867" y="2557570"/>
            <a:chExt cx="914400" cy="398761"/>
          </a:xfrm>
        </p:grpSpPr>
        <p:sp>
          <p:nvSpPr>
            <p:cNvPr id="99" name="Oval 98">
              <a:extLst>
                <a:ext uri="{FF2B5EF4-FFF2-40B4-BE49-F238E27FC236}">
                  <a16:creationId xmlns:a16="http://schemas.microsoft.com/office/drawing/2014/main" id="{B7329499-E2A9-23DD-A979-DD6BF330F4AC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>
              <a:extLst>
                <a:ext uri="{FF2B5EF4-FFF2-40B4-BE49-F238E27FC236}">
                  <a16:creationId xmlns:a16="http://schemas.microsoft.com/office/drawing/2014/main" id="{D2C81F92-3A46-5451-3290-C23DF7EC8F84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5878837-9513-F3A6-5B1E-9073122CC876}"/>
              </a:ext>
            </a:extLst>
          </p:cNvPr>
          <p:cNvGrpSpPr/>
          <p:nvPr/>
        </p:nvGrpSpPr>
        <p:grpSpPr>
          <a:xfrm rot="20920104">
            <a:off x="5706207" y="2887869"/>
            <a:ext cx="127555" cy="55626"/>
            <a:chOff x="3292867" y="2557570"/>
            <a:chExt cx="914400" cy="398761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6E34E992-2D88-9599-74CF-A1681A087FEF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4C8A0B7-1F14-8910-D74E-3781631C5E42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956DDFA2-2D89-352E-3D9A-613D921E7828}"/>
              </a:ext>
            </a:extLst>
          </p:cNvPr>
          <p:cNvCxnSpPr>
            <a:cxnSpLocks/>
          </p:cNvCxnSpPr>
          <p:nvPr/>
        </p:nvCxnSpPr>
        <p:spPr>
          <a:xfrm>
            <a:off x="4661081" y="5606592"/>
            <a:ext cx="4220192" cy="0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>
            <a:extLst>
              <a:ext uri="{FF2B5EF4-FFF2-40B4-BE49-F238E27FC236}">
                <a16:creationId xmlns:a16="http://schemas.microsoft.com/office/drawing/2014/main" id="{15A70269-11CC-E626-490B-4870278BFF66}"/>
              </a:ext>
            </a:extLst>
          </p:cNvPr>
          <p:cNvCxnSpPr/>
          <p:nvPr/>
        </p:nvCxnSpPr>
        <p:spPr>
          <a:xfrm flipV="1">
            <a:off x="4723171" y="3902412"/>
            <a:ext cx="1321" cy="1766270"/>
          </a:xfrm>
          <a:prstGeom prst="straightConnector1">
            <a:avLst/>
          </a:prstGeom>
          <a:ln w="57150" cap="flat" cmpd="sng" algn="ctr">
            <a:solidFill>
              <a:srgbClr val="008000"/>
            </a:solidFill>
            <a:miter lim="800000"/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CFCD9013-1F01-542E-0667-6E9A6B3F8A54}"/>
              </a:ext>
            </a:extLst>
          </p:cNvPr>
          <p:cNvCxnSpPr>
            <a:cxnSpLocks/>
            <a:endCxn id="134" idx="1"/>
          </p:cNvCxnSpPr>
          <p:nvPr/>
        </p:nvCxnSpPr>
        <p:spPr>
          <a:xfrm flipV="1">
            <a:off x="4723171" y="4080424"/>
            <a:ext cx="4034991" cy="14472"/>
          </a:xfrm>
          <a:prstGeom prst="line">
            <a:avLst/>
          </a:prstGeom>
          <a:ln w="57150" cap="flat" cmpd="sng" algn="ctr">
            <a:solidFill>
              <a:srgbClr val="FF0000"/>
            </a:solidFill>
            <a:prstDash val="dash"/>
            <a:miter lim="800000"/>
            <a:headEnd type="none" w="med" len="med"/>
            <a:tailEnd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7" name="Group 9">
            <a:extLst>
              <a:ext uri="{FF2B5EF4-FFF2-40B4-BE49-F238E27FC236}">
                <a16:creationId xmlns:a16="http://schemas.microsoft.com/office/drawing/2014/main" id="{02B14122-6A6E-5744-E4B6-C8DEC1314068}"/>
              </a:ext>
            </a:extLst>
          </p:cNvPr>
          <p:cNvGrpSpPr/>
          <p:nvPr/>
        </p:nvGrpSpPr>
        <p:grpSpPr>
          <a:xfrm>
            <a:off x="4723171" y="4092979"/>
            <a:ext cx="3910363" cy="1513612"/>
            <a:chOff x="1697477" y="2141914"/>
            <a:chExt cx="7198466" cy="2786362"/>
          </a:xfrm>
        </p:grpSpPr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8A59F69-DFA4-7924-8118-3BB2DD152CE0}"/>
                </a:ext>
              </a:extLst>
            </p:cNvPr>
            <p:cNvCxnSpPr/>
            <p:nvPr/>
          </p:nvCxnSpPr>
          <p:spPr>
            <a:xfrm flipV="1">
              <a:off x="1697477" y="4585376"/>
              <a:ext cx="680936" cy="342900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9F23FC58-18DE-F3DE-6CE8-8A11B92F4430}"/>
                </a:ext>
              </a:extLst>
            </p:cNvPr>
            <p:cNvCxnSpPr/>
            <p:nvPr/>
          </p:nvCxnSpPr>
          <p:spPr>
            <a:xfrm flipV="1">
              <a:off x="2378413" y="3977397"/>
              <a:ext cx="680936" cy="342900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70D20D25-5F62-08F5-C33D-65EFAF0FCC27}"/>
                </a:ext>
              </a:extLst>
            </p:cNvPr>
            <p:cNvCxnSpPr/>
            <p:nvPr/>
          </p:nvCxnSpPr>
          <p:spPr>
            <a:xfrm flipV="1">
              <a:off x="3059349" y="3118931"/>
              <a:ext cx="1143000" cy="5933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5923A899-F21C-72F5-D24C-8804F79B9F3D}"/>
                </a:ext>
              </a:extLst>
            </p:cNvPr>
            <p:cNvCxnSpPr/>
            <p:nvPr/>
          </p:nvCxnSpPr>
          <p:spPr>
            <a:xfrm flipV="1">
              <a:off x="4202349" y="2593638"/>
              <a:ext cx="547181" cy="260215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99A2EE6-8A6D-EC63-8600-DBBFFCF7DDE2}"/>
                </a:ext>
              </a:extLst>
            </p:cNvPr>
            <p:cNvCxnSpPr/>
            <p:nvPr/>
          </p:nvCxnSpPr>
          <p:spPr>
            <a:xfrm flipV="1">
              <a:off x="4749529" y="2159541"/>
              <a:ext cx="547181" cy="260215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A2CF3295-C15E-8A4A-41F6-938F153AC617}"/>
                </a:ext>
              </a:extLst>
            </p:cNvPr>
            <p:cNvCxnSpPr/>
            <p:nvPr/>
          </p:nvCxnSpPr>
          <p:spPr>
            <a:xfrm>
              <a:off x="4749530" y="2419757"/>
              <a:ext cx="0" cy="173881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E8BE4031-2D14-F167-485B-8E53B268F993}"/>
                </a:ext>
              </a:extLst>
            </p:cNvPr>
            <p:cNvCxnSpPr/>
            <p:nvPr/>
          </p:nvCxnSpPr>
          <p:spPr>
            <a:xfrm flipH="1">
              <a:off x="4202350" y="2853852"/>
              <a:ext cx="14591" cy="265079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08B7F094-C2A9-6F70-EBAC-5023A39386CA}"/>
                </a:ext>
              </a:extLst>
            </p:cNvPr>
            <p:cNvCxnSpPr/>
            <p:nvPr/>
          </p:nvCxnSpPr>
          <p:spPr>
            <a:xfrm flipH="1">
              <a:off x="3059349" y="3712318"/>
              <a:ext cx="1" cy="265079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4EDBF7F3-F736-A8DB-3D8A-65471DD1CC97}"/>
                </a:ext>
              </a:extLst>
            </p:cNvPr>
            <p:cNvCxnSpPr/>
            <p:nvPr/>
          </p:nvCxnSpPr>
          <p:spPr>
            <a:xfrm>
              <a:off x="2378412" y="4323336"/>
              <a:ext cx="0" cy="262039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6D3AE927-FC70-5B2B-E06E-0DC4BB54C9FB}"/>
                </a:ext>
              </a:extLst>
            </p:cNvPr>
            <p:cNvCxnSpPr/>
            <p:nvPr/>
          </p:nvCxnSpPr>
          <p:spPr>
            <a:xfrm flipV="1">
              <a:off x="5296710" y="2159541"/>
              <a:ext cx="0" cy="2768735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42E727B8-8263-5753-8C76-1D6B9BC1E497}"/>
                </a:ext>
              </a:extLst>
            </p:cNvPr>
            <p:cNvCxnSpPr/>
            <p:nvPr/>
          </p:nvCxnSpPr>
          <p:spPr>
            <a:xfrm flipV="1">
              <a:off x="5296710" y="4567748"/>
              <a:ext cx="680936" cy="342900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7F911EEC-7066-FCBF-6575-D693887837F9}"/>
                </a:ext>
              </a:extLst>
            </p:cNvPr>
            <p:cNvCxnSpPr/>
            <p:nvPr/>
          </p:nvCxnSpPr>
          <p:spPr>
            <a:xfrm flipV="1">
              <a:off x="5977646" y="3959770"/>
              <a:ext cx="680936" cy="342900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5B6FBF10-2000-ECED-A801-BFFFE69A34DA}"/>
                </a:ext>
              </a:extLst>
            </p:cNvPr>
            <p:cNvCxnSpPr/>
            <p:nvPr/>
          </p:nvCxnSpPr>
          <p:spPr>
            <a:xfrm flipV="1">
              <a:off x="6658582" y="3101303"/>
              <a:ext cx="1143000" cy="593388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1FA0F640-5C53-B730-CC2F-DB0FDDCC7132}"/>
                </a:ext>
              </a:extLst>
            </p:cNvPr>
            <p:cNvCxnSpPr/>
            <p:nvPr/>
          </p:nvCxnSpPr>
          <p:spPr>
            <a:xfrm flipV="1">
              <a:off x="7801582" y="2576010"/>
              <a:ext cx="547181" cy="260215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D50001E3-7608-CB81-7BF3-22AFBF63814E}"/>
                </a:ext>
              </a:extLst>
            </p:cNvPr>
            <p:cNvCxnSpPr/>
            <p:nvPr/>
          </p:nvCxnSpPr>
          <p:spPr>
            <a:xfrm flipV="1">
              <a:off x="8348762" y="2141914"/>
              <a:ext cx="547181" cy="260215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69E0284-09C3-8F29-EA02-D42687E3B0F7}"/>
                </a:ext>
              </a:extLst>
            </p:cNvPr>
            <p:cNvCxnSpPr/>
            <p:nvPr/>
          </p:nvCxnSpPr>
          <p:spPr>
            <a:xfrm>
              <a:off x="8348762" y="2402130"/>
              <a:ext cx="0" cy="173881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6A38373C-5226-6D07-4E67-718C4B5768F4}"/>
                </a:ext>
              </a:extLst>
            </p:cNvPr>
            <p:cNvCxnSpPr/>
            <p:nvPr/>
          </p:nvCxnSpPr>
          <p:spPr>
            <a:xfrm flipH="1">
              <a:off x="7801582" y="2836225"/>
              <a:ext cx="14591" cy="265079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8C739CC8-9EC1-FD1C-25B8-773A36418568}"/>
                </a:ext>
              </a:extLst>
            </p:cNvPr>
            <p:cNvCxnSpPr/>
            <p:nvPr/>
          </p:nvCxnSpPr>
          <p:spPr>
            <a:xfrm flipH="1">
              <a:off x="6658582" y="3694691"/>
              <a:ext cx="1" cy="265079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1643C49-DF77-6460-B831-F1E8B3E37F86}"/>
                </a:ext>
              </a:extLst>
            </p:cNvPr>
            <p:cNvCxnSpPr/>
            <p:nvPr/>
          </p:nvCxnSpPr>
          <p:spPr>
            <a:xfrm>
              <a:off x="5977645" y="4305709"/>
              <a:ext cx="0" cy="262039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6DFF6E08-F792-A603-5243-D0CAB1820E5A}"/>
                </a:ext>
              </a:extLst>
            </p:cNvPr>
            <p:cNvCxnSpPr/>
            <p:nvPr/>
          </p:nvCxnSpPr>
          <p:spPr>
            <a:xfrm flipV="1">
              <a:off x="8895943" y="2141914"/>
              <a:ext cx="0" cy="2768735"/>
            </a:xfrm>
            <a:prstGeom prst="line">
              <a:avLst/>
            </a:prstGeom>
            <a:ln w="57150" cap="flat" cmpd="sng" algn="ctr">
              <a:solidFill>
                <a:schemeClr val="accent1"/>
              </a:solidFill>
              <a:prstDash val="solid"/>
              <a:miter lim="800000"/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8" name="TextBox 127">
            <a:extLst>
              <a:ext uri="{FF2B5EF4-FFF2-40B4-BE49-F238E27FC236}">
                <a16:creationId xmlns:a16="http://schemas.microsoft.com/office/drawing/2014/main" id="{9A47AC34-B7AC-9C5E-1B08-AB6548910F5A}"/>
              </a:ext>
            </a:extLst>
          </p:cNvPr>
          <p:cNvSpPr txBox="1"/>
          <p:nvPr/>
        </p:nvSpPr>
        <p:spPr>
          <a:xfrm rot="16200000">
            <a:off x="4232124" y="4468252"/>
            <a:ext cx="69490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Charge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25A8FA2A-134A-2C35-E555-D0B25FF46912}"/>
              </a:ext>
            </a:extLst>
          </p:cNvPr>
          <p:cNvSpPr txBox="1"/>
          <p:nvPr/>
        </p:nvSpPr>
        <p:spPr>
          <a:xfrm>
            <a:off x="5901561" y="3851612"/>
            <a:ext cx="14403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Reset Threshold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F3521385-86DE-C8CC-0437-77B863F54B78}"/>
              </a:ext>
            </a:extLst>
          </p:cNvPr>
          <p:cNvSpPr txBox="1"/>
          <p:nvPr/>
        </p:nvSpPr>
        <p:spPr>
          <a:xfrm>
            <a:off x="6086009" y="5668682"/>
            <a:ext cx="592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Time</a:t>
            </a: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CD929349-9DC3-02AC-9942-36C209F994FE}"/>
              </a:ext>
            </a:extLst>
          </p:cNvPr>
          <p:cNvCxnSpPr/>
          <p:nvPr/>
        </p:nvCxnSpPr>
        <p:spPr>
          <a:xfrm>
            <a:off x="4037382" y="4936481"/>
            <a:ext cx="1055688" cy="33026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>
            <a:extLst>
              <a:ext uri="{FF2B5EF4-FFF2-40B4-BE49-F238E27FC236}">
                <a16:creationId xmlns:a16="http://schemas.microsoft.com/office/drawing/2014/main" id="{1CBC6B05-7246-0907-9DF7-784827562773}"/>
              </a:ext>
            </a:extLst>
          </p:cNvPr>
          <p:cNvSpPr txBox="1"/>
          <p:nvPr/>
        </p:nvSpPr>
        <p:spPr>
          <a:xfrm>
            <a:off x="3701296" y="4193029"/>
            <a:ext cx="1023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X-ray or charged particle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82B84D9-1EA8-6E53-8FD8-0E51E307E97C}"/>
              </a:ext>
            </a:extLst>
          </p:cNvPr>
          <p:cNvSpPr txBox="1"/>
          <p:nvPr/>
        </p:nvSpPr>
        <p:spPr>
          <a:xfrm rot="5400000">
            <a:off x="6063689" y="4663097"/>
            <a:ext cx="1516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Reset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E74AD07-621C-5DAA-6B99-B6E70E800F34}"/>
              </a:ext>
            </a:extLst>
          </p:cNvPr>
          <p:cNvSpPr txBox="1"/>
          <p:nvPr/>
        </p:nvSpPr>
        <p:spPr>
          <a:xfrm rot="5400000">
            <a:off x="7999866" y="4715609"/>
            <a:ext cx="15165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Reset</a:t>
            </a:r>
          </a:p>
        </p:txBody>
      </p:sp>
    </p:spTree>
    <p:extLst>
      <p:ext uri="{BB962C8B-B14F-4D97-AF65-F5344CB8AC3E}">
        <p14:creationId xmlns:p14="http://schemas.microsoft.com/office/powerpoint/2010/main" val="340945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AE1A23-B258-4479-63AD-B815163BA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Typical causes of undershoots are</a:t>
            </a:r>
          </a:p>
          <a:p>
            <a:pPr lvl="1"/>
            <a:r>
              <a:rPr lang="en-US" dirty="0"/>
              <a:t>Optical light!</a:t>
            </a:r>
          </a:p>
          <a:p>
            <a:pPr lvl="2"/>
            <a:r>
              <a:rPr lang="en-US" dirty="0"/>
              <a:t>This is a special problem after the light leak event of May 2023</a:t>
            </a:r>
          </a:p>
          <a:p>
            <a:pPr lvl="1"/>
            <a:r>
              <a:rPr lang="en-US" dirty="0"/>
              <a:t>X-rays, cosmic rays, leakage current (minor)</a:t>
            </a:r>
          </a:p>
          <a:p>
            <a:r>
              <a:rPr lang="en-US" dirty="0"/>
              <a:t>Undershoots cause increased noise and shift of energy scale</a:t>
            </a:r>
          </a:p>
          <a:p>
            <a:r>
              <a:rPr lang="en-US" dirty="0"/>
              <a:t>Desirable range for undershoots</a:t>
            </a:r>
          </a:p>
          <a:p>
            <a:pPr lvl="1"/>
            <a:r>
              <a:rPr lang="en-US" dirty="0"/>
              <a:t>0-500 </a:t>
            </a:r>
            <a:r>
              <a:rPr lang="en-US" dirty="0" err="1"/>
              <a:t>ct</a:t>
            </a:r>
            <a:r>
              <a:rPr lang="en-US" dirty="0"/>
              <a:t>/s/FPM is calibrated range</a:t>
            </a:r>
          </a:p>
          <a:p>
            <a:pPr lvl="1"/>
            <a:r>
              <a:rPr lang="en-US" dirty="0"/>
              <a:t>0-100 </a:t>
            </a:r>
            <a:r>
              <a:rPr lang="en-US" dirty="0" err="1"/>
              <a:t>ct</a:t>
            </a:r>
            <a:r>
              <a:rPr lang="en-US" dirty="0"/>
              <a:t>/s/FPM is desirable</a:t>
            </a:r>
          </a:p>
          <a:p>
            <a:pPr lvl="1"/>
            <a:r>
              <a:rPr lang="en-US" dirty="0"/>
              <a:t>You can adjust filtering with </a:t>
            </a:r>
            <a:r>
              <a:rPr lang="en-US" dirty="0" err="1"/>
              <a:t>underonly_range</a:t>
            </a:r>
            <a:r>
              <a:rPr lang="en-US" dirty="0"/>
              <a:t>=0-500</a:t>
            </a:r>
          </a:p>
          <a:p>
            <a:r>
              <a:rPr lang="en-US" dirty="0"/>
              <a:t>See example notebook MKF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D13BF-B80E-222E-7BF6-26560F62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 and Effect of Undershoots</a:t>
            </a:r>
          </a:p>
        </p:txBody>
      </p:sp>
    </p:spTree>
    <p:extLst>
      <p:ext uri="{BB962C8B-B14F-4D97-AF65-F5344CB8AC3E}">
        <p14:creationId xmlns:p14="http://schemas.microsoft.com/office/powerpoint/2010/main" val="4237183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FE7034-C476-30DE-537D-5A9C220325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199" y="3644017"/>
            <a:ext cx="8031449" cy="2850624"/>
          </a:xfrm>
        </p:spPr>
        <p:txBody>
          <a:bodyPr>
            <a:normAutofit/>
          </a:bodyPr>
          <a:lstStyle/>
          <a:p>
            <a:r>
              <a:rPr lang="en-US"/>
              <a:t>If an X-ray or charged particle deposits more than ~20 keV in a detector, we get an overshoot</a:t>
            </a:r>
          </a:p>
          <a:p>
            <a:pPr lvl="1"/>
            <a:r>
              <a:rPr lang="en-US"/>
              <a:t>Basically “too much energy to measure”</a:t>
            </a:r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E49D3EF-AC82-9688-FA76-AF13C054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are Overshoots?</a:t>
            </a:r>
          </a:p>
        </p:txBody>
      </p: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F72CE26D-CCAE-828E-ED92-4DDFBB6220F4}"/>
              </a:ext>
            </a:extLst>
          </p:cNvPr>
          <p:cNvGrpSpPr/>
          <p:nvPr/>
        </p:nvGrpSpPr>
        <p:grpSpPr>
          <a:xfrm>
            <a:off x="957692" y="1944381"/>
            <a:ext cx="7530957" cy="977007"/>
            <a:chOff x="2560814" y="940663"/>
            <a:chExt cx="7530957" cy="977007"/>
          </a:xfrm>
        </p:grpSpPr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982B3816-A141-32F1-8C88-D2A9A899E861}"/>
                </a:ext>
              </a:extLst>
            </p:cNvPr>
            <p:cNvSpPr/>
            <p:nvPr/>
          </p:nvSpPr>
          <p:spPr>
            <a:xfrm>
              <a:off x="2560814" y="945222"/>
              <a:ext cx="7530957" cy="96577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ounded Rectangle 136">
              <a:extLst>
                <a:ext uri="{FF2B5EF4-FFF2-40B4-BE49-F238E27FC236}">
                  <a16:creationId xmlns:a16="http://schemas.microsoft.com/office/drawing/2014/main" id="{CFF1DBF1-3537-F158-7B12-41D2F6356973}"/>
                </a:ext>
              </a:extLst>
            </p:cNvPr>
            <p:cNvSpPr/>
            <p:nvPr/>
          </p:nvSpPr>
          <p:spPr>
            <a:xfrm>
              <a:off x="2835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ounded Rectangle 137">
              <a:extLst>
                <a:ext uri="{FF2B5EF4-FFF2-40B4-BE49-F238E27FC236}">
                  <a16:creationId xmlns:a16="http://schemas.microsoft.com/office/drawing/2014/main" id="{BB249E29-AAEF-7C3E-2B1F-BB3023308FC9}"/>
                </a:ext>
              </a:extLst>
            </p:cNvPr>
            <p:cNvSpPr/>
            <p:nvPr/>
          </p:nvSpPr>
          <p:spPr>
            <a:xfrm>
              <a:off x="2988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ounded Rectangle 138">
              <a:extLst>
                <a:ext uri="{FF2B5EF4-FFF2-40B4-BE49-F238E27FC236}">
                  <a16:creationId xmlns:a16="http://schemas.microsoft.com/office/drawing/2014/main" id="{3C37BBF6-272C-E129-0A2B-3830314807DB}"/>
                </a:ext>
              </a:extLst>
            </p:cNvPr>
            <p:cNvSpPr/>
            <p:nvPr/>
          </p:nvSpPr>
          <p:spPr>
            <a:xfrm>
              <a:off x="3140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ounded Rectangle 139">
              <a:extLst>
                <a:ext uri="{FF2B5EF4-FFF2-40B4-BE49-F238E27FC236}">
                  <a16:creationId xmlns:a16="http://schemas.microsoft.com/office/drawing/2014/main" id="{E4ADDC81-136B-83B8-EB89-AB9F87DC25F1}"/>
                </a:ext>
              </a:extLst>
            </p:cNvPr>
            <p:cNvSpPr/>
            <p:nvPr/>
          </p:nvSpPr>
          <p:spPr>
            <a:xfrm>
              <a:off x="3292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ounded Rectangle 140">
              <a:extLst>
                <a:ext uri="{FF2B5EF4-FFF2-40B4-BE49-F238E27FC236}">
                  <a16:creationId xmlns:a16="http://schemas.microsoft.com/office/drawing/2014/main" id="{2DA2E4BF-93DE-35EC-EFA4-01BE946E1366}"/>
                </a:ext>
              </a:extLst>
            </p:cNvPr>
            <p:cNvSpPr/>
            <p:nvPr/>
          </p:nvSpPr>
          <p:spPr>
            <a:xfrm>
              <a:off x="3445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ounded Rectangle 141">
              <a:extLst>
                <a:ext uri="{FF2B5EF4-FFF2-40B4-BE49-F238E27FC236}">
                  <a16:creationId xmlns:a16="http://schemas.microsoft.com/office/drawing/2014/main" id="{A9734E0D-9916-485F-80E7-88B90ABBDE15}"/>
                </a:ext>
              </a:extLst>
            </p:cNvPr>
            <p:cNvSpPr/>
            <p:nvPr/>
          </p:nvSpPr>
          <p:spPr>
            <a:xfrm>
              <a:off x="3597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ounded Rectangle 142">
              <a:extLst>
                <a:ext uri="{FF2B5EF4-FFF2-40B4-BE49-F238E27FC236}">
                  <a16:creationId xmlns:a16="http://schemas.microsoft.com/office/drawing/2014/main" id="{81AC9C4D-E258-4C72-F55A-9439509B15E5}"/>
                </a:ext>
              </a:extLst>
            </p:cNvPr>
            <p:cNvSpPr/>
            <p:nvPr/>
          </p:nvSpPr>
          <p:spPr>
            <a:xfrm>
              <a:off x="3750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Rounded Rectangle 143">
              <a:extLst>
                <a:ext uri="{FF2B5EF4-FFF2-40B4-BE49-F238E27FC236}">
                  <a16:creationId xmlns:a16="http://schemas.microsoft.com/office/drawing/2014/main" id="{C8B37D2E-7B72-1314-4A2A-80F7DBC55BB0}"/>
                </a:ext>
              </a:extLst>
            </p:cNvPr>
            <p:cNvSpPr/>
            <p:nvPr/>
          </p:nvSpPr>
          <p:spPr>
            <a:xfrm>
              <a:off x="3902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Rounded Rectangle 144">
              <a:extLst>
                <a:ext uri="{FF2B5EF4-FFF2-40B4-BE49-F238E27FC236}">
                  <a16:creationId xmlns:a16="http://schemas.microsoft.com/office/drawing/2014/main" id="{F6245271-E996-4162-6378-3D8F68712CD2}"/>
                </a:ext>
              </a:extLst>
            </p:cNvPr>
            <p:cNvSpPr/>
            <p:nvPr/>
          </p:nvSpPr>
          <p:spPr>
            <a:xfrm>
              <a:off x="4054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ounded Rectangle 145">
              <a:extLst>
                <a:ext uri="{FF2B5EF4-FFF2-40B4-BE49-F238E27FC236}">
                  <a16:creationId xmlns:a16="http://schemas.microsoft.com/office/drawing/2014/main" id="{5FB8BBE0-2102-278E-C631-87BF3625CCD7}"/>
                </a:ext>
              </a:extLst>
            </p:cNvPr>
            <p:cNvSpPr/>
            <p:nvPr/>
          </p:nvSpPr>
          <p:spPr>
            <a:xfrm>
              <a:off x="4207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Rounded Rectangle 146">
              <a:extLst>
                <a:ext uri="{FF2B5EF4-FFF2-40B4-BE49-F238E27FC236}">
                  <a16:creationId xmlns:a16="http://schemas.microsoft.com/office/drawing/2014/main" id="{0300AC98-1E49-7D39-3AF9-D3444A59B5E5}"/>
                </a:ext>
              </a:extLst>
            </p:cNvPr>
            <p:cNvSpPr/>
            <p:nvPr/>
          </p:nvSpPr>
          <p:spPr>
            <a:xfrm>
              <a:off x="4359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ounded Rectangle 147">
              <a:extLst>
                <a:ext uri="{FF2B5EF4-FFF2-40B4-BE49-F238E27FC236}">
                  <a16:creationId xmlns:a16="http://schemas.microsoft.com/office/drawing/2014/main" id="{1A3552C9-842F-039C-67C3-C72D41547608}"/>
                </a:ext>
              </a:extLst>
            </p:cNvPr>
            <p:cNvSpPr/>
            <p:nvPr/>
          </p:nvSpPr>
          <p:spPr>
            <a:xfrm>
              <a:off x="4512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Rounded Rectangle 148">
              <a:extLst>
                <a:ext uri="{FF2B5EF4-FFF2-40B4-BE49-F238E27FC236}">
                  <a16:creationId xmlns:a16="http://schemas.microsoft.com/office/drawing/2014/main" id="{D366412C-4746-FD1C-CF0F-170E37E4621B}"/>
                </a:ext>
              </a:extLst>
            </p:cNvPr>
            <p:cNvSpPr/>
            <p:nvPr/>
          </p:nvSpPr>
          <p:spPr>
            <a:xfrm>
              <a:off x="4664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Rounded Rectangle 149">
              <a:extLst>
                <a:ext uri="{FF2B5EF4-FFF2-40B4-BE49-F238E27FC236}">
                  <a16:creationId xmlns:a16="http://schemas.microsoft.com/office/drawing/2014/main" id="{B21746FD-FBAC-228F-8BE4-1120C14489DB}"/>
                </a:ext>
              </a:extLst>
            </p:cNvPr>
            <p:cNvSpPr/>
            <p:nvPr/>
          </p:nvSpPr>
          <p:spPr>
            <a:xfrm>
              <a:off x="4816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Rounded Rectangle 150">
              <a:extLst>
                <a:ext uri="{FF2B5EF4-FFF2-40B4-BE49-F238E27FC236}">
                  <a16:creationId xmlns:a16="http://schemas.microsoft.com/office/drawing/2014/main" id="{0B00B312-813A-9A5A-8B5F-29944FF5E277}"/>
                </a:ext>
              </a:extLst>
            </p:cNvPr>
            <p:cNvSpPr/>
            <p:nvPr/>
          </p:nvSpPr>
          <p:spPr>
            <a:xfrm>
              <a:off x="4969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Rounded Rectangle 151">
              <a:extLst>
                <a:ext uri="{FF2B5EF4-FFF2-40B4-BE49-F238E27FC236}">
                  <a16:creationId xmlns:a16="http://schemas.microsoft.com/office/drawing/2014/main" id="{C7E5CCDE-BFEF-D178-99F2-D86825DC3619}"/>
                </a:ext>
              </a:extLst>
            </p:cNvPr>
            <p:cNvSpPr/>
            <p:nvPr/>
          </p:nvSpPr>
          <p:spPr>
            <a:xfrm>
              <a:off x="5121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Rounded Rectangle 152">
              <a:extLst>
                <a:ext uri="{FF2B5EF4-FFF2-40B4-BE49-F238E27FC236}">
                  <a16:creationId xmlns:a16="http://schemas.microsoft.com/office/drawing/2014/main" id="{5C52A732-FE8E-453D-EE59-D39D60FB6206}"/>
                </a:ext>
              </a:extLst>
            </p:cNvPr>
            <p:cNvSpPr/>
            <p:nvPr/>
          </p:nvSpPr>
          <p:spPr>
            <a:xfrm>
              <a:off x="5274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Rounded Rectangle 153">
              <a:extLst>
                <a:ext uri="{FF2B5EF4-FFF2-40B4-BE49-F238E27FC236}">
                  <a16:creationId xmlns:a16="http://schemas.microsoft.com/office/drawing/2014/main" id="{79AE0E9C-EDBF-8EC6-CB37-4A490A832D75}"/>
                </a:ext>
              </a:extLst>
            </p:cNvPr>
            <p:cNvSpPr/>
            <p:nvPr/>
          </p:nvSpPr>
          <p:spPr>
            <a:xfrm>
              <a:off x="54264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Rounded Rectangle 154">
              <a:extLst>
                <a:ext uri="{FF2B5EF4-FFF2-40B4-BE49-F238E27FC236}">
                  <a16:creationId xmlns:a16="http://schemas.microsoft.com/office/drawing/2014/main" id="{27D069D1-1E41-C15C-6C2C-F2FE7608EA0E}"/>
                </a:ext>
              </a:extLst>
            </p:cNvPr>
            <p:cNvSpPr/>
            <p:nvPr/>
          </p:nvSpPr>
          <p:spPr>
            <a:xfrm>
              <a:off x="55788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Rounded Rectangle 155">
              <a:extLst>
                <a:ext uri="{FF2B5EF4-FFF2-40B4-BE49-F238E27FC236}">
                  <a16:creationId xmlns:a16="http://schemas.microsoft.com/office/drawing/2014/main" id="{2A373929-B4FB-B590-DC59-C7CAB14DDE9F}"/>
                </a:ext>
              </a:extLst>
            </p:cNvPr>
            <p:cNvSpPr/>
            <p:nvPr/>
          </p:nvSpPr>
          <p:spPr>
            <a:xfrm>
              <a:off x="57312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Rounded Rectangle 156">
              <a:extLst>
                <a:ext uri="{FF2B5EF4-FFF2-40B4-BE49-F238E27FC236}">
                  <a16:creationId xmlns:a16="http://schemas.microsoft.com/office/drawing/2014/main" id="{11F6B436-4472-962E-969B-C1C6710A920A}"/>
                </a:ext>
              </a:extLst>
            </p:cNvPr>
            <p:cNvSpPr/>
            <p:nvPr/>
          </p:nvSpPr>
          <p:spPr>
            <a:xfrm>
              <a:off x="58836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Rounded Rectangle 157">
              <a:extLst>
                <a:ext uri="{FF2B5EF4-FFF2-40B4-BE49-F238E27FC236}">
                  <a16:creationId xmlns:a16="http://schemas.microsoft.com/office/drawing/2014/main" id="{BAE872CD-11CC-A173-EA5F-42C163E8F502}"/>
                </a:ext>
              </a:extLst>
            </p:cNvPr>
            <p:cNvSpPr/>
            <p:nvPr/>
          </p:nvSpPr>
          <p:spPr>
            <a:xfrm>
              <a:off x="6036067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Rounded Rectangle 158">
              <a:extLst>
                <a:ext uri="{FF2B5EF4-FFF2-40B4-BE49-F238E27FC236}">
                  <a16:creationId xmlns:a16="http://schemas.microsoft.com/office/drawing/2014/main" id="{E8F74056-943A-E094-CC79-2DC9425B5203}"/>
                </a:ext>
              </a:extLst>
            </p:cNvPr>
            <p:cNvSpPr/>
            <p:nvPr/>
          </p:nvSpPr>
          <p:spPr>
            <a:xfrm>
              <a:off x="6510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Rounded Rectangle 159">
              <a:extLst>
                <a:ext uri="{FF2B5EF4-FFF2-40B4-BE49-F238E27FC236}">
                  <a16:creationId xmlns:a16="http://schemas.microsoft.com/office/drawing/2014/main" id="{9EB8E57C-558D-ABA9-CBC0-2C0FE14F34AC}"/>
                </a:ext>
              </a:extLst>
            </p:cNvPr>
            <p:cNvSpPr/>
            <p:nvPr/>
          </p:nvSpPr>
          <p:spPr>
            <a:xfrm>
              <a:off x="6662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Rounded Rectangle 160">
              <a:extLst>
                <a:ext uri="{FF2B5EF4-FFF2-40B4-BE49-F238E27FC236}">
                  <a16:creationId xmlns:a16="http://schemas.microsoft.com/office/drawing/2014/main" id="{14D764F1-B88D-67F9-C341-6E67DF0BA9CC}"/>
                </a:ext>
              </a:extLst>
            </p:cNvPr>
            <p:cNvSpPr/>
            <p:nvPr/>
          </p:nvSpPr>
          <p:spPr>
            <a:xfrm>
              <a:off x="6815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Rounded Rectangle 161">
              <a:extLst>
                <a:ext uri="{FF2B5EF4-FFF2-40B4-BE49-F238E27FC236}">
                  <a16:creationId xmlns:a16="http://schemas.microsoft.com/office/drawing/2014/main" id="{4B435FA8-8C37-4933-9231-47D17446564F}"/>
                </a:ext>
              </a:extLst>
            </p:cNvPr>
            <p:cNvSpPr/>
            <p:nvPr/>
          </p:nvSpPr>
          <p:spPr>
            <a:xfrm>
              <a:off x="6967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Rounded Rectangle 162">
              <a:extLst>
                <a:ext uri="{FF2B5EF4-FFF2-40B4-BE49-F238E27FC236}">
                  <a16:creationId xmlns:a16="http://schemas.microsoft.com/office/drawing/2014/main" id="{AED8471C-B1BC-0B1F-BDB9-0EF148A6EF6E}"/>
                </a:ext>
              </a:extLst>
            </p:cNvPr>
            <p:cNvSpPr/>
            <p:nvPr/>
          </p:nvSpPr>
          <p:spPr>
            <a:xfrm>
              <a:off x="7119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Rounded Rectangle 163">
              <a:extLst>
                <a:ext uri="{FF2B5EF4-FFF2-40B4-BE49-F238E27FC236}">
                  <a16:creationId xmlns:a16="http://schemas.microsoft.com/office/drawing/2014/main" id="{E01AC413-E520-748D-6A41-D55980FF34B8}"/>
                </a:ext>
              </a:extLst>
            </p:cNvPr>
            <p:cNvSpPr/>
            <p:nvPr/>
          </p:nvSpPr>
          <p:spPr>
            <a:xfrm>
              <a:off x="7272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Rounded Rectangle 164">
              <a:extLst>
                <a:ext uri="{FF2B5EF4-FFF2-40B4-BE49-F238E27FC236}">
                  <a16:creationId xmlns:a16="http://schemas.microsoft.com/office/drawing/2014/main" id="{704F8334-C92E-875C-E3C2-2AD03711DA0B}"/>
                </a:ext>
              </a:extLst>
            </p:cNvPr>
            <p:cNvSpPr/>
            <p:nvPr/>
          </p:nvSpPr>
          <p:spPr>
            <a:xfrm>
              <a:off x="7424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Rounded Rectangle 165">
              <a:extLst>
                <a:ext uri="{FF2B5EF4-FFF2-40B4-BE49-F238E27FC236}">
                  <a16:creationId xmlns:a16="http://schemas.microsoft.com/office/drawing/2014/main" id="{03ADB888-06DD-B660-8FDC-BF2FFA0C886F}"/>
                </a:ext>
              </a:extLst>
            </p:cNvPr>
            <p:cNvSpPr/>
            <p:nvPr/>
          </p:nvSpPr>
          <p:spPr>
            <a:xfrm>
              <a:off x="7577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Rounded Rectangle 166">
              <a:extLst>
                <a:ext uri="{FF2B5EF4-FFF2-40B4-BE49-F238E27FC236}">
                  <a16:creationId xmlns:a16="http://schemas.microsoft.com/office/drawing/2014/main" id="{E9E34DFF-0BB9-1140-0958-39A3898390F0}"/>
                </a:ext>
              </a:extLst>
            </p:cNvPr>
            <p:cNvSpPr/>
            <p:nvPr/>
          </p:nvSpPr>
          <p:spPr>
            <a:xfrm>
              <a:off x="7729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CD088FCA-5746-1EE6-E6AF-869CBDC24A50}"/>
                </a:ext>
              </a:extLst>
            </p:cNvPr>
            <p:cNvSpPr/>
            <p:nvPr/>
          </p:nvSpPr>
          <p:spPr>
            <a:xfrm>
              <a:off x="7881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03466745-A669-9585-D7B8-A5FC067868A0}"/>
                </a:ext>
              </a:extLst>
            </p:cNvPr>
            <p:cNvSpPr/>
            <p:nvPr/>
          </p:nvSpPr>
          <p:spPr>
            <a:xfrm>
              <a:off x="8034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Rounded Rectangle 169">
              <a:extLst>
                <a:ext uri="{FF2B5EF4-FFF2-40B4-BE49-F238E27FC236}">
                  <a16:creationId xmlns:a16="http://schemas.microsoft.com/office/drawing/2014/main" id="{030665E7-EC61-42DD-65FE-6A9BDE74305A}"/>
                </a:ext>
              </a:extLst>
            </p:cNvPr>
            <p:cNvSpPr/>
            <p:nvPr/>
          </p:nvSpPr>
          <p:spPr>
            <a:xfrm>
              <a:off x="8186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8D8C3809-AAA0-80FA-B059-DB905A065F73}"/>
                </a:ext>
              </a:extLst>
            </p:cNvPr>
            <p:cNvSpPr/>
            <p:nvPr/>
          </p:nvSpPr>
          <p:spPr>
            <a:xfrm>
              <a:off x="8339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E6C643F4-8CEB-F29B-07DA-A43197FB2FDB}"/>
                </a:ext>
              </a:extLst>
            </p:cNvPr>
            <p:cNvSpPr/>
            <p:nvPr/>
          </p:nvSpPr>
          <p:spPr>
            <a:xfrm>
              <a:off x="8491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F0316844-DF9B-E591-37DB-E5D1B4C5D170}"/>
                </a:ext>
              </a:extLst>
            </p:cNvPr>
            <p:cNvSpPr/>
            <p:nvPr/>
          </p:nvSpPr>
          <p:spPr>
            <a:xfrm>
              <a:off x="8643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Rounded Rectangle 173">
              <a:extLst>
                <a:ext uri="{FF2B5EF4-FFF2-40B4-BE49-F238E27FC236}">
                  <a16:creationId xmlns:a16="http://schemas.microsoft.com/office/drawing/2014/main" id="{151FF3B1-7DB0-43CF-2F79-8E4AA8443C68}"/>
                </a:ext>
              </a:extLst>
            </p:cNvPr>
            <p:cNvSpPr/>
            <p:nvPr/>
          </p:nvSpPr>
          <p:spPr>
            <a:xfrm>
              <a:off x="8796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Rounded Rectangle 174">
              <a:extLst>
                <a:ext uri="{FF2B5EF4-FFF2-40B4-BE49-F238E27FC236}">
                  <a16:creationId xmlns:a16="http://schemas.microsoft.com/office/drawing/2014/main" id="{2619E1F2-776A-318D-C1F5-421D56D3BF9D}"/>
                </a:ext>
              </a:extLst>
            </p:cNvPr>
            <p:cNvSpPr/>
            <p:nvPr/>
          </p:nvSpPr>
          <p:spPr>
            <a:xfrm>
              <a:off x="8948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ounded Rectangle 175">
              <a:extLst>
                <a:ext uri="{FF2B5EF4-FFF2-40B4-BE49-F238E27FC236}">
                  <a16:creationId xmlns:a16="http://schemas.microsoft.com/office/drawing/2014/main" id="{BB3C83C1-EDE9-926B-1DC9-E4CA5AD09BC1}"/>
                </a:ext>
              </a:extLst>
            </p:cNvPr>
            <p:cNvSpPr/>
            <p:nvPr/>
          </p:nvSpPr>
          <p:spPr>
            <a:xfrm>
              <a:off x="91010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ounded Rectangle 176">
              <a:extLst>
                <a:ext uri="{FF2B5EF4-FFF2-40B4-BE49-F238E27FC236}">
                  <a16:creationId xmlns:a16="http://schemas.microsoft.com/office/drawing/2014/main" id="{D14C81DC-3648-688F-12EC-1771EFBAE259}"/>
                </a:ext>
              </a:extLst>
            </p:cNvPr>
            <p:cNvSpPr/>
            <p:nvPr/>
          </p:nvSpPr>
          <p:spPr>
            <a:xfrm>
              <a:off x="92534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ounded Rectangle 177">
              <a:extLst>
                <a:ext uri="{FF2B5EF4-FFF2-40B4-BE49-F238E27FC236}">
                  <a16:creationId xmlns:a16="http://schemas.microsoft.com/office/drawing/2014/main" id="{26D7FA5A-87A0-7B7F-1278-BAF6BF719C2A}"/>
                </a:ext>
              </a:extLst>
            </p:cNvPr>
            <p:cNvSpPr/>
            <p:nvPr/>
          </p:nvSpPr>
          <p:spPr>
            <a:xfrm>
              <a:off x="94058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ounded Rectangle 178">
              <a:extLst>
                <a:ext uri="{FF2B5EF4-FFF2-40B4-BE49-F238E27FC236}">
                  <a16:creationId xmlns:a16="http://schemas.microsoft.com/office/drawing/2014/main" id="{180AF607-3545-0492-6BAB-BB684E456DCD}"/>
                </a:ext>
              </a:extLst>
            </p:cNvPr>
            <p:cNvSpPr/>
            <p:nvPr/>
          </p:nvSpPr>
          <p:spPr>
            <a:xfrm>
              <a:off x="95582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Rounded Rectangle 179">
              <a:extLst>
                <a:ext uri="{FF2B5EF4-FFF2-40B4-BE49-F238E27FC236}">
                  <a16:creationId xmlns:a16="http://schemas.microsoft.com/office/drawing/2014/main" id="{FF50B38A-FD40-65CD-7CDE-D6946E65EBE6}"/>
                </a:ext>
              </a:extLst>
            </p:cNvPr>
            <p:cNvSpPr/>
            <p:nvPr/>
          </p:nvSpPr>
          <p:spPr>
            <a:xfrm>
              <a:off x="9710600" y="1829388"/>
              <a:ext cx="82194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Rounded Rectangle 180">
              <a:extLst>
                <a:ext uri="{FF2B5EF4-FFF2-40B4-BE49-F238E27FC236}">
                  <a16:creationId xmlns:a16="http://schemas.microsoft.com/office/drawing/2014/main" id="{B40F98F7-FD98-2684-6366-D4E05289A226}"/>
                </a:ext>
              </a:extLst>
            </p:cNvPr>
            <p:cNvSpPr/>
            <p:nvPr/>
          </p:nvSpPr>
          <p:spPr>
            <a:xfrm>
              <a:off x="6201658" y="1823300"/>
              <a:ext cx="223622" cy="94370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ounded Rectangle 181">
              <a:extLst>
                <a:ext uri="{FF2B5EF4-FFF2-40B4-BE49-F238E27FC236}">
                  <a16:creationId xmlns:a16="http://schemas.microsoft.com/office/drawing/2014/main" id="{5084BB1A-08F3-6281-A5C3-2B421F3356D1}"/>
                </a:ext>
              </a:extLst>
            </p:cNvPr>
            <p:cNvSpPr/>
            <p:nvPr/>
          </p:nvSpPr>
          <p:spPr>
            <a:xfrm>
              <a:off x="2835668" y="940663"/>
              <a:ext cx="6957126" cy="82193"/>
            </a:xfrm>
            <a:prstGeom prst="roundRect">
              <a:avLst/>
            </a:prstGeom>
            <a:solidFill>
              <a:srgbClr val="E9837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3" name="TextBox 182">
            <a:extLst>
              <a:ext uri="{FF2B5EF4-FFF2-40B4-BE49-F238E27FC236}">
                <a16:creationId xmlns:a16="http://schemas.microsoft.com/office/drawing/2014/main" id="{63FF63DB-8EF6-F18E-1255-AEFEC7C56424}"/>
              </a:ext>
            </a:extLst>
          </p:cNvPr>
          <p:cNvSpPr txBox="1"/>
          <p:nvPr/>
        </p:nvSpPr>
        <p:spPr>
          <a:xfrm>
            <a:off x="4423908" y="2872808"/>
            <a:ext cx="55175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Anode</a:t>
            </a:r>
          </a:p>
        </p:txBody>
      </p:sp>
      <p:sp>
        <p:nvSpPr>
          <p:cNvPr id="184" name="TextBox 183">
            <a:extLst>
              <a:ext uri="{FF2B5EF4-FFF2-40B4-BE49-F238E27FC236}">
                <a16:creationId xmlns:a16="http://schemas.microsoft.com/office/drawing/2014/main" id="{10677802-A7CC-C014-F1D9-85E4B60C72F7}"/>
              </a:ext>
            </a:extLst>
          </p:cNvPr>
          <p:cNvSpPr txBox="1"/>
          <p:nvPr/>
        </p:nvSpPr>
        <p:spPr>
          <a:xfrm>
            <a:off x="902911" y="1965233"/>
            <a:ext cx="4555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SDD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44D4C8E4-4CF3-D2A9-88B6-80FFE2C85E33}"/>
              </a:ext>
            </a:extLst>
          </p:cNvPr>
          <p:cNvSpPr txBox="1"/>
          <p:nvPr/>
        </p:nvSpPr>
        <p:spPr>
          <a:xfrm>
            <a:off x="7561437" y="1727839"/>
            <a:ext cx="66556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Cathode</a:t>
            </a: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B2F64DDB-B41C-5136-EE31-AA575B8E4700}"/>
              </a:ext>
            </a:extLst>
          </p:cNvPr>
          <p:cNvGrpSpPr/>
          <p:nvPr/>
        </p:nvGrpSpPr>
        <p:grpSpPr>
          <a:xfrm rot="20920104">
            <a:off x="2263623" y="2354818"/>
            <a:ext cx="127555" cy="55626"/>
            <a:chOff x="3292867" y="2557570"/>
            <a:chExt cx="914400" cy="398761"/>
          </a:xfrm>
        </p:grpSpPr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B96CA72B-8B3A-EE81-E534-0A566B99BE89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6D55FDBE-AE30-ED40-EFCF-3E9C79121AAE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A987D70A-8382-82C1-3CC0-A013B3FC31BA}"/>
              </a:ext>
            </a:extLst>
          </p:cNvPr>
          <p:cNvGrpSpPr/>
          <p:nvPr/>
        </p:nvGrpSpPr>
        <p:grpSpPr>
          <a:xfrm rot="1262694">
            <a:off x="2097050" y="2421041"/>
            <a:ext cx="364987" cy="407507"/>
            <a:chOff x="4456415" y="2580401"/>
            <a:chExt cx="478480" cy="534222"/>
          </a:xfrm>
        </p:grpSpPr>
        <p:grpSp>
          <p:nvGrpSpPr>
            <p:cNvPr id="190" name="Group 189">
              <a:extLst>
                <a:ext uri="{FF2B5EF4-FFF2-40B4-BE49-F238E27FC236}">
                  <a16:creationId xmlns:a16="http://schemas.microsoft.com/office/drawing/2014/main" id="{67C69C09-E6F0-E59A-E02E-D2ACC3520ACF}"/>
                </a:ext>
              </a:extLst>
            </p:cNvPr>
            <p:cNvGrpSpPr/>
            <p:nvPr/>
          </p:nvGrpSpPr>
          <p:grpSpPr>
            <a:xfrm rot="20920104">
              <a:off x="4518305" y="2621006"/>
              <a:ext cx="188477" cy="82193"/>
              <a:chOff x="3292867" y="2557570"/>
              <a:chExt cx="914400" cy="398761"/>
            </a:xfrm>
          </p:grpSpPr>
          <p:sp>
            <p:nvSpPr>
              <p:cNvPr id="206" name="Oval 205">
                <a:extLst>
                  <a:ext uri="{FF2B5EF4-FFF2-40B4-BE49-F238E27FC236}">
                    <a16:creationId xmlns:a16="http://schemas.microsoft.com/office/drawing/2014/main" id="{4D884BE8-D214-E549-59D6-CD5BF2D9F9C3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7" name="Oval 206">
                <a:extLst>
                  <a:ext uri="{FF2B5EF4-FFF2-40B4-BE49-F238E27FC236}">
                    <a16:creationId xmlns:a16="http://schemas.microsoft.com/office/drawing/2014/main" id="{8FD3EBDA-8A06-AC56-6F55-AE546B97705A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81601E6B-0AC2-F945-5047-9A03EF06C38B}"/>
                </a:ext>
              </a:extLst>
            </p:cNvPr>
            <p:cNvGrpSpPr/>
            <p:nvPr/>
          </p:nvGrpSpPr>
          <p:grpSpPr>
            <a:xfrm rot="11481507">
              <a:off x="4663238" y="2735280"/>
              <a:ext cx="188477" cy="82193"/>
              <a:chOff x="3292867" y="2557570"/>
              <a:chExt cx="914400" cy="398761"/>
            </a:xfrm>
          </p:grpSpPr>
          <p:sp>
            <p:nvSpPr>
              <p:cNvPr id="204" name="Oval 203">
                <a:extLst>
                  <a:ext uri="{FF2B5EF4-FFF2-40B4-BE49-F238E27FC236}">
                    <a16:creationId xmlns:a16="http://schemas.microsoft.com/office/drawing/2014/main" id="{C5982959-C4C0-81E3-6E93-73095C13112C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>
                <a:extLst>
                  <a:ext uri="{FF2B5EF4-FFF2-40B4-BE49-F238E27FC236}">
                    <a16:creationId xmlns:a16="http://schemas.microsoft.com/office/drawing/2014/main" id="{60FDB485-9302-FB60-A2DD-832CD41892D7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7AD67BF7-E838-86C5-AA08-2887A3922876}"/>
                </a:ext>
              </a:extLst>
            </p:cNvPr>
            <p:cNvGrpSpPr/>
            <p:nvPr/>
          </p:nvGrpSpPr>
          <p:grpSpPr>
            <a:xfrm rot="19373630">
              <a:off x="4456415" y="2814443"/>
              <a:ext cx="188477" cy="82193"/>
              <a:chOff x="3292867" y="2557570"/>
              <a:chExt cx="914400" cy="398761"/>
            </a:xfrm>
          </p:grpSpPr>
          <p:sp>
            <p:nvSpPr>
              <p:cNvPr id="202" name="Oval 201">
                <a:extLst>
                  <a:ext uri="{FF2B5EF4-FFF2-40B4-BE49-F238E27FC236}">
                    <a16:creationId xmlns:a16="http://schemas.microsoft.com/office/drawing/2014/main" id="{6F038251-A733-11C9-6F28-D6F1F769D2BC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>
                <a:extLst>
                  <a:ext uri="{FF2B5EF4-FFF2-40B4-BE49-F238E27FC236}">
                    <a16:creationId xmlns:a16="http://schemas.microsoft.com/office/drawing/2014/main" id="{8EC9324F-F3EA-FDA3-A4D7-E00EDC383804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470E9902-E490-4EDE-54C6-5EE7D01F861B}"/>
                </a:ext>
              </a:extLst>
            </p:cNvPr>
            <p:cNvGrpSpPr/>
            <p:nvPr/>
          </p:nvGrpSpPr>
          <p:grpSpPr>
            <a:xfrm rot="14677263">
              <a:off x="4647749" y="2891691"/>
              <a:ext cx="188477" cy="82193"/>
              <a:chOff x="3292867" y="2557570"/>
              <a:chExt cx="914400" cy="398761"/>
            </a:xfrm>
          </p:grpSpPr>
          <p:sp>
            <p:nvSpPr>
              <p:cNvPr id="200" name="Oval 199">
                <a:extLst>
                  <a:ext uri="{FF2B5EF4-FFF2-40B4-BE49-F238E27FC236}">
                    <a16:creationId xmlns:a16="http://schemas.microsoft.com/office/drawing/2014/main" id="{5003EA15-64EE-0943-5E74-2B3D7D8A2948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>
                <a:extLst>
                  <a:ext uri="{FF2B5EF4-FFF2-40B4-BE49-F238E27FC236}">
                    <a16:creationId xmlns:a16="http://schemas.microsoft.com/office/drawing/2014/main" id="{7CEC5604-6A6D-0619-BE3A-7116B0D9B824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FB6B83B8-3131-4096-999F-7B93545AE390}"/>
                </a:ext>
              </a:extLst>
            </p:cNvPr>
            <p:cNvGrpSpPr/>
            <p:nvPr/>
          </p:nvGrpSpPr>
          <p:grpSpPr>
            <a:xfrm rot="9098012">
              <a:off x="4746418" y="2580401"/>
              <a:ext cx="188477" cy="82193"/>
              <a:chOff x="3292867" y="2557570"/>
              <a:chExt cx="914400" cy="398761"/>
            </a:xfrm>
          </p:grpSpPr>
          <p:sp>
            <p:nvSpPr>
              <p:cNvPr id="198" name="Oval 197">
                <a:extLst>
                  <a:ext uri="{FF2B5EF4-FFF2-40B4-BE49-F238E27FC236}">
                    <a16:creationId xmlns:a16="http://schemas.microsoft.com/office/drawing/2014/main" id="{1E5287DB-B28D-EF65-FF34-257AE45186F0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>
                <a:extLst>
                  <a:ext uri="{FF2B5EF4-FFF2-40B4-BE49-F238E27FC236}">
                    <a16:creationId xmlns:a16="http://schemas.microsoft.com/office/drawing/2014/main" id="{E2CA7B5E-7250-D187-1ACB-19900F643A66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5" name="Group 194">
              <a:extLst>
                <a:ext uri="{FF2B5EF4-FFF2-40B4-BE49-F238E27FC236}">
                  <a16:creationId xmlns:a16="http://schemas.microsoft.com/office/drawing/2014/main" id="{CBA48533-0C55-97A7-EA7B-5AEC99DBD333}"/>
                </a:ext>
              </a:extLst>
            </p:cNvPr>
            <p:cNvGrpSpPr/>
            <p:nvPr/>
          </p:nvGrpSpPr>
          <p:grpSpPr>
            <a:xfrm rot="17923033">
              <a:off x="4481430" y="2979288"/>
              <a:ext cx="188477" cy="82193"/>
              <a:chOff x="3292867" y="2557570"/>
              <a:chExt cx="914400" cy="398761"/>
            </a:xfrm>
          </p:grpSpPr>
          <p:sp>
            <p:nvSpPr>
              <p:cNvPr id="196" name="Oval 195">
                <a:extLst>
                  <a:ext uri="{FF2B5EF4-FFF2-40B4-BE49-F238E27FC236}">
                    <a16:creationId xmlns:a16="http://schemas.microsoft.com/office/drawing/2014/main" id="{48506625-4EB6-62E9-E1D3-AC8860FD64C6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Oval 196">
                <a:extLst>
                  <a:ext uri="{FF2B5EF4-FFF2-40B4-BE49-F238E27FC236}">
                    <a16:creationId xmlns:a16="http://schemas.microsoft.com/office/drawing/2014/main" id="{2B254394-A79E-A23D-E78D-B15AEA7DBE1D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08" name="Freeform 207">
            <a:extLst>
              <a:ext uri="{FF2B5EF4-FFF2-40B4-BE49-F238E27FC236}">
                <a16:creationId xmlns:a16="http://schemas.microsoft.com/office/drawing/2014/main" id="{63077F25-0CCB-1388-577D-91FF2D692044}"/>
              </a:ext>
            </a:extLst>
          </p:cNvPr>
          <p:cNvSpPr/>
          <p:nvPr/>
        </p:nvSpPr>
        <p:spPr>
          <a:xfrm>
            <a:off x="2150730" y="2021246"/>
            <a:ext cx="2571320" cy="825022"/>
          </a:xfrm>
          <a:custGeom>
            <a:avLst/>
            <a:gdLst>
              <a:gd name="connsiteX0" fmla="*/ 0 w 2597668"/>
              <a:gd name="connsiteY0" fmla="*/ 0 h 825022"/>
              <a:gd name="connsiteX1" fmla="*/ 185630 w 2597668"/>
              <a:gd name="connsiteY1" fmla="*/ 295633 h 825022"/>
              <a:gd name="connsiteX2" fmla="*/ 680643 w 2597668"/>
              <a:gd name="connsiteY2" fmla="*/ 481263 h 825022"/>
              <a:gd name="connsiteX3" fmla="*/ 2385690 w 2597668"/>
              <a:gd name="connsiteY3" fmla="*/ 701269 h 825022"/>
              <a:gd name="connsiteX4" fmla="*/ 2571320 w 2597668"/>
              <a:gd name="connsiteY4" fmla="*/ 804397 h 825022"/>
              <a:gd name="connsiteX5" fmla="*/ 2571320 w 2597668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1993805 w 2589182"/>
              <a:gd name="connsiteY3" fmla="*/ 666893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2076307 w 2589182"/>
              <a:gd name="connsiteY3" fmla="*/ 653142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72311"/>
              <a:gd name="connsiteY0" fmla="*/ 0 h 825022"/>
              <a:gd name="connsiteX1" fmla="*/ 185630 w 2572311"/>
              <a:gd name="connsiteY1" fmla="*/ 295633 h 825022"/>
              <a:gd name="connsiteX2" fmla="*/ 680643 w 2572311"/>
              <a:gd name="connsiteY2" fmla="*/ 481263 h 825022"/>
              <a:gd name="connsiteX3" fmla="*/ 2076307 w 2572311"/>
              <a:gd name="connsiteY3" fmla="*/ 653142 h 825022"/>
              <a:gd name="connsiteX4" fmla="*/ 2385690 w 2572311"/>
              <a:gd name="connsiteY4" fmla="*/ 673768 h 825022"/>
              <a:gd name="connsiteX5" fmla="*/ 2571320 w 2572311"/>
              <a:gd name="connsiteY5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320" h="825022">
                <a:moveTo>
                  <a:pt x="0" y="0"/>
                </a:moveTo>
                <a:cubicBezTo>
                  <a:pt x="36095" y="107711"/>
                  <a:pt x="72190" y="215423"/>
                  <a:pt x="185630" y="295633"/>
                </a:cubicBezTo>
                <a:cubicBezTo>
                  <a:pt x="299071" y="375844"/>
                  <a:pt x="365530" y="421678"/>
                  <a:pt x="680643" y="481263"/>
                </a:cubicBezTo>
                <a:cubicBezTo>
                  <a:pt x="995756" y="540848"/>
                  <a:pt x="1761194" y="595849"/>
                  <a:pt x="2076307" y="653142"/>
                </a:cubicBezTo>
                <a:cubicBezTo>
                  <a:pt x="2391420" y="710435"/>
                  <a:pt x="2530069" y="706712"/>
                  <a:pt x="2571320" y="8250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77053A0E-60E6-A6C5-0BED-AFC06ABB75F3}"/>
              </a:ext>
            </a:extLst>
          </p:cNvPr>
          <p:cNvGrpSpPr/>
          <p:nvPr/>
        </p:nvGrpSpPr>
        <p:grpSpPr>
          <a:xfrm rot="15112130">
            <a:off x="2464613" y="2375151"/>
            <a:ext cx="127555" cy="55626"/>
            <a:chOff x="3292867" y="2557570"/>
            <a:chExt cx="914400" cy="398761"/>
          </a:xfrm>
        </p:grpSpPr>
        <p:sp>
          <p:nvSpPr>
            <p:cNvPr id="210" name="Oval 209">
              <a:extLst>
                <a:ext uri="{FF2B5EF4-FFF2-40B4-BE49-F238E27FC236}">
                  <a16:creationId xmlns:a16="http://schemas.microsoft.com/office/drawing/2014/main" id="{E3FBDF3D-1A19-1632-192E-4F29E339690F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Oval 210">
              <a:extLst>
                <a:ext uri="{FF2B5EF4-FFF2-40B4-BE49-F238E27FC236}">
                  <a16:creationId xmlns:a16="http://schemas.microsoft.com/office/drawing/2014/main" id="{98EF3725-989D-088F-95D9-14350FB3CFAE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2" name="Group 211">
            <a:extLst>
              <a:ext uri="{FF2B5EF4-FFF2-40B4-BE49-F238E27FC236}">
                <a16:creationId xmlns:a16="http://schemas.microsoft.com/office/drawing/2014/main" id="{86F73957-825B-3AF0-E8A4-D5764EB98DF1}"/>
              </a:ext>
            </a:extLst>
          </p:cNvPr>
          <p:cNvGrpSpPr/>
          <p:nvPr/>
        </p:nvGrpSpPr>
        <p:grpSpPr>
          <a:xfrm rot="2385223">
            <a:off x="2326370" y="2250314"/>
            <a:ext cx="127555" cy="55626"/>
            <a:chOff x="3292867" y="2557570"/>
            <a:chExt cx="914400" cy="398761"/>
          </a:xfrm>
        </p:grpSpPr>
        <p:sp>
          <p:nvSpPr>
            <p:cNvPr id="213" name="Oval 212">
              <a:extLst>
                <a:ext uri="{FF2B5EF4-FFF2-40B4-BE49-F238E27FC236}">
                  <a16:creationId xmlns:a16="http://schemas.microsoft.com/office/drawing/2014/main" id="{08AFD5A2-EDC5-C8FD-F325-17410BE3B029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Oval 213">
              <a:extLst>
                <a:ext uri="{FF2B5EF4-FFF2-40B4-BE49-F238E27FC236}">
                  <a16:creationId xmlns:a16="http://schemas.microsoft.com/office/drawing/2014/main" id="{7C83B52F-FB99-FF9E-4F57-FC1C20824705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Group 214">
            <a:extLst>
              <a:ext uri="{FF2B5EF4-FFF2-40B4-BE49-F238E27FC236}">
                <a16:creationId xmlns:a16="http://schemas.microsoft.com/office/drawing/2014/main" id="{470E47B1-79E1-D21C-268B-DACB63906197}"/>
              </a:ext>
            </a:extLst>
          </p:cNvPr>
          <p:cNvGrpSpPr/>
          <p:nvPr/>
        </p:nvGrpSpPr>
        <p:grpSpPr>
          <a:xfrm rot="10468480">
            <a:off x="2596176" y="2275538"/>
            <a:ext cx="127555" cy="55626"/>
            <a:chOff x="3292867" y="2557570"/>
            <a:chExt cx="914400" cy="398761"/>
          </a:xfrm>
        </p:grpSpPr>
        <p:sp>
          <p:nvSpPr>
            <p:cNvPr id="216" name="Oval 215">
              <a:extLst>
                <a:ext uri="{FF2B5EF4-FFF2-40B4-BE49-F238E27FC236}">
                  <a16:creationId xmlns:a16="http://schemas.microsoft.com/office/drawing/2014/main" id="{F934A096-58C6-3C0E-B7BE-7B470ABC5470}"/>
                </a:ext>
              </a:extLst>
            </p:cNvPr>
            <p:cNvSpPr/>
            <p:nvPr/>
          </p:nvSpPr>
          <p:spPr>
            <a:xfrm>
              <a:off x="3292867" y="2557570"/>
              <a:ext cx="398761" cy="39876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Oval 216">
              <a:extLst>
                <a:ext uri="{FF2B5EF4-FFF2-40B4-BE49-F238E27FC236}">
                  <a16:creationId xmlns:a16="http://schemas.microsoft.com/office/drawing/2014/main" id="{BC3269EE-9AE5-E998-8BC9-F5DD93862422}"/>
                </a:ext>
              </a:extLst>
            </p:cNvPr>
            <p:cNvSpPr/>
            <p:nvPr/>
          </p:nvSpPr>
          <p:spPr>
            <a:xfrm>
              <a:off x="3808506" y="2557570"/>
              <a:ext cx="398761" cy="398761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18" name="Straight Arrow Connector 217">
            <a:extLst>
              <a:ext uri="{FF2B5EF4-FFF2-40B4-BE49-F238E27FC236}">
                <a16:creationId xmlns:a16="http://schemas.microsoft.com/office/drawing/2014/main" id="{100BDFB6-2051-6B96-0EF3-94CBB1E7BD43}"/>
              </a:ext>
            </a:extLst>
          </p:cNvPr>
          <p:cNvCxnSpPr/>
          <p:nvPr/>
        </p:nvCxnSpPr>
        <p:spPr>
          <a:xfrm flipV="1">
            <a:off x="1771939" y="1443730"/>
            <a:ext cx="1289406" cy="1959429"/>
          </a:xfrm>
          <a:prstGeom prst="straightConnector1">
            <a:avLst/>
          </a:prstGeom>
          <a:ln w="28575">
            <a:solidFill>
              <a:schemeClr val="accent2">
                <a:lumMod val="40000"/>
                <a:lumOff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2745A1A8-1417-7705-AD8F-250300B9216A}"/>
              </a:ext>
            </a:extLst>
          </p:cNvPr>
          <p:cNvGrpSpPr/>
          <p:nvPr/>
        </p:nvGrpSpPr>
        <p:grpSpPr>
          <a:xfrm rot="13942746">
            <a:off x="2401412" y="1926985"/>
            <a:ext cx="364987" cy="407507"/>
            <a:chOff x="4456415" y="2580401"/>
            <a:chExt cx="478480" cy="534222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0C14C01F-8A1D-EC99-2C6E-1964F99ED955}"/>
                </a:ext>
              </a:extLst>
            </p:cNvPr>
            <p:cNvGrpSpPr/>
            <p:nvPr/>
          </p:nvGrpSpPr>
          <p:grpSpPr>
            <a:xfrm rot="20920104">
              <a:off x="4518305" y="2621006"/>
              <a:ext cx="188477" cy="82193"/>
              <a:chOff x="3292867" y="2557570"/>
              <a:chExt cx="914400" cy="398761"/>
            </a:xfrm>
          </p:grpSpPr>
          <p:sp>
            <p:nvSpPr>
              <p:cNvPr id="236" name="Oval 235">
                <a:extLst>
                  <a:ext uri="{FF2B5EF4-FFF2-40B4-BE49-F238E27FC236}">
                    <a16:creationId xmlns:a16="http://schemas.microsoft.com/office/drawing/2014/main" id="{AC7F3C66-C284-814A-11C5-711B24C06793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7" name="Oval 236">
                <a:extLst>
                  <a:ext uri="{FF2B5EF4-FFF2-40B4-BE49-F238E27FC236}">
                    <a16:creationId xmlns:a16="http://schemas.microsoft.com/office/drawing/2014/main" id="{EC768B52-8E00-1E02-2E34-AEA658D433AA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11FB8FB-526B-8D17-0F71-5C85FD5EA51B}"/>
                </a:ext>
              </a:extLst>
            </p:cNvPr>
            <p:cNvGrpSpPr/>
            <p:nvPr/>
          </p:nvGrpSpPr>
          <p:grpSpPr>
            <a:xfrm rot="11481507">
              <a:off x="4663238" y="2735280"/>
              <a:ext cx="188477" cy="82193"/>
              <a:chOff x="3292867" y="2557570"/>
              <a:chExt cx="914400" cy="398761"/>
            </a:xfrm>
          </p:grpSpPr>
          <p:sp>
            <p:nvSpPr>
              <p:cNvPr id="234" name="Oval 233">
                <a:extLst>
                  <a:ext uri="{FF2B5EF4-FFF2-40B4-BE49-F238E27FC236}">
                    <a16:creationId xmlns:a16="http://schemas.microsoft.com/office/drawing/2014/main" id="{D1F13BAA-8F48-8750-B241-17556B820618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5" name="Oval 234">
                <a:extLst>
                  <a:ext uri="{FF2B5EF4-FFF2-40B4-BE49-F238E27FC236}">
                    <a16:creationId xmlns:a16="http://schemas.microsoft.com/office/drawing/2014/main" id="{52D438A6-A1F6-117A-31FD-AEFC9BEFE658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F0A39F53-F691-FE30-3B95-BB050A0D131C}"/>
                </a:ext>
              </a:extLst>
            </p:cNvPr>
            <p:cNvGrpSpPr/>
            <p:nvPr/>
          </p:nvGrpSpPr>
          <p:grpSpPr>
            <a:xfrm rot="19373630">
              <a:off x="4456415" y="2814443"/>
              <a:ext cx="188477" cy="82193"/>
              <a:chOff x="3292867" y="2557570"/>
              <a:chExt cx="914400" cy="398761"/>
            </a:xfrm>
          </p:grpSpPr>
          <p:sp>
            <p:nvSpPr>
              <p:cNvPr id="232" name="Oval 231">
                <a:extLst>
                  <a:ext uri="{FF2B5EF4-FFF2-40B4-BE49-F238E27FC236}">
                    <a16:creationId xmlns:a16="http://schemas.microsoft.com/office/drawing/2014/main" id="{0F45E22C-D3CB-A5E7-687A-FA34B5E92731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3" name="Oval 232">
                <a:extLst>
                  <a:ext uri="{FF2B5EF4-FFF2-40B4-BE49-F238E27FC236}">
                    <a16:creationId xmlns:a16="http://schemas.microsoft.com/office/drawing/2014/main" id="{DD5DE3AD-9830-BAFF-BEE0-810890A92626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E0C5EA38-314E-0AEC-8DD9-C30430E62427}"/>
                </a:ext>
              </a:extLst>
            </p:cNvPr>
            <p:cNvGrpSpPr/>
            <p:nvPr/>
          </p:nvGrpSpPr>
          <p:grpSpPr>
            <a:xfrm rot="14677263">
              <a:off x="4647749" y="2891691"/>
              <a:ext cx="188477" cy="82193"/>
              <a:chOff x="3292867" y="2557570"/>
              <a:chExt cx="914400" cy="398761"/>
            </a:xfrm>
          </p:grpSpPr>
          <p:sp>
            <p:nvSpPr>
              <p:cNvPr id="230" name="Oval 229">
                <a:extLst>
                  <a:ext uri="{FF2B5EF4-FFF2-40B4-BE49-F238E27FC236}">
                    <a16:creationId xmlns:a16="http://schemas.microsoft.com/office/drawing/2014/main" id="{45F41A91-E16C-B266-3B7F-E16F5814A43B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1" name="Oval 230">
                <a:extLst>
                  <a:ext uri="{FF2B5EF4-FFF2-40B4-BE49-F238E27FC236}">
                    <a16:creationId xmlns:a16="http://schemas.microsoft.com/office/drawing/2014/main" id="{72E83B99-2F3B-8B93-C7BD-B8159A305B28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678C0BB6-F170-A311-25EC-C74ADC28EBD0}"/>
                </a:ext>
              </a:extLst>
            </p:cNvPr>
            <p:cNvGrpSpPr/>
            <p:nvPr/>
          </p:nvGrpSpPr>
          <p:grpSpPr>
            <a:xfrm rot="9098012">
              <a:off x="4746418" y="2580401"/>
              <a:ext cx="188477" cy="82193"/>
              <a:chOff x="3292867" y="2557570"/>
              <a:chExt cx="914400" cy="398761"/>
            </a:xfrm>
          </p:grpSpPr>
          <p:sp>
            <p:nvSpPr>
              <p:cNvPr id="228" name="Oval 227">
                <a:extLst>
                  <a:ext uri="{FF2B5EF4-FFF2-40B4-BE49-F238E27FC236}">
                    <a16:creationId xmlns:a16="http://schemas.microsoft.com/office/drawing/2014/main" id="{C4BBA84E-8440-7340-B501-86EDA3AAEB1E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9" name="Oval 228">
                <a:extLst>
                  <a:ext uri="{FF2B5EF4-FFF2-40B4-BE49-F238E27FC236}">
                    <a16:creationId xmlns:a16="http://schemas.microsoft.com/office/drawing/2014/main" id="{5866A34B-166F-8556-6BF3-F01F654D35C8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25" name="Group 224">
              <a:extLst>
                <a:ext uri="{FF2B5EF4-FFF2-40B4-BE49-F238E27FC236}">
                  <a16:creationId xmlns:a16="http://schemas.microsoft.com/office/drawing/2014/main" id="{BB5A59CA-CE10-4CB8-5AA3-B8025DFFE848}"/>
                </a:ext>
              </a:extLst>
            </p:cNvPr>
            <p:cNvGrpSpPr/>
            <p:nvPr/>
          </p:nvGrpSpPr>
          <p:grpSpPr>
            <a:xfrm rot="17923033">
              <a:off x="4481430" y="2979288"/>
              <a:ext cx="188477" cy="82193"/>
              <a:chOff x="3292867" y="2557570"/>
              <a:chExt cx="914400" cy="398761"/>
            </a:xfrm>
          </p:grpSpPr>
          <p:sp>
            <p:nvSpPr>
              <p:cNvPr id="226" name="Oval 225">
                <a:extLst>
                  <a:ext uri="{FF2B5EF4-FFF2-40B4-BE49-F238E27FC236}">
                    <a16:creationId xmlns:a16="http://schemas.microsoft.com/office/drawing/2014/main" id="{6E6A719E-61BE-EC55-6C7B-E4DF002E0F63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7" name="Oval 226">
                <a:extLst>
                  <a:ext uri="{FF2B5EF4-FFF2-40B4-BE49-F238E27FC236}">
                    <a16:creationId xmlns:a16="http://schemas.microsoft.com/office/drawing/2014/main" id="{4919A86C-51EF-5E3C-6A12-2F2418B04C73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38" name="TextBox 237">
            <a:extLst>
              <a:ext uri="{FF2B5EF4-FFF2-40B4-BE49-F238E27FC236}">
                <a16:creationId xmlns:a16="http://schemas.microsoft.com/office/drawing/2014/main" id="{9596807E-E8BA-174F-68C1-6F47895EDDB8}"/>
              </a:ext>
            </a:extLst>
          </p:cNvPr>
          <p:cNvSpPr txBox="1"/>
          <p:nvPr/>
        </p:nvSpPr>
        <p:spPr>
          <a:xfrm>
            <a:off x="1927973" y="1318354"/>
            <a:ext cx="1301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Charged Particle</a:t>
            </a:r>
          </a:p>
        </p:txBody>
      </p:sp>
      <p:pic>
        <p:nvPicPr>
          <p:cNvPr id="239" name="Picture 238">
            <a:extLst>
              <a:ext uri="{FF2B5EF4-FFF2-40B4-BE49-F238E27FC236}">
                <a16:creationId xmlns:a16="http://schemas.microsoft.com/office/drawing/2014/main" id="{98CB24C7-4E28-7904-3E7B-9D0558E17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913706">
            <a:off x="3953815" y="1783400"/>
            <a:ext cx="586949" cy="163063"/>
          </a:xfrm>
          <a:prstGeom prst="rect">
            <a:avLst/>
          </a:prstGeom>
        </p:spPr>
      </p:pic>
      <p:sp>
        <p:nvSpPr>
          <p:cNvPr id="240" name="TextBox 239">
            <a:extLst>
              <a:ext uri="{FF2B5EF4-FFF2-40B4-BE49-F238E27FC236}">
                <a16:creationId xmlns:a16="http://schemas.microsoft.com/office/drawing/2014/main" id="{3FB26856-A9FD-924C-F2F9-285F0BED1B0F}"/>
              </a:ext>
            </a:extLst>
          </p:cNvPr>
          <p:cNvSpPr txBox="1"/>
          <p:nvPr/>
        </p:nvSpPr>
        <p:spPr>
          <a:xfrm>
            <a:off x="3600739" y="1303536"/>
            <a:ext cx="13013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>
                <a:latin typeface="Arial" panose="020B0604020202020204" pitchFamily="34" charset="0"/>
                <a:cs typeface="Arial" panose="020B0604020202020204" pitchFamily="34" charset="0"/>
              </a:rPr>
              <a:t>X-ray photon</a:t>
            </a:r>
          </a:p>
        </p:txBody>
      </p: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A896DDAE-0DAD-376F-E75C-919092BF4677}"/>
              </a:ext>
            </a:extLst>
          </p:cNvPr>
          <p:cNvGrpSpPr/>
          <p:nvPr/>
        </p:nvGrpSpPr>
        <p:grpSpPr>
          <a:xfrm>
            <a:off x="4075547" y="2063135"/>
            <a:ext cx="364987" cy="407507"/>
            <a:chOff x="4456415" y="2580401"/>
            <a:chExt cx="478480" cy="534222"/>
          </a:xfrm>
        </p:grpSpPr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E8ADE290-91E1-2BA8-FB24-81454EFCEE23}"/>
                </a:ext>
              </a:extLst>
            </p:cNvPr>
            <p:cNvGrpSpPr/>
            <p:nvPr/>
          </p:nvGrpSpPr>
          <p:grpSpPr>
            <a:xfrm rot="20920104">
              <a:off x="4518305" y="2621006"/>
              <a:ext cx="188477" cy="82193"/>
              <a:chOff x="3292867" y="2557570"/>
              <a:chExt cx="914400" cy="398761"/>
            </a:xfrm>
          </p:grpSpPr>
          <p:sp>
            <p:nvSpPr>
              <p:cNvPr id="258" name="Oval 257">
                <a:extLst>
                  <a:ext uri="{FF2B5EF4-FFF2-40B4-BE49-F238E27FC236}">
                    <a16:creationId xmlns:a16="http://schemas.microsoft.com/office/drawing/2014/main" id="{2DB26086-C87A-24D7-8A93-67C199B743FF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>
                <a:extLst>
                  <a:ext uri="{FF2B5EF4-FFF2-40B4-BE49-F238E27FC236}">
                    <a16:creationId xmlns:a16="http://schemas.microsoft.com/office/drawing/2014/main" id="{FD788B2C-EA7B-0AC3-4BD3-92269E0BA9E2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F9C32100-BC1C-7F88-A355-8C6A75EBA5EF}"/>
                </a:ext>
              </a:extLst>
            </p:cNvPr>
            <p:cNvGrpSpPr/>
            <p:nvPr/>
          </p:nvGrpSpPr>
          <p:grpSpPr>
            <a:xfrm rot="11481507">
              <a:off x="4663238" y="2735280"/>
              <a:ext cx="188477" cy="82193"/>
              <a:chOff x="3292867" y="2557570"/>
              <a:chExt cx="914400" cy="398761"/>
            </a:xfrm>
          </p:grpSpPr>
          <p:sp>
            <p:nvSpPr>
              <p:cNvPr id="256" name="Oval 255">
                <a:extLst>
                  <a:ext uri="{FF2B5EF4-FFF2-40B4-BE49-F238E27FC236}">
                    <a16:creationId xmlns:a16="http://schemas.microsoft.com/office/drawing/2014/main" id="{90635F1F-3F32-AE98-D3EA-4BD69D864DE0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>
                <a:extLst>
                  <a:ext uri="{FF2B5EF4-FFF2-40B4-BE49-F238E27FC236}">
                    <a16:creationId xmlns:a16="http://schemas.microsoft.com/office/drawing/2014/main" id="{713F1E38-15DB-333D-2E7C-42BB15D6131E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4" name="Group 243">
              <a:extLst>
                <a:ext uri="{FF2B5EF4-FFF2-40B4-BE49-F238E27FC236}">
                  <a16:creationId xmlns:a16="http://schemas.microsoft.com/office/drawing/2014/main" id="{F78FDEC6-32AA-8A07-18AC-C693F63C62B2}"/>
                </a:ext>
              </a:extLst>
            </p:cNvPr>
            <p:cNvGrpSpPr/>
            <p:nvPr/>
          </p:nvGrpSpPr>
          <p:grpSpPr>
            <a:xfrm rot="19373630">
              <a:off x="4456415" y="2814443"/>
              <a:ext cx="188477" cy="82193"/>
              <a:chOff x="3292867" y="2557570"/>
              <a:chExt cx="914400" cy="398761"/>
            </a:xfrm>
          </p:grpSpPr>
          <p:sp>
            <p:nvSpPr>
              <p:cNvPr id="254" name="Oval 253">
                <a:extLst>
                  <a:ext uri="{FF2B5EF4-FFF2-40B4-BE49-F238E27FC236}">
                    <a16:creationId xmlns:a16="http://schemas.microsoft.com/office/drawing/2014/main" id="{0488AADA-82F2-A6D5-9CE4-30FEEAFDB650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Oval 254">
                <a:extLst>
                  <a:ext uri="{FF2B5EF4-FFF2-40B4-BE49-F238E27FC236}">
                    <a16:creationId xmlns:a16="http://schemas.microsoft.com/office/drawing/2014/main" id="{8FE66781-4924-F3AB-B75F-725A6FACD0E3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5" name="Group 244">
              <a:extLst>
                <a:ext uri="{FF2B5EF4-FFF2-40B4-BE49-F238E27FC236}">
                  <a16:creationId xmlns:a16="http://schemas.microsoft.com/office/drawing/2014/main" id="{CCAC7281-16F3-EC0A-DD7E-19972FD4859A}"/>
                </a:ext>
              </a:extLst>
            </p:cNvPr>
            <p:cNvGrpSpPr/>
            <p:nvPr/>
          </p:nvGrpSpPr>
          <p:grpSpPr>
            <a:xfrm rot="14677263">
              <a:off x="4647749" y="2891691"/>
              <a:ext cx="188477" cy="82193"/>
              <a:chOff x="3292867" y="2557570"/>
              <a:chExt cx="914400" cy="398761"/>
            </a:xfrm>
          </p:grpSpPr>
          <p:sp>
            <p:nvSpPr>
              <p:cNvPr id="252" name="Oval 251">
                <a:extLst>
                  <a:ext uri="{FF2B5EF4-FFF2-40B4-BE49-F238E27FC236}">
                    <a16:creationId xmlns:a16="http://schemas.microsoft.com/office/drawing/2014/main" id="{46699F09-D433-3DDF-9D9E-3956C62D416A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Oval 252">
                <a:extLst>
                  <a:ext uri="{FF2B5EF4-FFF2-40B4-BE49-F238E27FC236}">
                    <a16:creationId xmlns:a16="http://schemas.microsoft.com/office/drawing/2014/main" id="{280DF0AE-4630-801F-E9CD-BFD14B121A15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6" name="Group 245">
              <a:extLst>
                <a:ext uri="{FF2B5EF4-FFF2-40B4-BE49-F238E27FC236}">
                  <a16:creationId xmlns:a16="http://schemas.microsoft.com/office/drawing/2014/main" id="{9D2749C3-85A4-DAB3-419C-37CEC8E55E70}"/>
                </a:ext>
              </a:extLst>
            </p:cNvPr>
            <p:cNvGrpSpPr/>
            <p:nvPr/>
          </p:nvGrpSpPr>
          <p:grpSpPr>
            <a:xfrm rot="9098012">
              <a:off x="4746418" y="2580401"/>
              <a:ext cx="188477" cy="82193"/>
              <a:chOff x="3292867" y="2557570"/>
              <a:chExt cx="914400" cy="398761"/>
            </a:xfrm>
          </p:grpSpPr>
          <p:sp>
            <p:nvSpPr>
              <p:cNvPr id="250" name="Oval 249">
                <a:extLst>
                  <a:ext uri="{FF2B5EF4-FFF2-40B4-BE49-F238E27FC236}">
                    <a16:creationId xmlns:a16="http://schemas.microsoft.com/office/drawing/2014/main" id="{55A3419E-C31B-CA64-87AE-2D175FFAAF21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>
                <a:extLst>
                  <a:ext uri="{FF2B5EF4-FFF2-40B4-BE49-F238E27FC236}">
                    <a16:creationId xmlns:a16="http://schemas.microsoft.com/office/drawing/2014/main" id="{660B3593-C87A-773C-B55A-31E1E0858FEE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7" name="Group 246">
              <a:extLst>
                <a:ext uri="{FF2B5EF4-FFF2-40B4-BE49-F238E27FC236}">
                  <a16:creationId xmlns:a16="http://schemas.microsoft.com/office/drawing/2014/main" id="{88495666-95A9-B8EA-3BC5-35E13FF4096D}"/>
                </a:ext>
              </a:extLst>
            </p:cNvPr>
            <p:cNvGrpSpPr/>
            <p:nvPr/>
          </p:nvGrpSpPr>
          <p:grpSpPr>
            <a:xfrm rot="17923033">
              <a:off x="4481430" y="2979288"/>
              <a:ext cx="188477" cy="82193"/>
              <a:chOff x="3292867" y="2557570"/>
              <a:chExt cx="914400" cy="398761"/>
            </a:xfrm>
          </p:grpSpPr>
          <p:sp>
            <p:nvSpPr>
              <p:cNvPr id="248" name="Oval 247">
                <a:extLst>
                  <a:ext uri="{FF2B5EF4-FFF2-40B4-BE49-F238E27FC236}">
                    <a16:creationId xmlns:a16="http://schemas.microsoft.com/office/drawing/2014/main" id="{026D3ED8-2A5C-8177-B975-E6EB5F17A646}"/>
                  </a:ext>
                </a:extLst>
              </p:cNvPr>
              <p:cNvSpPr/>
              <p:nvPr/>
            </p:nvSpPr>
            <p:spPr>
              <a:xfrm>
                <a:off x="3292867" y="2557570"/>
                <a:ext cx="398761" cy="398761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Oval 248">
                <a:extLst>
                  <a:ext uri="{FF2B5EF4-FFF2-40B4-BE49-F238E27FC236}">
                    <a16:creationId xmlns:a16="http://schemas.microsoft.com/office/drawing/2014/main" id="{2E9026C3-FD19-3198-9E98-EF9E2C260784}"/>
                  </a:ext>
                </a:extLst>
              </p:cNvPr>
              <p:cNvSpPr/>
              <p:nvPr/>
            </p:nvSpPr>
            <p:spPr>
              <a:xfrm>
                <a:off x="3808506" y="2557570"/>
                <a:ext cx="398761" cy="398761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60" name="Freeform 259">
            <a:extLst>
              <a:ext uri="{FF2B5EF4-FFF2-40B4-BE49-F238E27FC236}">
                <a16:creationId xmlns:a16="http://schemas.microsoft.com/office/drawing/2014/main" id="{83809F03-0928-B83D-CA3A-8780F054D0A9}"/>
              </a:ext>
            </a:extLst>
          </p:cNvPr>
          <p:cNvSpPr/>
          <p:nvPr/>
        </p:nvSpPr>
        <p:spPr>
          <a:xfrm>
            <a:off x="4273907" y="2001407"/>
            <a:ext cx="408242" cy="825022"/>
          </a:xfrm>
          <a:custGeom>
            <a:avLst/>
            <a:gdLst>
              <a:gd name="connsiteX0" fmla="*/ 0 w 2597668"/>
              <a:gd name="connsiteY0" fmla="*/ 0 h 825022"/>
              <a:gd name="connsiteX1" fmla="*/ 185630 w 2597668"/>
              <a:gd name="connsiteY1" fmla="*/ 295633 h 825022"/>
              <a:gd name="connsiteX2" fmla="*/ 680643 w 2597668"/>
              <a:gd name="connsiteY2" fmla="*/ 481263 h 825022"/>
              <a:gd name="connsiteX3" fmla="*/ 2385690 w 2597668"/>
              <a:gd name="connsiteY3" fmla="*/ 701269 h 825022"/>
              <a:gd name="connsiteX4" fmla="*/ 2571320 w 2597668"/>
              <a:gd name="connsiteY4" fmla="*/ 804397 h 825022"/>
              <a:gd name="connsiteX5" fmla="*/ 2571320 w 2597668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1993805 w 2589182"/>
              <a:gd name="connsiteY3" fmla="*/ 666893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89182"/>
              <a:gd name="connsiteY0" fmla="*/ 0 h 825022"/>
              <a:gd name="connsiteX1" fmla="*/ 185630 w 2589182"/>
              <a:gd name="connsiteY1" fmla="*/ 295633 h 825022"/>
              <a:gd name="connsiteX2" fmla="*/ 680643 w 2589182"/>
              <a:gd name="connsiteY2" fmla="*/ 481263 h 825022"/>
              <a:gd name="connsiteX3" fmla="*/ 2076307 w 2589182"/>
              <a:gd name="connsiteY3" fmla="*/ 653142 h 825022"/>
              <a:gd name="connsiteX4" fmla="*/ 2571320 w 2589182"/>
              <a:gd name="connsiteY4" fmla="*/ 804397 h 825022"/>
              <a:gd name="connsiteX5" fmla="*/ 2571320 w 2589182"/>
              <a:gd name="connsiteY5" fmla="*/ 825022 h 825022"/>
              <a:gd name="connsiteX0" fmla="*/ 0 w 2572311"/>
              <a:gd name="connsiteY0" fmla="*/ 0 h 825022"/>
              <a:gd name="connsiteX1" fmla="*/ 185630 w 2572311"/>
              <a:gd name="connsiteY1" fmla="*/ 295633 h 825022"/>
              <a:gd name="connsiteX2" fmla="*/ 680643 w 2572311"/>
              <a:gd name="connsiteY2" fmla="*/ 481263 h 825022"/>
              <a:gd name="connsiteX3" fmla="*/ 2076307 w 2572311"/>
              <a:gd name="connsiteY3" fmla="*/ 653142 h 825022"/>
              <a:gd name="connsiteX4" fmla="*/ 2385690 w 2572311"/>
              <a:gd name="connsiteY4" fmla="*/ 673768 h 825022"/>
              <a:gd name="connsiteX5" fmla="*/ 2571320 w 2572311"/>
              <a:gd name="connsiteY5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  <a:gd name="connsiteX0" fmla="*/ 0 w 2571320"/>
              <a:gd name="connsiteY0" fmla="*/ 0 h 825022"/>
              <a:gd name="connsiteX1" fmla="*/ 185630 w 2571320"/>
              <a:gd name="connsiteY1" fmla="*/ 295633 h 825022"/>
              <a:gd name="connsiteX2" fmla="*/ 680643 w 2571320"/>
              <a:gd name="connsiteY2" fmla="*/ 481263 h 825022"/>
              <a:gd name="connsiteX3" fmla="*/ 2076307 w 2571320"/>
              <a:gd name="connsiteY3" fmla="*/ 653142 h 825022"/>
              <a:gd name="connsiteX4" fmla="*/ 2571320 w 2571320"/>
              <a:gd name="connsiteY4" fmla="*/ 825022 h 825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71320" h="825022">
                <a:moveTo>
                  <a:pt x="0" y="0"/>
                </a:moveTo>
                <a:cubicBezTo>
                  <a:pt x="36095" y="107711"/>
                  <a:pt x="72190" y="215423"/>
                  <a:pt x="185630" y="295633"/>
                </a:cubicBezTo>
                <a:cubicBezTo>
                  <a:pt x="299071" y="375844"/>
                  <a:pt x="365530" y="421678"/>
                  <a:pt x="680643" y="481263"/>
                </a:cubicBezTo>
                <a:cubicBezTo>
                  <a:pt x="995756" y="540848"/>
                  <a:pt x="1761194" y="595849"/>
                  <a:pt x="2076307" y="653142"/>
                </a:cubicBezTo>
                <a:cubicBezTo>
                  <a:pt x="2391420" y="710435"/>
                  <a:pt x="2530069" y="706712"/>
                  <a:pt x="2571320" y="825022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377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AE1A23-B258-4479-63AD-B815163BAB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Typical causes of overshoots are</a:t>
            </a:r>
          </a:p>
          <a:p>
            <a:pPr lvl="1"/>
            <a:r>
              <a:rPr lang="en-US" dirty="0"/>
              <a:t>High energy charged particles which deposit ~200 keV of energy in a detector as they pass through</a:t>
            </a:r>
          </a:p>
          <a:p>
            <a:pPr lvl="1"/>
            <a:r>
              <a:rPr lang="en-US" dirty="0"/>
              <a:t>High energy X-rays, low energy charges (minor)</a:t>
            </a:r>
          </a:p>
          <a:p>
            <a:r>
              <a:rPr lang="en-US" dirty="0"/>
              <a:t>Overshoots are a good diagnostic for a </a:t>
            </a:r>
            <a:r>
              <a:rPr lang="en-US" sz="2900" dirty="0"/>
              <a:t>“</a:t>
            </a:r>
            <a:r>
              <a:rPr lang="en-US" dirty="0"/>
              <a:t>dirty” or “clean” background environment</a:t>
            </a:r>
          </a:p>
          <a:p>
            <a:r>
              <a:rPr lang="en-US" dirty="0"/>
              <a:t>Desirable range for overshoots</a:t>
            </a:r>
          </a:p>
          <a:p>
            <a:pPr lvl="1"/>
            <a:r>
              <a:rPr lang="en-US" dirty="0"/>
              <a:t>0-30 </a:t>
            </a:r>
            <a:r>
              <a:rPr lang="en-US" dirty="0" err="1"/>
              <a:t>ct</a:t>
            </a:r>
            <a:r>
              <a:rPr lang="en-US" dirty="0"/>
              <a:t>/s/FPM is calibrated range</a:t>
            </a:r>
          </a:p>
          <a:p>
            <a:pPr lvl="1"/>
            <a:r>
              <a:rPr lang="en-US" dirty="0"/>
              <a:t>0-100 </a:t>
            </a:r>
            <a:r>
              <a:rPr lang="en-US" dirty="0" err="1"/>
              <a:t>ct</a:t>
            </a:r>
            <a:r>
              <a:rPr lang="en-US" dirty="0"/>
              <a:t>/s/FPM is typical SAA range</a:t>
            </a:r>
          </a:p>
          <a:p>
            <a:pPr lvl="1"/>
            <a:r>
              <a:rPr lang="en-US" dirty="0"/>
              <a:t>0-1000 </a:t>
            </a:r>
            <a:r>
              <a:rPr lang="en-US" dirty="0" err="1"/>
              <a:t>ct</a:t>
            </a:r>
            <a:r>
              <a:rPr lang="en-US" dirty="0"/>
              <a:t>/s/FPM is typical max range</a:t>
            </a:r>
          </a:p>
          <a:p>
            <a:pPr lvl="1"/>
            <a:r>
              <a:rPr lang="en-US" dirty="0"/>
              <a:t>You can adjust filtering with </a:t>
            </a:r>
            <a:r>
              <a:rPr lang="en-US" dirty="0" err="1"/>
              <a:t>overonly_range</a:t>
            </a:r>
            <a:r>
              <a:rPr lang="en-US" dirty="0"/>
              <a:t>=0-100</a:t>
            </a:r>
          </a:p>
          <a:p>
            <a:pPr lvl="1"/>
            <a:endParaRPr lang="en-US"/>
          </a:p>
          <a:p>
            <a:pPr lvl="1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B3D13BF-B80E-222E-7BF6-26560F625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Cause and Effect of Overshoots</a:t>
            </a:r>
          </a:p>
        </p:txBody>
      </p:sp>
    </p:spTree>
    <p:extLst>
      <p:ext uri="{BB962C8B-B14F-4D97-AF65-F5344CB8AC3E}">
        <p14:creationId xmlns:p14="http://schemas.microsoft.com/office/powerpoint/2010/main" val="36191406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E0AB9C-4A90-B79F-439C-0B33222922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4305300" cy="5037385"/>
          </a:xfrm>
        </p:spPr>
        <p:txBody>
          <a:bodyPr/>
          <a:lstStyle/>
          <a:p>
            <a:r>
              <a:rPr lang="en-US"/>
              <a:t>Starting in May 2023, NICER experiences the effects of damage and light leak</a:t>
            </a:r>
          </a:p>
          <a:p>
            <a:r>
              <a:rPr lang="en-US"/>
              <a:t>Several leaks found, including worst one:</a:t>
            </a:r>
          </a:p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78F4F87-053C-94B3-B484-629F55979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Topic: Light Leak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21E237F-258B-33DE-0C2C-7E55F7C854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18000"/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5235532" y="1891660"/>
            <a:ext cx="3451268" cy="40712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10A1D5-A0A9-4ECD-89EA-F84C55B2BA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58000" contrast="23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67660" y="4984631"/>
            <a:ext cx="1524000" cy="13335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EE0E127-E71B-331F-A581-895F1AFB5972}"/>
              </a:ext>
            </a:extLst>
          </p:cNvPr>
          <p:cNvCxnSpPr>
            <a:cxnSpLocks/>
          </p:cNvCxnSpPr>
          <p:nvPr/>
        </p:nvCxnSpPr>
        <p:spPr>
          <a:xfrm flipV="1">
            <a:off x="1967660" y="3306803"/>
            <a:ext cx="4993506" cy="16778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E1124D-C593-93A2-3580-794833CF5BE2}"/>
              </a:ext>
            </a:extLst>
          </p:cNvPr>
          <p:cNvCxnSpPr>
            <a:cxnSpLocks/>
          </p:cNvCxnSpPr>
          <p:nvPr/>
        </p:nvCxnSpPr>
        <p:spPr>
          <a:xfrm flipV="1">
            <a:off x="3491660" y="3687803"/>
            <a:ext cx="3469506" cy="2630328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9251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F0109E-C04D-7354-45F5-861ABB08CB7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The impacts of the light leak during orbit day are</a:t>
            </a:r>
          </a:p>
          <a:p>
            <a:pPr lvl="1"/>
            <a:r>
              <a:rPr lang="en-US" dirty="0"/>
              <a:t>Much higher data rate</a:t>
            </a:r>
          </a:p>
          <a:p>
            <a:pPr lvl="2"/>
            <a:r>
              <a:rPr lang="en-US" dirty="0"/>
              <a:t>Increased chances of lost or “shredded” data</a:t>
            </a:r>
          </a:p>
          <a:p>
            <a:pPr lvl="1"/>
            <a:r>
              <a:rPr lang="en-US" dirty="0"/>
              <a:t>Much higher undershoots</a:t>
            </a:r>
          </a:p>
          <a:p>
            <a:pPr lvl="2"/>
            <a:r>
              <a:rPr lang="en-US" dirty="0"/>
              <a:t>Increased chances distortion of energy scale</a:t>
            </a:r>
          </a:p>
          <a:p>
            <a:pPr lvl="1"/>
            <a:r>
              <a:rPr lang="en-US" dirty="0"/>
              <a:t>Low-energy detection threshold is now adjusted at every orbit day and night transition</a:t>
            </a:r>
          </a:p>
          <a:p>
            <a:pPr lvl="2"/>
            <a:r>
              <a:rPr lang="en-US" dirty="0"/>
              <a:t>Affects analysis</a:t>
            </a:r>
          </a:p>
          <a:p>
            <a:pPr lvl="1"/>
            <a:r>
              <a:rPr lang="en-US" dirty="0"/>
              <a:t>Still very good chances of high-quality data!</a:t>
            </a:r>
          </a:p>
          <a:p>
            <a:r>
              <a:rPr lang="en-US" dirty="0"/>
              <a:t>During orbit night, expect continued excellent performance</a:t>
            </a:r>
          </a:p>
          <a:p>
            <a:r>
              <a:rPr lang="en-US" dirty="0"/>
              <a:t>Current software handles most of these conditions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3D6419-34C3-2770-04B9-CA4D4B91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Light Leak Effects</a:t>
            </a:r>
          </a:p>
        </p:txBody>
      </p:sp>
    </p:spTree>
    <p:extLst>
      <p:ext uri="{BB962C8B-B14F-4D97-AF65-F5344CB8AC3E}">
        <p14:creationId xmlns:p14="http://schemas.microsoft.com/office/powerpoint/2010/main" val="25792791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C48E51-1289-FDF0-E366-F5D443EC24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By default, nicerl2 only lets through “night” threshold level (night-only data)</a:t>
            </a:r>
          </a:p>
          <a:p>
            <a:r>
              <a:rPr lang="en-US"/>
              <a:t>You need to re-screen your data, by hand, to get a separate set of “day” data</a:t>
            </a:r>
            <a:br>
              <a:rPr lang="en-US"/>
            </a:br>
            <a:r>
              <a:rPr lang="en-US"/>
              <a:t>nicerl2 1234567890 </a:t>
            </a:r>
            <a:r>
              <a:rPr lang="en-US" err="1"/>
              <a:t>threshfilter</a:t>
            </a:r>
            <a:r>
              <a:rPr lang="en-US"/>
              <a:t>=DAY clobber=YES</a:t>
            </a:r>
          </a:p>
          <a:p>
            <a:r>
              <a:rPr lang="en-US"/>
              <a:t>And then proceed with this data as normal</a:t>
            </a:r>
          </a:p>
          <a:p>
            <a:r>
              <a:rPr lang="en-US"/>
              <a:t>See example notebook </a:t>
            </a:r>
            <a:r>
              <a:rPr lang="en-US" err="1"/>
              <a:t>Day_Versus_Night_Example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988CDB-1DAA-17F9-4B88-D18EDD84F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Deal With Light Leak</a:t>
            </a:r>
          </a:p>
        </p:txBody>
      </p:sp>
    </p:spTree>
    <p:extLst>
      <p:ext uri="{BB962C8B-B14F-4D97-AF65-F5344CB8AC3E}">
        <p14:creationId xmlns:p14="http://schemas.microsoft.com/office/powerpoint/2010/main" val="9215897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511E1C4-5999-1EEE-5115-992F3A37C3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Motivation</a:t>
            </a:r>
          </a:p>
          <a:p>
            <a:r>
              <a:rPr lang="en-US"/>
              <a:t>`nicerl2’ and how to use it</a:t>
            </a:r>
          </a:p>
          <a:p>
            <a:r>
              <a:rPr lang="en-US"/>
              <a:t>Basic calibration recommendations</a:t>
            </a:r>
          </a:p>
          <a:p>
            <a:r>
              <a:rPr lang="en-US"/>
              <a:t>Understanding basic screening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3ED24C-BDC5-E3A2-FAAE-5E1FEC18B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4221289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B2E6EE5-4124-6085-C60F-FBB7ECB3D6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8229600" cy="1396913"/>
          </a:xfrm>
        </p:spPr>
        <p:txBody>
          <a:bodyPr/>
          <a:lstStyle/>
          <a:p>
            <a:r>
              <a:rPr lang="en-US" dirty="0"/>
              <a:t>Once you have a cleaned event list (“Level 2”) you are ready to make spectra and light curves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A2A15-C3FB-C1FC-2513-9165E4EE6F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Next?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CEC28E-D6DF-5B66-D4BD-28EC6045B020}"/>
              </a:ext>
            </a:extLst>
          </p:cNvPr>
          <p:cNvSpPr/>
          <p:nvPr/>
        </p:nvSpPr>
        <p:spPr>
          <a:xfrm>
            <a:off x="2435849" y="5937362"/>
            <a:ext cx="1760838" cy="641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/>
              <a:t>Spectrum</a:t>
            </a:r>
            <a:br>
              <a:rPr lang="en-US"/>
            </a:br>
            <a:r>
              <a:rPr lang="en-US"/>
              <a:t>Responses &amp; </a:t>
            </a:r>
            <a:r>
              <a:rPr lang="en-US" err="1"/>
              <a:t>Bkg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9B6528C-AAD1-784B-F662-F7B0B1A275F8}"/>
              </a:ext>
            </a:extLst>
          </p:cNvPr>
          <p:cNvSpPr/>
          <p:nvPr/>
        </p:nvSpPr>
        <p:spPr>
          <a:xfrm>
            <a:off x="4751110" y="5937362"/>
            <a:ext cx="1760838" cy="641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Light Curve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6C01094-6DCB-45A8-148C-A9FE910DD944}"/>
              </a:ext>
            </a:extLst>
          </p:cNvPr>
          <p:cNvCxnSpPr>
            <a:stCxn id="4" idx="1"/>
            <a:endCxn id="4" idx="3"/>
          </p:cNvCxnSpPr>
          <p:nvPr/>
        </p:nvCxnSpPr>
        <p:spPr>
          <a:xfrm>
            <a:off x="2435849" y="6258096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83F9AADB-6331-4671-D798-3C7ACD0668C9}"/>
              </a:ext>
            </a:extLst>
          </p:cNvPr>
          <p:cNvSpPr/>
          <p:nvPr/>
        </p:nvSpPr>
        <p:spPr>
          <a:xfrm>
            <a:off x="2367889" y="4349278"/>
            <a:ext cx="1902940" cy="988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n-US" sz="1500"/>
              <a:t>nicerl3-spect</a:t>
            </a:r>
            <a:br>
              <a:rPr lang="en-US" sz="1500"/>
            </a:br>
            <a:r>
              <a:rPr lang="en-US" sz="1200" i="1"/>
              <a:t>(extract, responses, </a:t>
            </a:r>
            <a:r>
              <a:rPr lang="en-US" sz="1200" i="1" err="1"/>
              <a:t>bkg</a:t>
            </a:r>
            <a:r>
              <a:rPr lang="en-US" sz="1200" i="1"/>
              <a:t>, </a:t>
            </a:r>
            <a:r>
              <a:rPr lang="en-US" sz="1200" i="1" err="1"/>
              <a:t>syserr</a:t>
            </a:r>
            <a:r>
              <a:rPr lang="en-US" sz="1200" i="1"/>
              <a:t>)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5085F0A-EE5B-C28A-3BBE-F888B76E0F1C}"/>
              </a:ext>
            </a:extLst>
          </p:cNvPr>
          <p:cNvSpPr/>
          <p:nvPr/>
        </p:nvSpPr>
        <p:spPr>
          <a:xfrm>
            <a:off x="4676968" y="4373992"/>
            <a:ext cx="1902940" cy="988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nicerl3-lc</a:t>
            </a:r>
            <a:br>
              <a:rPr lang="en-US" sz="1800"/>
            </a:br>
            <a:r>
              <a:rPr lang="en-US" sz="1200" i="1"/>
              <a:t>(extract)</a:t>
            </a:r>
          </a:p>
        </p:txBody>
      </p:sp>
      <p:cxnSp>
        <p:nvCxnSpPr>
          <p:cNvPr id="9" name="Elbow Connector 8">
            <a:extLst>
              <a:ext uri="{FF2B5EF4-FFF2-40B4-BE49-F238E27FC236}">
                <a16:creationId xmlns:a16="http://schemas.microsoft.com/office/drawing/2014/main" id="{BF348308-4ECA-91BB-9291-859926C60265}"/>
              </a:ext>
            </a:extLst>
          </p:cNvPr>
          <p:cNvCxnSpPr>
            <a:endCxn id="7" idx="0"/>
          </p:cNvCxnSpPr>
          <p:nvPr/>
        </p:nvCxnSpPr>
        <p:spPr>
          <a:xfrm rot="5400000">
            <a:off x="3416034" y="3332325"/>
            <a:ext cx="920278" cy="11136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9">
            <a:extLst>
              <a:ext uri="{FF2B5EF4-FFF2-40B4-BE49-F238E27FC236}">
                <a16:creationId xmlns:a16="http://schemas.microsoft.com/office/drawing/2014/main" id="{F19BFE1D-49B6-8762-41CF-64CF7437D480}"/>
              </a:ext>
            </a:extLst>
          </p:cNvPr>
          <p:cNvCxnSpPr>
            <a:cxnSpLocks/>
            <a:endCxn id="8" idx="0"/>
          </p:cNvCxnSpPr>
          <p:nvPr/>
        </p:nvCxnSpPr>
        <p:spPr>
          <a:xfrm rot="16200000" flipH="1">
            <a:off x="4558216" y="3303770"/>
            <a:ext cx="944992" cy="11954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F39DF27D-CE69-E419-0525-92974DD7792E}"/>
              </a:ext>
            </a:extLst>
          </p:cNvPr>
          <p:cNvCxnSpPr>
            <a:cxnSpLocks/>
            <a:stCxn id="7" idx="4"/>
            <a:endCxn id="4" idx="0"/>
          </p:cNvCxnSpPr>
          <p:nvPr/>
        </p:nvCxnSpPr>
        <p:spPr>
          <a:xfrm rot="5400000">
            <a:off x="3018042" y="5636045"/>
            <a:ext cx="599544" cy="30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Elbow Connector 11">
            <a:extLst>
              <a:ext uri="{FF2B5EF4-FFF2-40B4-BE49-F238E27FC236}">
                <a16:creationId xmlns:a16="http://schemas.microsoft.com/office/drawing/2014/main" id="{C431FFD9-9CC8-DC83-D371-FBCF4F1ABAE6}"/>
              </a:ext>
            </a:extLst>
          </p:cNvPr>
          <p:cNvCxnSpPr>
            <a:cxnSpLocks/>
            <a:stCxn id="8" idx="4"/>
            <a:endCxn id="5" idx="0"/>
          </p:cNvCxnSpPr>
          <p:nvPr/>
        </p:nvCxnSpPr>
        <p:spPr>
          <a:xfrm rot="16200000" flipH="1">
            <a:off x="5342568" y="5648401"/>
            <a:ext cx="574830" cy="30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5D569F6-B6E1-4DE1-11C2-B96DE9893565}"/>
              </a:ext>
            </a:extLst>
          </p:cNvPr>
          <p:cNvCxnSpPr/>
          <p:nvPr/>
        </p:nvCxnSpPr>
        <p:spPr>
          <a:xfrm>
            <a:off x="1229006" y="3573478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49F1E356-FD14-3BA8-41D1-1B786755CB31}"/>
              </a:ext>
            </a:extLst>
          </p:cNvPr>
          <p:cNvSpPr txBox="1"/>
          <p:nvPr/>
        </p:nvSpPr>
        <p:spPr>
          <a:xfrm>
            <a:off x="277537" y="341958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2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BD44C1F-1B0E-C2FC-1541-747BD3BF7992}"/>
              </a:ext>
            </a:extLst>
          </p:cNvPr>
          <p:cNvCxnSpPr/>
          <p:nvPr/>
        </p:nvCxnSpPr>
        <p:spPr>
          <a:xfrm>
            <a:off x="1233412" y="5686537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6BE5230-9435-1781-FA62-4767FDDD58B4}"/>
              </a:ext>
            </a:extLst>
          </p:cNvPr>
          <p:cNvSpPr txBox="1"/>
          <p:nvPr/>
        </p:nvSpPr>
        <p:spPr>
          <a:xfrm>
            <a:off x="281943" y="553264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2B1DB8-FCBE-7E12-4703-BC13907F1947}"/>
              </a:ext>
            </a:extLst>
          </p:cNvPr>
          <p:cNvSpPr/>
          <p:nvPr/>
        </p:nvSpPr>
        <p:spPr>
          <a:xfrm>
            <a:off x="3552566" y="2787531"/>
            <a:ext cx="1760838" cy="641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Cleaned Event Data</a:t>
            </a:r>
          </a:p>
        </p:txBody>
      </p:sp>
    </p:spTree>
    <p:extLst>
      <p:ext uri="{BB962C8B-B14F-4D97-AF65-F5344CB8AC3E}">
        <p14:creationId xmlns:p14="http://schemas.microsoft.com/office/powerpoint/2010/main" val="3365743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34D903C-655B-E11D-1D90-4665080C86B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Why are we here?  ASTROPHYSICS!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NICER is non-imaging, but has high throughput and good spectral resolution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241265C-A147-64BE-F8A4-8FD328FAE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Motivation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2C0EDEE-1777-041B-9B01-958438F33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812031"/>
              </p:ext>
            </p:extLst>
          </p:nvPr>
        </p:nvGraphicFramePr>
        <p:xfrm>
          <a:off x="1066800" y="2044700"/>
          <a:ext cx="7264401" cy="3072234"/>
        </p:xfrm>
        <a:graphic>
          <a:graphicData uri="http://schemas.openxmlformats.org/drawingml/2006/table">
            <a:tbl>
              <a:tblPr firstRow="1" bandRow="1">
                <a:tableStyleId>{35758FB7-9AC5-4552-8A53-C91805E547FA}</a:tableStyleId>
              </a:tblPr>
              <a:tblGrid>
                <a:gridCol w="2224723">
                  <a:extLst>
                    <a:ext uri="{9D8B030D-6E8A-4147-A177-3AD203B41FA5}">
                      <a16:colId xmlns:a16="http://schemas.microsoft.com/office/drawing/2014/main" val="3756959097"/>
                    </a:ext>
                  </a:extLst>
                </a:gridCol>
                <a:gridCol w="1407478">
                  <a:extLst>
                    <a:ext uri="{9D8B030D-6E8A-4147-A177-3AD203B41FA5}">
                      <a16:colId xmlns:a16="http://schemas.microsoft.com/office/drawing/2014/main" val="4091264504"/>
                    </a:ext>
                  </a:extLst>
                </a:gridCol>
                <a:gridCol w="2149052">
                  <a:extLst>
                    <a:ext uri="{9D8B030D-6E8A-4147-A177-3AD203B41FA5}">
                      <a16:colId xmlns:a16="http://schemas.microsoft.com/office/drawing/2014/main" val="3395063861"/>
                    </a:ext>
                  </a:extLst>
                </a:gridCol>
                <a:gridCol w="1483148">
                  <a:extLst>
                    <a:ext uri="{9D8B030D-6E8A-4147-A177-3AD203B41FA5}">
                      <a16:colId xmlns:a16="http://schemas.microsoft.com/office/drawing/2014/main" val="2913397791"/>
                    </a:ext>
                  </a:extLst>
                </a:gridCol>
              </a:tblGrid>
              <a:tr h="501546"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Astrophysics Topic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Dimension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Technique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/>
                        <a:t>NICER?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22080"/>
                  </a:ext>
                </a:extLst>
              </a:tr>
              <a:tr h="865682">
                <a:tc>
                  <a:txBody>
                    <a:bodyPr/>
                    <a:lstStyle/>
                    <a:p>
                      <a:r>
                        <a:rPr lang="en-US" sz="2400"/>
                        <a:t>Energy Dissipation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Energy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Spectroscopy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47293813"/>
                  </a:ext>
                </a:extLst>
              </a:tr>
              <a:tr h="700790">
                <a:tc>
                  <a:txBody>
                    <a:bodyPr/>
                    <a:lstStyle/>
                    <a:p>
                      <a:r>
                        <a:rPr lang="en-US" sz="2400"/>
                        <a:t>Geometry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Image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Imaging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/>
                        <a:t>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1273484"/>
                  </a:ext>
                </a:extLst>
              </a:tr>
              <a:tr h="865682">
                <a:tc>
                  <a:txBody>
                    <a:bodyPr/>
                    <a:lstStyle/>
                    <a:p>
                      <a:r>
                        <a:rPr lang="en-US" sz="2400"/>
                        <a:t>“Physics”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Light curve / timing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800"/>
                        <a:t>✅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0816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6008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5F0044-55D5-9E7F-45D3-58073CDD6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NICER Workflow Overview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E63BE7-022B-CD3F-7D21-6AFCDF7B2C72}"/>
              </a:ext>
            </a:extLst>
          </p:cNvPr>
          <p:cNvSpPr/>
          <p:nvPr/>
        </p:nvSpPr>
        <p:spPr>
          <a:xfrm>
            <a:off x="3552568" y="1408671"/>
            <a:ext cx="1760838" cy="641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NICER Data</a:t>
            </a:r>
            <a:br>
              <a:rPr lang="en-US" sz="1200"/>
            </a:br>
            <a:r>
              <a:rPr lang="en-US" sz="1200"/>
              <a:t>(from archive)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C19EF12-267D-71CB-608A-AEA9121DE107}"/>
              </a:ext>
            </a:extLst>
          </p:cNvPr>
          <p:cNvSpPr/>
          <p:nvPr/>
        </p:nvSpPr>
        <p:spPr>
          <a:xfrm>
            <a:off x="3481517" y="2440460"/>
            <a:ext cx="1902940" cy="988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nicerl2</a:t>
            </a:r>
            <a:br>
              <a:rPr lang="en-US" sz="1800"/>
            </a:br>
            <a:r>
              <a:rPr lang="en-US" sz="1200" i="1"/>
              <a:t>(calibration, screening)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408CC0E-0BF4-3A48-64CC-BBF86F2D2BE4}"/>
              </a:ext>
            </a:extLst>
          </p:cNvPr>
          <p:cNvCxnSpPr>
            <a:stCxn id="4" idx="2"/>
            <a:endCxn id="5" idx="0"/>
          </p:cNvCxnSpPr>
          <p:nvPr/>
        </p:nvCxnSpPr>
        <p:spPr>
          <a:xfrm>
            <a:off x="4432987" y="2050138"/>
            <a:ext cx="0" cy="3903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596D3925-CD89-4D74-D4DF-EC9B29DCEF78}"/>
              </a:ext>
            </a:extLst>
          </p:cNvPr>
          <p:cNvSpPr/>
          <p:nvPr/>
        </p:nvSpPr>
        <p:spPr>
          <a:xfrm>
            <a:off x="2435849" y="5937362"/>
            <a:ext cx="1760838" cy="641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/>
              <a:t>Spectrum</a:t>
            </a:r>
            <a:br>
              <a:rPr lang="en-US"/>
            </a:br>
            <a:r>
              <a:rPr lang="en-US"/>
              <a:t>Responses &amp; </a:t>
            </a:r>
            <a:r>
              <a:rPr lang="en-US" err="1"/>
              <a:t>Bkg</a:t>
            </a: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9F42F6-28D9-139E-4BC2-6B5216617380}"/>
              </a:ext>
            </a:extLst>
          </p:cNvPr>
          <p:cNvSpPr/>
          <p:nvPr/>
        </p:nvSpPr>
        <p:spPr>
          <a:xfrm>
            <a:off x="4751110" y="5937362"/>
            <a:ext cx="1760838" cy="64146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/>
              <a:t>Light Curve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0BBFE8-AD05-E33F-EEFA-FF24366210C2}"/>
              </a:ext>
            </a:extLst>
          </p:cNvPr>
          <p:cNvCxnSpPr>
            <a:stCxn id="2" idx="1"/>
            <a:endCxn id="2" idx="3"/>
          </p:cNvCxnSpPr>
          <p:nvPr/>
        </p:nvCxnSpPr>
        <p:spPr>
          <a:xfrm>
            <a:off x="2435849" y="6258096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18D29DD3-62AD-4FB8-3BDC-8A2E52D669A4}"/>
              </a:ext>
            </a:extLst>
          </p:cNvPr>
          <p:cNvSpPr/>
          <p:nvPr/>
        </p:nvSpPr>
        <p:spPr>
          <a:xfrm>
            <a:off x="2367889" y="4349278"/>
            <a:ext cx="1902940" cy="988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algn="ctr"/>
            <a:r>
              <a:rPr lang="en-US" sz="1500"/>
              <a:t>nicerl3-spect</a:t>
            </a:r>
            <a:br>
              <a:rPr lang="en-US" sz="1500"/>
            </a:br>
            <a:r>
              <a:rPr lang="en-US" sz="1200" i="1"/>
              <a:t>(extract, responses, </a:t>
            </a:r>
            <a:r>
              <a:rPr lang="en-US" sz="1200" i="1" err="1"/>
              <a:t>bkg</a:t>
            </a:r>
            <a:r>
              <a:rPr lang="en-US" sz="1200" i="1"/>
              <a:t>, </a:t>
            </a:r>
            <a:r>
              <a:rPr lang="en-US" sz="1200" i="1" err="1"/>
              <a:t>syserr</a:t>
            </a:r>
            <a:r>
              <a:rPr lang="en-US" sz="1200" i="1"/>
              <a:t>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285521C-AD4A-9197-85D8-BCFD88EA4C73}"/>
              </a:ext>
            </a:extLst>
          </p:cNvPr>
          <p:cNvSpPr/>
          <p:nvPr/>
        </p:nvSpPr>
        <p:spPr>
          <a:xfrm>
            <a:off x="4676968" y="4373992"/>
            <a:ext cx="1902940" cy="98854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/>
              <a:t>nicerl3-lc</a:t>
            </a:r>
            <a:br>
              <a:rPr lang="en-US" sz="1800"/>
            </a:br>
            <a:r>
              <a:rPr lang="en-US" sz="1200" i="1"/>
              <a:t>(extract)</a:t>
            </a:r>
          </a:p>
        </p:txBody>
      </p:sp>
      <p:cxnSp>
        <p:nvCxnSpPr>
          <p:cNvPr id="20" name="Elbow Connector 19">
            <a:extLst>
              <a:ext uri="{FF2B5EF4-FFF2-40B4-BE49-F238E27FC236}">
                <a16:creationId xmlns:a16="http://schemas.microsoft.com/office/drawing/2014/main" id="{4431CD59-D682-9F49-6A24-4521667C729C}"/>
              </a:ext>
            </a:extLst>
          </p:cNvPr>
          <p:cNvCxnSpPr>
            <a:stCxn id="5" idx="4"/>
            <a:endCxn id="9" idx="0"/>
          </p:cNvCxnSpPr>
          <p:nvPr/>
        </p:nvCxnSpPr>
        <p:spPr>
          <a:xfrm rot="5400000">
            <a:off x="3416034" y="3332325"/>
            <a:ext cx="920278" cy="1113628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>
            <a:extLst>
              <a:ext uri="{FF2B5EF4-FFF2-40B4-BE49-F238E27FC236}">
                <a16:creationId xmlns:a16="http://schemas.microsoft.com/office/drawing/2014/main" id="{011FCF5B-999B-4129-2D9D-DE281AC86479}"/>
              </a:ext>
            </a:extLst>
          </p:cNvPr>
          <p:cNvCxnSpPr>
            <a:cxnSpLocks/>
            <a:stCxn id="5" idx="4"/>
            <a:endCxn id="17" idx="0"/>
          </p:cNvCxnSpPr>
          <p:nvPr/>
        </p:nvCxnSpPr>
        <p:spPr>
          <a:xfrm rot="16200000" flipH="1">
            <a:off x="4558216" y="3303770"/>
            <a:ext cx="944992" cy="119545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>
            <a:extLst>
              <a:ext uri="{FF2B5EF4-FFF2-40B4-BE49-F238E27FC236}">
                <a16:creationId xmlns:a16="http://schemas.microsoft.com/office/drawing/2014/main" id="{F68A8D7A-59A5-8CE9-2A63-7CC3EAD109FD}"/>
              </a:ext>
            </a:extLst>
          </p:cNvPr>
          <p:cNvCxnSpPr>
            <a:cxnSpLocks/>
            <a:stCxn id="9" idx="4"/>
            <a:endCxn id="2" idx="0"/>
          </p:cNvCxnSpPr>
          <p:nvPr/>
        </p:nvCxnSpPr>
        <p:spPr>
          <a:xfrm rot="5400000">
            <a:off x="3018042" y="5636045"/>
            <a:ext cx="599544" cy="30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>
            <a:extLst>
              <a:ext uri="{FF2B5EF4-FFF2-40B4-BE49-F238E27FC236}">
                <a16:creationId xmlns:a16="http://schemas.microsoft.com/office/drawing/2014/main" id="{FAC6953B-A93A-0CD7-8131-2DF63A512B35}"/>
              </a:ext>
            </a:extLst>
          </p:cNvPr>
          <p:cNvCxnSpPr>
            <a:cxnSpLocks/>
            <a:stCxn id="17" idx="4"/>
            <a:endCxn id="6" idx="0"/>
          </p:cNvCxnSpPr>
          <p:nvPr/>
        </p:nvCxnSpPr>
        <p:spPr>
          <a:xfrm rot="16200000" flipH="1">
            <a:off x="5342568" y="5648401"/>
            <a:ext cx="574830" cy="30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A116864D-B63B-D09A-6466-9EBCCC8D6CFB}"/>
              </a:ext>
            </a:extLst>
          </p:cNvPr>
          <p:cNvCxnSpPr/>
          <p:nvPr/>
        </p:nvCxnSpPr>
        <p:spPr>
          <a:xfrm>
            <a:off x="1229006" y="2258625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B4D58CC0-7472-FD66-C853-009E0A3AEAC1}"/>
              </a:ext>
            </a:extLst>
          </p:cNvPr>
          <p:cNvSpPr txBox="1"/>
          <p:nvPr/>
        </p:nvSpPr>
        <p:spPr>
          <a:xfrm>
            <a:off x="277537" y="2104736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1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B1FC99B-08C5-F215-727B-903B04DE4F77}"/>
              </a:ext>
            </a:extLst>
          </p:cNvPr>
          <p:cNvCxnSpPr/>
          <p:nvPr/>
        </p:nvCxnSpPr>
        <p:spPr>
          <a:xfrm>
            <a:off x="1229006" y="3573478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486517F9-8A15-8864-4451-1E2479E3CC84}"/>
              </a:ext>
            </a:extLst>
          </p:cNvPr>
          <p:cNvSpPr txBox="1"/>
          <p:nvPr/>
        </p:nvSpPr>
        <p:spPr>
          <a:xfrm>
            <a:off x="277537" y="3419589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2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28BF9C1-BD25-F75E-99D6-E646D6902542}"/>
              </a:ext>
            </a:extLst>
          </p:cNvPr>
          <p:cNvCxnSpPr/>
          <p:nvPr/>
        </p:nvCxnSpPr>
        <p:spPr>
          <a:xfrm>
            <a:off x="1233412" y="5686537"/>
            <a:ext cx="1760838" cy="0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FBB37D6F-2CC6-382E-EDA5-1171884AC7F5}"/>
              </a:ext>
            </a:extLst>
          </p:cNvPr>
          <p:cNvSpPr txBox="1"/>
          <p:nvPr/>
        </p:nvSpPr>
        <p:spPr>
          <a:xfrm>
            <a:off x="281943" y="5532648"/>
            <a:ext cx="7617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Level 3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B166BED-C65F-B89D-76BA-FDF0EF0128D2}"/>
              </a:ext>
            </a:extLst>
          </p:cNvPr>
          <p:cNvCxnSpPr>
            <a:cxnSpLocks/>
          </p:cNvCxnSpPr>
          <p:nvPr/>
        </p:nvCxnSpPr>
        <p:spPr>
          <a:xfrm>
            <a:off x="6794500" y="1408671"/>
            <a:ext cx="0" cy="2235200"/>
          </a:xfrm>
          <a:prstGeom prst="straightConnector1">
            <a:avLst/>
          </a:prstGeom>
          <a:ln w="28575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F24C371B-E647-11C7-860E-F01C3E4C4F9F}"/>
              </a:ext>
            </a:extLst>
          </p:cNvPr>
          <p:cNvSpPr txBox="1"/>
          <p:nvPr/>
        </p:nvSpPr>
        <p:spPr>
          <a:xfrm>
            <a:off x="7235823" y="2158083"/>
            <a:ext cx="1577676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This Presentation</a:t>
            </a:r>
          </a:p>
        </p:txBody>
      </p:sp>
    </p:spTree>
    <p:extLst>
      <p:ext uri="{BB962C8B-B14F-4D97-AF65-F5344CB8AC3E}">
        <p14:creationId xmlns:p14="http://schemas.microsoft.com/office/powerpoint/2010/main" val="2711804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B8D3C00-88A4-1FC2-C980-4E2A20FC84A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The High Energy Astrophysics Science Archive Research Center (HEASARC) distributes NICER’s</a:t>
            </a:r>
          </a:p>
          <a:p>
            <a:pPr lvl="1"/>
            <a:r>
              <a:rPr lang="en-US"/>
              <a:t>Software</a:t>
            </a:r>
          </a:p>
          <a:p>
            <a:pPr lvl="1"/>
            <a:r>
              <a:rPr lang="en-US"/>
              <a:t>Calibration products</a:t>
            </a:r>
          </a:p>
          <a:p>
            <a:pPr lvl="1"/>
            <a:r>
              <a:rPr lang="en-US"/>
              <a:t>Data</a:t>
            </a:r>
          </a:p>
          <a:p>
            <a:pPr lvl="1"/>
            <a:r>
              <a:rPr lang="en-US"/>
              <a:t>Documentation</a:t>
            </a:r>
            <a:br>
              <a:rPr lang="en-US"/>
            </a:br>
            <a:r>
              <a:rPr lang="en-US"/>
              <a:t>https://</a:t>
            </a:r>
            <a:r>
              <a:rPr lang="en-US" err="1"/>
              <a:t>heasarc.gsfc.nasa.gov</a:t>
            </a:r>
            <a:r>
              <a:rPr lang="en-US"/>
              <a:t>/docs/nicer/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ED96F5-9C11-10D7-617E-527F7C10A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NICER Tools Come from HEASARC</a:t>
            </a:r>
          </a:p>
        </p:txBody>
      </p:sp>
    </p:spTree>
    <p:extLst>
      <p:ext uri="{BB962C8B-B14F-4D97-AF65-F5344CB8AC3E}">
        <p14:creationId xmlns:p14="http://schemas.microsoft.com/office/powerpoint/2010/main" val="14373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DEAE1F-1FCE-4B40-9D8D-87A8B1B09C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Consult </a:t>
            </a:r>
            <a:r>
              <a:rPr lang="en-US">
                <a:hlinkClick r:id="rId2"/>
              </a:rPr>
              <a:t>on-line NICER documentation </a:t>
            </a:r>
            <a:r>
              <a:rPr lang="en-US"/>
              <a:t>for analysis issues</a:t>
            </a:r>
          </a:p>
          <a:p>
            <a:pPr lvl="1"/>
            <a:r>
              <a:rPr lang="en-US"/>
              <a:t>Software guide overview</a:t>
            </a:r>
          </a:p>
          <a:p>
            <a:pPr lvl="1"/>
            <a:r>
              <a:rPr lang="en-US" b="1"/>
              <a:t>Analysis “Threads” - procedures for common tasks</a:t>
            </a:r>
          </a:p>
          <a:p>
            <a:pPr lvl="1"/>
            <a:r>
              <a:rPr lang="en-US"/>
              <a:t>Analysis tips for specific known problems or issues you may encounter</a:t>
            </a:r>
            <a:br>
              <a:rPr lang="en-US"/>
            </a:br>
            <a:br>
              <a:rPr lang="en-US"/>
            </a:br>
            <a:br>
              <a:rPr lang="en-US"/>
            </a:br>
            <a:endParaRPr lang="en-US"/>
          </a:p>
          <a:p>
            <a:r>
              <a:rPr lang="en-US"/>
              <a:t>Send questions to the NICER helpdesk:</a:t>
            </a:r>
            <a:br>
              <a:rPr lang="en-US"/>
            </a:br>
            <a:r>
              <a:rPr lang="en-US" sz="1900"/>
              <a:t>https://</a:t>
            </a:r>
            <a:r>
              <a:rPr lang="en-US" sz="1900" err="1"/>
              <a:t>heasarc.gsfc.nasa.gov</a:t>
            </a:r>
            <a:r>
              <a:rPr lang="en-US" sz="1900"/>
              <a:t>/</a:t>
            </a:r>
            <a:r>
              <a:rPr lang="en-US" sz="1900" err="1"/>
              <a:t>cgi</a:t>
            </a:r>
            <a:r>
              <a:rPr lang="en-US" sz="1900"/>
              <a:t>-bin/Feedback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25DD2-44D0-A74F-92EF-C8919F6B8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Ways to Get Help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2B59E05-D1C5-120B-1660-E17B87C43F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758" y="4556715"/>
            <a:ext cx="2003694" cy="1054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195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ACD6AE-2D26-8113-8A41-AD1BDEB05B2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nicerl2 is the standard NICER pipeline preparation script.  It has three main duties</a:t>
            </a:r>
          </a:p>
          <a:p>
            <a:pPr lvl="1"/>
            <a:r>
              <a:rPr lang="en-US"/>
              <a:t>Apply energy scale and other calibration</a:t>
            </a:r>
          </a:p>
          <a:p>
            <a:pPr lvl="1"/>
            <a:r>
              <a:rPr lang="en-US"/>
              <a:t>Construct filter file (MKF file)</a:t>
            </a:r>
          </a:p>
          <a:p>
            <a:pPr lvl="1"/>
            <a:r>
              <a:rPr lang="en-US"/>
              <a:t>Apply screening to remove “bad” times and misbehaving detectors</a:t>
            </a:r>
          </a:p>
          <a:p>
            <a:pPr lvl="1"/>
            <a:r>
              <a:rPr lang="en-US"/>
              <a:t>Results:</a:t>
            </a:r>
          </a:p>
          <a:p>
            <a:pPr lvl="2"/>
            <a:r>
              <a:rPr lang="en-US"/>
              <a:t>Cleaned event list, called the “cl” file</a:t>
            </a:r>
          </a:p>
          <a:p>
            <a:pPr lvl="2"/>
            <a:r>
              <a:rPr lang="en-US"/>
              <a:t>Event list has Good Time Intervals or GTI</a:t>
            </a:r>
          </a:p>
          <a:p>
            <a:pPr lvl="2"/>
            <a:r>
              <a:rPr lang="en-US"/>
              <a:t>Event list has NICER FPM Selection Information or FPM_SEL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178C0CB-4D2D-4905-3566-15DA6A24C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Introducing “nicerl2”</a:t>
            </a:r>
          </a:p>
        </p:txBody>
      </p:sp>
    </p:spTree>
    <p:extLst>
      <p:ext uri="{BB962C8B-B14F-4D97-AF65-F5344CB8AC3E}">
        <p14:creationId xmlns:p14="http://schemas.microsoft.com/office/powerpoint/2010/main" val="14140772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E57C564-C72C-177D-8770-E450B08B7B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If this is your first time with NICER data, you will have to set up the environment variable GEOMAG_PATH and put it in your start-up file </a:t>
            </a:r>
          </a:p>
          <a:p>
            <a:r>
              <a:rPr lang="en-US"/>
              <a:t>Make sure you have up-to-date geomagnetic quantities by running</a:t>
            </a:r>
            <a:br>
              <a:rPr lang="en-US"/>
            </a:br>
            <a:r>
              <a:rPr lang="en-US"/>
              <a:t>	</a:t>
            </a:r>
            <a:r>
              <a:rPr lang="en-US" err="1"/>
              <a:t>nigeodown</a:t>
            </a:r>
            <a:endParaRPr lang="en-US"/>
          </a:p>
          <a:p>
            <a:r>
              <a:rPr lang="en-US"/>
              <a:t>Do this before starting any new project, or with very newly observed data</a:t>
            </a:r>
          </a:p>
          <a:p>
            <a:r>
              <a:rPr lang="en-US"/>
              <a:t>Download data from archive</a:t>
            </a:r>
          </a:p>
          <a:p>
            <a:pPr lvl="1"/>
            <a:r>
              <a:rPr lang="en-US"/>
              <a:t>We have a Thread that describes how to do this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402299A-7EED-E27E-B756-3CA30A1D4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Before Running nicerl2</a:t>
            </a:r>
          </a:p>
        </p:txBody>
      </p:sp>
    </p:spTree>
    <p:extLst>
      <p:ext uri="{BB962C8B-B14F-4D97-AF65-F5344CB8AC3E}">
        <p14:creationId xmlns:p14="http://schemas.microsoft.com/office/powerpoint/2010/main" val="1122750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06E7C39-DC34-5482-CCFE-AA1C326DEB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457256"/>
            <a:ext cx="8229600" cy="5184844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command line</a:t>
            </a:r>
            <a:br>
              <a:rPr lang="en-US" dirty="0"/>
            </a:br>
            <a:r>
              <a:rPr lang="en-US" dirty="0"/>
              <a:t>nicerl2 /path/to/1234567890 clobber=YES</a:t>
            </a:r>
          </a:p>
          <a:p>
            <a:endParaRPr lang="en-US"/>
          </a:p>
          <a:p>
            <a:r>
              <a:rPr lang="en-US" dirty="0"/>
              <a:t>This may take some time</a:t>
            </a:r>
          </a:p>
          <a:p>
            <a:pPr lvl="1"/>
            <a:r>
              <a:rPr lang="en-US" dirty="0"/>
              <a:t>clobber=YES will allow the task to overwrite old files</a:t>
            </a:r>
          </a:p>
          <a:p>
            <a:r>
              <a:rPr lang="en-US" dirty="0"/>
              <a:t>Results</a:t>
            </a:r>
          </a:p>
          <a:p>
            <a:pPr lvl="1"/>
            <a:r>
              <a:rPr lang="en-US" dirty="0"/>
              <a:t>1234567890/</a:t>
            </a:r>
            <a:r>
              <a:rPr lang="en-US" dirty="0" err="1"/>
              <a:t>auxil</a:t>
            </a:r>
            <a:r>
              <a:rPr lang="en-US" dirty="0"/>
              <a:t>/ni1234567890.mkf</a:t>
            </a:r>
          </a:p>
          <a:p>
            <a:pPr lvl="2"/>
            <a:r>
              <a:rPr lang="en-US" dirty="0"/>
              <a:t>“Filter” or “MKF” file</a:t>
            </a:r>
          </a:p>
          <a:p>
            <a:pPr lvl="1"/>
            <a:r>
              <a:rPr lang="en-US" dirty="0"/>
              <a:t>1234567890/</a:t>
            </a:r>
            <a:r>
              <a:rPr lang="en-US" dirty="0" err="1"/>
              <a:t>xti</a:t>
            </a:r>
            <a:r>
              <a:rPr lang="en-US" dirty="0"/>
              <a:t>/</a:t>
            </a:r>
            <a:r>
              <a:rPr lang="en-US" dirty="0" err="1"/>
              <a:t>event_cl</a:t>
            </a:r>
            <a:r>
              <a:rPr lang="en-US" dirty="0"/>
              <a:t>/ni1234567890_0mpu7_cl.evt</a:t>
            </a:r>
          </a:p>
          <a:p>
            <a:pPr lvl="2"/>
            <a:r>
              <a:rPr lang="en-US" dirty="0"/>
              <a:t>“cl” or cleaned event file</a:t>
            </a:r>
          </a:p>
          <a:p>
            <a:pPr lvl="1"/>
            <a:r>
              <a:rPr lang="en-US" dirty="0"/>
              <a:t>1234567890/</a:t>
            </a:r>
            <a:r>
              <a:rPr lang="en-US" dirty="0" err="1"/>
              <a:t>xti</a:t>
            </a:r>
            <a:r>
              <a:rPr lang="en-US" dirty="0"/>
              <a:t>/</a:t>
            </a:r>
            <a:r>
              <a:rPr lang="en-US" dirty="0" err="1"/>
              <a:t>event_cl</a:t>
            </a:r>
            <a:r>
              <a:rPr lang="en-US" dirty="0"/>
              <a:t>/ni1234567890_0mpu7_ufa.evt</a:t>
            </a:r>
          </a:p>
          <a:p>
            <a:pPr lvl="2"/>
            <a:r>
              <a:rPr lang="en-US" dirty="0"/>
              <a:t>“</a:t>
            </a:r>
            <a:r>
              <a:rPr lang="en-US" dirty="0" err="1"/>
              <a:t>ufa</a:t>
            </a:r>
            <a:r>
              <a:rPr lang="en-US" dirty="0"/>
              <a:t>” or lightly cleaned event file</a:t>
            </a:r>
          </a:p>
          <a:p>
            <a:r>
              <a:rPr lang="en-US" dirty="0"/>
              <a:t>See example notebook </a:t>
            </a:r>
            <a:r>
              <a:rPr lang="en-US" dirty="0" err="1"/>
              <a:t>NICER_data_reduction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21D2538-E31B-3463-7FAC-4E6C7EAFE8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to Use ”nicerl2”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C3E11F-4E5A-6447-9CD5-4266970BD974}"/>
              </a:ext>
            </a:extLst>
          </p:cNvPr>
          <p:cNvCxnSpPr>
            <a:cxnSpLocks/>
          </p:cNvCxnSpPr>
          <p:nvPr/>
        </p:nvCxnSpPr>
        <p:spPr>
          <a:xfrm>
            <a:off x="1917700" y="2273300"/>
            <a:ext cx="2717800" cy="0"/>
          </a:xfrm>
          <a:prstGeom prst="straightConnector1">
            <a:avLst/>
          </a:prstGeom>
          <a:ln w="19050"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25EB48-60F9-A142-ADF4-55AB2D631198}"/>
              </a:ext>
            </a:extLst>
          </p:cNvPr>
          <p:cNvSpPr txBox="1"/>
          <p:nvPr/>
        </p:nvSpPr>
        <p:spPr>
          <a:xfrm>
            <a:off x="2427705" y="2344532"/>
            <a:ext cx="1766830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US"/>
              <a:t>Path to Observation</a:t>
            </a: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9676E69-DEF9-9C92-C5D1-F6251F654C6A}"/>
              </a:ext>
            </a:extLst>
          </p:cNvPr>
          <p:cNvSpPr/>
          <p:nvPr/>
        </p:nvSpPr>
        <p:spPr>
          <a:xfrm>
            <a:off x="7048500" y="1663711"/>
            <a:ext cx="1790700" cy="1346177"/>
          </a:xfrm>
          <a:prstGeom prst="cloud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FFF00"/>
                </a:solidFill>
              </a:rPr>
              <a:t>DEMO</a:t>
            </a:r>
          </a:p>
        </p:txBody>
      </p:sp>
    </p:spTree>
    <p:extLst>
      <p:ext uri="{BB962C8B-B14F-4D97-AF65-F5344CB8AC3E}">
        <p14:creationId xmlns:p14="http://schemas.microsoft.com/office/powerpoint/2010/main" val="41827551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D6B3117599234F9BA775767BEA7B1C" ma:contentTypeVersion="10" ma:contentTypeDescription="Create a new document." ma:contentTypeScope="" ma:versionID="0e769fb6942b28c0dc4f72a488b9153d">
  <xsd:schema xmlns:xsd="http://www.w3.org/2001/XMLSchema" xmlns:xs="http://www.w3.org/2001/XMLSchema" xmlns:p="http://schemas.microsoft.com/office/2006/metadata/properties" xmlns:ns2="538829d5-cde2-4079-8d87-ad9bf7b973fc" xmlns:ns3="715deda5-76da-48ba-b584-2a0e01f7ef4d" targetNamespace="http://schemas.microsoft.com/office/2006/metadata/properties" ma:root="true" ma:fieldsID="90bbc90d9f84bc8bf16a782e8404ff3b" ns2:_="" ns3:_="">
    <xsd:import namespace="538829d5-cde2-4079-8d87-ad9bf7b973fc"/>
    <xsd:import namespace="715deda5-76da-48ba-b584-2a0e01f7ef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8829d5-cde2-4079-8d87-ad9bf7b973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5deda5-76da-48ba-b584-2a0e01f7ef4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BDF26D7-0D92-4261-84A7-33360B14DDD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602CA-5361-4FA9-9003-7AB0E6E08A81}">
  <ds:schemaRefs>
    <ds:schemaRef ds:uri="538829d5-cde2-4079-8d87-ad9bf7b973fc"/>
    <ds:schemaRef ds:uri="715deda5-76da-48ba-b584-2a0e01f7ef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24B09296-1D3A-4C6C-A569-D0BDCB319C3C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20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Summary</vt:lpstr>
      <vt:lpstr>Motivation</vt:lpstr>
      <vt:lpstr>NICER Workflow Overview</vt:lpstr>
      <vt:lpstr>NICER Tools Come from HEASARC</vt:lpstr>
      <vt:lpstr>Ways to Get Help</vt:lpstr>
      <vt:lpstr>Introducing “nicerl2”</vt:lpstr>
      <vt:lpstr>Before Running nicerl2</vt:lpstr>
      <vt:lpstr>How to Use ”nicerl2”</vt:lpstr>
      <vt:lpstr>Basic Calibration Recommendations</vt:lpstr>
      <vt:lpstr>Calibration Done by “nicerl2”</vt:lpstr>
      <vt:lpstr>Screening by “nicerl2”</vt:lpstr>
      <vt:lpstr>What are Undershoots?</vt:lpstr>
      <vt:lpstr>Cause and Effect of Undershoots</vt:lpstr>
      <vt:lpstr>What are Overshoots?</vt:lpstr>
      <vt:lpstr>Cause and Effect of Overshoots</vt:lpstr>
      <vt:lpstr>Special Topic: Light Leak</vt:lpstr>
      <vt:lpstr>Light Leak Effects</vt:lpstr>
      <vt:lpstr>How to Deal With Light Leak</vt:lpstr>
      <vt:lpstr>What is Next?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28</cp:revision>
  <cp:lastPrinted>2024-05-16T07:28:31Z</cp:lastPrinted>
  <dcterms:modified xsi:type="dcterms:W3CDTF">2024-07-29T12:15:16Z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0x01010025D6B3117599234F9BA775767BEA7B1C</vt:lpwstr>
  </property>
</Properties>
</file>