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8" r:id="rId6"/>
    <p:sldId id="1551" r:id="rId7"/>
    <p:sldId id="1552" r:id="rId8"/>
    <p:sldId id="1553" r:id="rId9"/>
    <p:sldId id="1554" r:id="rId10"/>
    <p:sldId id="1555" r:id="rId11"/>
    <p:sldId id="262" r:id="rId12"/>
    <p:sldId id="1304" r:id="rId13"/>
    <p:sldId id="1305" r:id="rId14"/>
    <p:sldId id="313" r:id="rId15"/>
    <p:sldId id="1307" r:id="rId16"/>
    <p:sldId id="1547" r:id="rId17"/>
    <p:sldId id="1549" r:id="rId18"/>
    <p:sldId id="1548" r:id="rId19"/>
    <p:sldId id="1550" r:id="rId20"/>
    <p:sldId id="155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3" roundtripDataSignature="AMtx7mhoQTuKQNuYce0XdOqSClpU8cMY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DE0C7-FF2B-E715-EEFD-131C93B17929}" v="69" dt="2024-07-26T20:50:47.615"/>
    <p1510:client id="{2816028C-DCC7-9549-B9D8-5D1F81ABF258}" v="13" dt="2024-07-26T20:58:26.005"/>
    <p1510:client id="{4F13A046-D5C4-3760-12C8-B566FDA43E1F}" v="82" dt="2024-07-28T16:56:19.706"/>
  </p1510:revLst>
</p1510:revInfo>
</file>

<file path=ppt/tableStyles.xml><?xml version="1.0" encoding="utf-8"?>
<a:tblStyleLst xmlns:a="http://schemas.openxmlformats.org/drawingml/2006/main" def="{28698E73-4AC0-4C1F-8FD5-A0862265329D}">
  <a:tblStyle styleId="{28698E73-4AC0-4C1F-8FD5-A086226532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76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24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99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48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86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marL="2286000" lvl="4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3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ntent">
  <p:cSld name="Title and Four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0f49d1f9f_0_13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5" name="Google Shape;35;g270f49d1f9f_0_13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g270f49d1f9f_0_1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58987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lsar.sternwarte.uni-erlangen.de/wilms/research/tbabs/" TargetMode="Externa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/>
              <a:t>NICER Advanced Topics and Pitfalls</a:t>
            </a:r>
            <a:br>
              <a:rPr lang="en-US" sz="3330"/>
            </a:br>
            <a:r>
              <a:rPr lang="en-US" sz="2590"/>
              <a:t>Craig Markwardt (NASA/GSFC) &amp;</a:t>
            </a:r>
            <a:br>
              <a:rPr lang="en-US" sz="2590"/>
            </a:br>
            <a:r>
              <a:rPr lang="en-US" sz="2590"/>
              <a:t>NICER Team</a:t>
            </a:r>
            <a:endParaRPr/>
          </a:p>
        </p:txBody>
      </p:sp>
      <p:pic>
        <p:nvPicPr>
          <p:cNvPr id="46" name="Google Shape;46;p1" descr="NAS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 descr="GSF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Moog.jpg"/>
          <p:cNvPicPr preferRelativeResize="0"/>
          <p:nvPr/>
        </p:nvPicPr>
        <p:blipFill rotWithShape="1">
          <a:blip r:embed="rId5">
            <a:alphaModFix/>
          </a:blip>
          <a:srcRect l="6697" t="14626" r="6830" b="16740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DT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 descr="BroadReach.jpg"/>
          <p:cNvPicPr preferRelativeResize="0"/>
          <p:nvPr/>
        </p:nvPicPr>
        <p:blipFill rotWithShape="1">
          <a:blip r:embed="rId7">
            <a:alphaModFix/>
          </a:blip>
          <a:srcRect r="7247" b="21363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 descr="DTU.jpg"/>
          <p:cNvPicPr preferRelativeResize="0"/>
          <p:nvPr/>
        </p:nvPicPr>
        <p:blipFill rotWithShape="1">
          <a:blip r:embed="rId8">
            <a:alphaModFix/>
          </a:blip>
          <a:srcRect b="59574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 descr="BroadReach.jpg"/>
          <p:cNvPicPr preferRelativeResize="0"/>
          <p:nvPr/>
        </p:nvPicPr>
        <p:blipFill rotWithShape="1">
          <a:blip r:embed="rId9">
            <a:alphaModFix/>
          </a:blip>
          <a:srcRect t="83754" r="2816" b="2920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Kav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530601" y="0"/>
            <a:ext cx="56134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NICER/IXPE Workshop</a:t>
            </a:r>
            <a:b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July/August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descr="https://lh4.googleusercontent.com/tFJBv5KjYZSvBCzq0-DtwMNlAe3Zv2Q-TfrvjdAhkf042lQ1dLoIjd7PtSaAzJfxp0wLZJN4NjHhcBRZD5zFsp81-an6LfRD0sCnrdHvOMtKEQ6AagVQN0h4fSWbXqcb7aUc-dN2Lm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3FE2B-DFD1-F64A-8205-6F3ADC31E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13931"/>
            <a:ext cx="5752212" cy="3644069"/>
          </a:xfrm>
        </p:spPr>
        <p:txBody>
          <a:bodyPr>
            <a:normAutofit/>
          </a:bodyPr>
          <a:lstStyle/>
          <a:p>
            <a:r>
              <a:rPr lang="en-US" sz="1600"/>
              <a:t>The interstellar medium is often modeled with neutral N_H models such as </a:t>
            </a:r>
            <a:r>
              <a:rPr lang="en-US" sz="1600" err="1"/>
              <a:t>wabs</a:t>
            </a:r>
            <a:r>
              <a:rPr lang="en-US" sz="1600"/>
              <a:t>, </a:t>
            </a:r>
            <a:r>
              <a:rPr lang="en-US" sz="1600" err="1"/>
              <a:t>tbabs</a:t>
            </a:r>
            <a:r>
              <a:rPr lang="en-US" sz="1600"/>
              <a:t> (Wilms et al.), etc.</a:t>
            </a:r>
          </a:p>
          <a:p>
            <a:r>
              <a:rPr lang="en-US" sz="1600"/>
              <a:t>Most common ISM features: </a:t>
            </a:r>
          </a:p>
          <a:p>
            <a:pPr lvl="1"/>
            <a:r>
              <a:rPr lang="en-US" sz="1600"/>
              <a:t>Oxygen K edge (0.56 keV)</a:t>
            </a:r>
          </a:p>
          <a:p>
            <a:pPr lvl="1"/>
            <a:r>
              <a:rPr lang="en-US" sz="1600"/>
              <a:t>Iron L edge (0.71 keV)</a:t>
            </a:r>
          </a:p>
          <a:p>
            <a:pPr lvl="1"/>
            <a:r>
              <a:rPr lang="en-US" sz="1600"/>
              <a:t>Neon K edge (0.87 keV)</a:t>
            </a:r>
          </a:p>
          <a:p>
            <a:r>
              <a:rPr lang="en-US" sz="1600"/>
              <a:t>If you see residuals in this energy range, </a:t>
            </a:r>
            <a:r>
              <a:rPr lang="en-US" sz="1600" b="1"/>
              <a:t>consider using “</a:t>
            </a:r>
            <a:r>
              <a:rPr lang="en-US" sz="1600" b="1" err="1"/>
              <a:t>tbfeo</a:t>
            </a:r>
            <a:r>
              <a:rPr lang="en-US" sz="1600" b="1"/>
              <a:t>” or “</a:t>
            </a:r>
            <a:r>
              <a:rPr lang="en-US" sz="1600" b="1" err="1"/>
              <a:t>tbvarabs</a:t>
            </a:r>
            <a:r>
              <a:rPr lang="en-US" sz="1600" b="1"/>
              <a:t>” to allow abundances to vary</a:t>
            </a:r>
            <a:r>
              <a:rPr lang="en-US" sz="1600"/>
              <a:t>; check literature for reported abundances</a:t>
            </a:r>
          </a:p>
          <a:p>
            <a:r>
              <a:rPr lang="en-US" sz="1600"/>
              <a:t>Even so, actual edge profiles may not match “perfect” profiles tabulated in </a:t>
            </a:r>
            <a:r>
              <a:rPr lang="en-US" sz="1600" err="1"/>
              <a:t>tbabs</a:t>
            </a:r>
            <a:r>
              <a:rPr lang="en-US" sz="1600"/>
              <a:t> model (due to ionization, molecular compounds, or dust composition of ISM)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37239-95F2-6948-82BD-A3B529EA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540" y="539869"/>
            <a:ext cx="5114261" cy="641467"/>
          </a:xfrm>
        </p:spPr>
        <p:txBody>
          <a:bodyPr/>
          <a:lstStyle/>
          <a:p>
            <a:r>
              <a:rPr lang="en-US"/>
              <a:t>Astrophysical Features to Watch Out For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C5897-9B55-3F4D-BA15-E132F6897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98" y="1457256"/>
            <a:ext cx="5425030" cy="1756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F564AA-E609-764A-9F6F-655B715E2825}"/>
              </a:ext>
            </a:extLst>
          </p:cNvPr>
          <p:cNvSpPr/>
          <p:nvPr/>
        </p:nvSpPr>
        <p:spPr>
          <a:xfrm>
            <a:off x="1892596" y="1485551"/>
            <a:ext cx="531627" cy="1424167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57965-E2EC-A04E-B371-FA9121612079}"/>
              </a:ext>
            </a:extLst>
          </p:cNvPr>
          <p:cNvSpPr txBox="1"/>
          <p:nvPr/>
        </p:nvSpPr>
        <p:spPr>
          <a:xfrm>
            <a:off x="5454138" y="120606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Crab (Old </a:t>
            </a:r>
            <a:r>
              <a:rPr lang="en-US" err="1"/>
              <a:t>Calib</a:t>
            </a:r>
            <a:r>
              <a:rPr lang="en-US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17BE29-C352-D740-A084-F686FD6C9622}"/>
              </a:ext>
            </a:extLst>
          </p:cNvPr>
          <p:cNvSpPr/>
          <p:nvPr/>
        </p:nvSpPr>
        <p:spPr>
          <a:xfrm>
            <a:off x="3954099" y="1485550"/>
            <a:ext cx="2903901" cy="1424167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AE1D06-F13D-2B40-959F-46942545F50E}"/>
              </a:ext>
            </a:extLst>
          </p:cNvPr>
          <p:cNvCxnSpPr>
            <a:cxnSpLocks/>
          </p:cNvCxnSpPr>
          <p:nvPr/>
        </p:nvCxnSpPr>
        <p:spPr>
          <a:xfrm flipV="1">
            <a:off x="2973579" y="2339162"/>
            <a:ext cx="0" cy="41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1B79C-D57E-DE4A-85BD-9984EED4413D}"/>
              </a:ext>
            </a:extLst>
          </p:cNvPr>
          <p:cNvCxnSpPr>
            <a:cxnSpLocks/>
          </p:cNvCxnSpPr>
          <p:nvPr/>
        </p:nvCxnSpPr>
        <p:spPr>
          <a:xfrm flipV="1">
            <a:off x="3359898" y="2339162"/>
            <a:ext cx="0" cy="41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3B8159-8D75-4D45-9F49-993F4C132B4F}"/>
              </a:ext>
            </a:extLst>
          </p:cNvPr>
          <p:cNvCxnSpPr>
            <a:cxnSpLocks/>
          </p:cNvCxnSpPr>
          <p:nvPr/>
        </p:nvCxnSpPr>
        <p:spPr>
          <a:xfrm flipV="1">
            <a:off x="3657599" y="2339162"/>
            <a:ext cx="0" cy="41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D27D634-2D4B-924F-A1F0-765B8B7E9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556" y="3050240"/>
            <a:ext cx="2404092" cy="1942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192C18-A821-A747-8E40-734E4989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87" y="4921343"/>
            <a:ext cx="2455761" cy="19366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218960-BD44-054C-B615-DD94A3BA27C0}"/>
              </a:ext>
            </a:extLst>
          </p:cNvPr>
          <p:cNvSpPr txBox="1"/>
          <p:nvPr/>
        </p:nvSpPr>
        <p:spPr>
          <a:xfrm>
            <a:off x="8107794" y="4465674"/>
            <a:ext cx="78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hlinkClick r:id="rId6"/>
              </a:rPr>
              <a:t>Wilms</a:t>
            </a:r>
            <a:endParaRPr lang="en-US" sz="1200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49E853-D9A1-674B-945A-D4B87555D5A8}"/>
              </a:ext>
            </a:extLst>
          </p:cNvPr>
          <p:cNvSpPr txBox="1"/>
          <p:nvPr/>
        </p:nvSpPr>
        <p:spPr>
          <a:xfrm>
            <a:off x="7468546" y="6409945"/>
            <a:ext cx="14672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err="1"/>
              <a:t>Kaastra</a:t>
            </a:r>
            <a:r>
              <a:rPr lang="en-US" sz="1200" i="1"/>
              <a:t> et al. 2009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101F7C-5D1B-0649-BDD4-90EE9B47CBDF}"/>
              </a:ext>
            </a:extLst>
          </p:cNvPr>
          <p:cNvSpPr txBox="1"/>
          <p:nvPr/>
        </p:nvSpPr>
        <p:spPr>
          <a:xfrm>
            <a:off x="7149569" y="4994964"/>
            <a:ext cx="1467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XMM RGS Crab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06294-3810-F14B-A8C4-69A58EC1B3B1}"/>
              </a:ext>
            </a:extLst>
          </p:cNvPr>
          <p:cNvSpPr txBox="1"/>
          <p:nvPr/>
        </p:nvSpPr>
        <p:spPr>
          <a:xfrm>
            <a:off x="8223459" y="3213931"/>
            <a:ext cx="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tbabs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8864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B2D9F-463D-3D4D-87B2-5165BDD8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5968705" cy="5138753"/>
          </a:xfrm>
        </p:spPr>
        <p:txBody>
          <a:bodyPr>
            <a:normAutofit fontScale="85000" lnSpcReduction="10000"/>
          </a:bodyPr>
          <a:lstStyle/>
          <a:p>
            <a:r>
              <a:rPr lang="en-US" b="1"/>
              <a:t>Pile-up</a:t>
            </a:r>
            <a:r>
              <a:rPr lang="en-US"/>
              <a:t> is a concern only for the brightest targets (&gt;&gt;3.5 Crab); this is a difficult issue to model </a:t>
            </a:r>
          </a:p>
          <a:p>
            <a:r>
              <a:rPr lang="en-US" b="1"/>
              <a:t>Dust scattering halos </a:t>
            </a:r>
            <a:r>
              <a:rPr lang="en-US"/>
              <a:t>have significant effects</a:t>
            </a:r>
          </a:p>
          <a:p>
            <a:pPr lvl="1"/>
            <a:r>
              <a:rPr lang="en-US"/>
              <a:t>Energy dependent</a:t>
            </a:r>
          </a:p>
          <a:p>
            <a:pPr lvl="1"/>
            <a:r>
              <a:rPr lang="en-US"/>
              <a:t>Aperture size dependent</a:t>
            </a:r>
          </a:p>
          <a:p>
            <a:pPr lvl="2"/>
            <a:r>
              <a:rPr lang="en-US"/>
              <a:t>complicates comparing observatories with different apertures (NICER 360”, RXTE 1°, CCD imagers ~few arcsec)</a:t>
            </a:r>
          </a:p>
          <a:p>
            <a:pPr lvl="1"/>
            <a:r>
              <a:rPr lang="en-US"/>
              <a:t>Halo is time dependent if source varies</a:t>
            </a:r>
          </a:p>
          <a:p>
            <a:pPr lvl="1"/>
            <a:r>
              <a:rPr lang="en-US"/>
              <a:t>‘</a:t>
            </a:r>
            <a:r>
              <a:rPr lang="en-US" err="1"/>
              <a:t>xscat</a:t>
            </a:r>
            <a:r>
              <a:rPr lang="en-US"/>
              <a:t>’ model in XSPEC larger radius apertures such as NICER. Use radius=180”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7968A-A3C2-8D42-9D00-D46B50BA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27" y="539869"/>
            <a:ext cx="5837274" cy="641467"/>
          </a:xfrm>
        </p:spPr>
        <p:txBody>
          <a:bodyPr/>
          <a:lstStyle/>
          <a:p>
            <a:r>
              <a:rPr lang="en-US"/>
              <a:t>NICER Concerns: Bright Targets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9BFB6-CD83-F043-855F-06862DA3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05" y="2332221"/>
            <a:ext cx="2565400" cy="295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67187-C5D4-7942-A118-1D5FA60BA938}"/>
              </a:ext>
            </a:extLst>
          </p:cNvPr>
          <p:cNvSpPr txBox="1"/>
          <p:nvPr/>
        </p:nvSpPr>
        <p:spPr>
          <a:xfrm>
            <a:off x="6979078" y="1809001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Crab Dust Halo </a:t>
            </a:r>
            <a:br>
              <a:rPr lang="en-US"/>
            </a:br>
            <a:r>
              <a:rPr lang="en-US"/>
              <a:t>(Chandra ACIS)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1B9FF-7515-2542-B68F-08DBDEF644C8}"/>
              </a:ext>
            </a:extLst>
          </p:cNvPr>
          <p:cNvSpPr txBox="1"/>
          <p:nvPr/>
        </p:nvSpPr>
        <p:spPr>
          <a:xfrm>
            <a:off x="7527443" y="5258828"/>
            <a:ext cx="146386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i="1"/>
              <a:t>Seward et al. 2005</a:t>
            </a:r>
          </a:p>
        </p:txBody>
      </p:sp>
    </p:spTree>
    <p:extLst>
      <p:ext uri="{BB962C8B-B14F-4D97-AF65-F5344CB8AC3E}">
        <p14:creationId xmlns:p14="http://schemas.microsoft.com/office/powerpoint/2010/main" val="284909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A5D7B9-6545-F445-9B3E-3836D6BF3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primary concern for faint targets is proper background subtraction</a:t>
            </a:r>
          </a:p>
          <a:p>
            <a:r>
              <a:rPr lang="en-US"/>
              <a:t>Working near the galactic plane, </a:t>
            </a:r>
            <a:br>
              <a:rPr lang="en-US"/>
            </a:br>
            <a:r>
              <a:rPr lang="en-US"/>
              <a:t>beware of additional diffuse </a:t>
            </a:r>
            <a:br>
              <a:rPr lang="en-US"/>
            </a:br>
            <a:r>
              <a:rPr lang="en-US"/>
              <a:t>emission not in the background </a:t>
            </a:r>
            <a:br>
              <a:rPr lang="en-US"/>
            </a:br>
            <a:r>
              <a:rPr lang="en-US"/>
              <a:t>model (example of RX J1856)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05573-16A9-E84E-8915-7ACDAC30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NICER Concerns: Faint Targets</a:t>
            </a:r>
          </a:p>
        </p:txBody>
      </p:sp>
      <p:pic>
        <p:nvPicPr>
          <p:cNvPr id="4" name="Google Shape;267;p32">
            <a:extLst>
              <a:ext uri="{FF2B5EF4-FFF2-40B4-BE49-F238E27FC236}">
                <a16:creationId xmlns:a16="http://schemas.microsoft.com/office/drawing/2014/main" id="{5B185F23-B53F-434D-AA2C-6AFD98832A1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65368" y="3975948"/>
            <a:ext cx="2922222" cy="223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B4C68-FCE7-D149-8279-07EB1B0C6F39}"/>
              </a:ext>
            </a:extLst>
          </p:cNvPr>
          <p:cNvSpPr txBox="1"/>
          <p:nvPr/>
        </p:nvSpPr>
        <p:spPr>
          <a:xfrm>
            <a:off x="6528391" y="3452728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ROSAT All-Sky Survey</a:t>
            </a:r>
            <a:br>
              <a:rPr lang="en-US"/>
            </a:br>
            <a:r>
              <a:rPr lang="en-US"/>
              <a:t>RX J1856 Region</a:t>
            </a:r>
          </a:p>
        </p:txBody>
      </p:sp>
    </p:spTree>
    <p:extLst>
      <p:ext uri="{BB962C8B-B14F-4D97-AF65-F5344CB8AC3E}">
        <p14:creationId xmlns:p14="http://schemas.microsoft.com/office/powerpoint/2010/main" val="402666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3265B-78D5-245C-D58E-49F0D82BE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NICER is susceptible to medium to strong background flares, often due to electron precipitation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168569-D397-4AB9-49E4-461A3971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Pitfall: Background Flares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5A46EA-A637-006B-392F-96A804C8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" y="3446586"/>
            <a:ext cx="4415425" cy="30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191FAE7-3730-AB40-EA35-0B0EA777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5" y="3244098"/>
            <a:ext cx="3955125" cy="34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4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9562C-0681-C958-349A-53603601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Flare Example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BF8B5C-DB5E-60F4-B53D-254DC9DB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55" y="1457256"/>
            <a:ext cx="7045890" cy="51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1DE8F9-D094-A83D-9E61-64EB81019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When:</a:t>
            </a:r>
            <a:r>
              <a:rPr lang="en-US"/>
              <a:t> Not predictable but almost always when COR_SAX &lt; 1.5</a:t>
            </a:r>
          </a:p>
          <a:p>
            <a:r>
              <a:rPr lang="en-US" b="1"/>
              <a:t>Intensity:</a:t>
            </a:r>
            <a:r>
              <a:rPr lang="en-US"/>
              <a:t>  </a:t>
            </a:r>
          </a:p>
          <a:p>
            <a:pPr lvl="1"/>
            <a:r>
              <a:rPr lang="en-US"/>
              <a:t>Few-70,000 </a:t>
            </a:r>
            <a:r>
              <a:rPr lang="en-US" err="1"/>
              <a:t>ct</a:t>
            </a:r>
            <a:r>
              <a:rPr lang="en-US"/>
              <a:t>/s</a:t>
            </a:r>
          </a:p>
          <a:p>
            <a:r>
              <a:rPr lang="en-US" b="1"/>
              <a:t>Spectrum:</a:t>
            </a:r>
            <a:r>
              <a:rPr lang="en-US"/>
              <a:t> </a:t>
            </a:r>
          </a:p>
          <a:p>
            <a:pPr lvl="1"/>
            <a:r>
              <a:rPr lang="en-US"/>
              <a:t>Nearly flat</a:t>
            </a:r>
          </a:p>
          <a:p>
            <a:pPr lvl="1"/>
            <a:r>
              <a:rPr lang="en-US"/>
              <a:t>Hump, Turnover </a:t>
            </a:r>
            <a:br>
              <a:rPr lang="en-US"/>
            </a:br>
            <a:r>
              <a:rPr lang="en-US"/>
              <a:t>~10 keV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18F2-01C8-F669-6BC2-DFADEF8D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Flares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3F7BC37-E88F-25D4-98AC-9BE50CA1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01" y="2278383"/>
            <a:ext cx="4949626" cy="40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6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5D233-2C14-711B-F5FF-3F32B7AC9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two new tools to help diagnose precipitating electron background flares</a:t>
            </a:r>
          </a:p>
          <a:p>
            <a:pPr lvl="1"/>
            <a:r>
              <a:rPr lang="en-US" dirty="0" err="1"/>
              <a:t>niprelflarecalc</a:t>
            </a:r>
            <a:r>
              <a:rPr lang="en-US" dirty="0"/>
              <a:t> – provides a flaring “index” and an estimate of the flare intensity</a:t>
            </a:r>
          </a:p>
          <a:p>
            <a:pPr lvl="1"/>
            <a:r>
              <a:rPr lang="en-US" dirty="0" err="1"/>
              <a:t>niprelflaregti</a:t>
            </a:r>
            <a:r>
              <a:rPr lang="en-US" dirty="0"/>
              <a:t> – provides a GTI you can use for additional screening</a:t>
            </a:r>
          </a:p>
          <a:p>
            <a:r>
              <a:rPr lang="en-US" dirty="0"/>
              <a:t>These tools are not perfect and we are seeking feedback to help improve them</a:t>
            </a:r>
          </a:p>
          <a:p>
            <a:pPr lvl="1"/>
            <a:r>
              <a:rPr lang="en-US" dirty="0"/>
              <a:t>It is best if you also manually check your data</a:t>
            </a:r>
          </a:p>
          <a:p>
            <a:r>
              <a:rPr lang="en-US" dirty="0"/>
              <a:t>If you suspect flaring and are using SCORPEON, make sure </a:t>
            </a:r>
            <a:r>
              <a:rPr lang="en-US" dirty="0" err="1"/>
              <a:t>prel_norm</a:t>
            </a:r>
            <a:r>
              <a:rPr lang="en-US" dirty="0"/>
              <a:t> is allowed to vary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147B3-0B9E-8C19-9C07-88F6953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Diagnose Flares</a:t>
            </a:r>
          </a:p>
        </p:txBody>
      </p:sp>
    </p:spTree>
    <p:extLst>
      <p:ext uri="{BB962C8B-B14F-4D97-AF65-F5344CB8AC3E}">
        <p14:creationId xmlns:p14="http://schemas.microsoft.com/office/powerpoint/2010/main" val="416131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5C1AA-E155-5DDA-EA97-C86D77136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presentation should provide guidance to diagnose and avoid the top data loss and data quality issues</a:t>
            </a:r>
          </a:p>
          <a:p>
            <a:pPr lvl="1"/>
            <a:r>
              <a:rPr lang="en-US"/>
              <a:t>Screening losses (zero exposure)</a:t>
            </a:r>
          </a:p>
          <a:p>
            <a:pPr lvl="1"/>
            <a:r>
              <a:rPr lang="en-US"/>
              <a:t>Overshoots and undershoots</a:t>
            </a:r>
          </a:p>
          <a:p>
            <a:pPr lvl="1"/>
            <a:r>
              <a:rPr lang="en-US"/>
              <a:t>Detector and astrophysical artifacts</a:t>
            </a:r>
          </a:p>
          <a:p>
            <a:pPr lvl="1"/>
            <a:r>
              <a:rPr lang="en-US"/>
              <a:t>Background flares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CC451-F44E-926E-6AA5-6EB2602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055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1E1C4-5999-1EEE-5115-992F3A37C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Where’s my data?</a:t>
            </a:r>
          </a:p>
          <a:p>
            <a:pPr lvl="1"/>
            <a:r>
              <a:rPr lang="en-US" dirty="0"/>
              <a:t>Day/night issues after light leak of May 2023</a:t>
            </a:r>
          </a:p>
          <a:p>
            <a:pPr lvl="1"/>
            <a:r>
              <a:rPr lang="en-US" dirty="0"/>
              <a:t>Diagnosing screening losses quickly</a:t>
            </a:r>
          </a:p>
          <a:p>
            <a:pPr lvl="1"/>
            <a:r>
              <a:rPr lang="en-US" dirty="0"/>
              <a:t>Adjusting filtering by undershoots &amp; overshoots</a:t>
            </a:r>
          </a:p>
          <a:p>
            <a:r>
              <a:rPr lang="en-US" dirty="0"/>
              <a:t>Features to look out for</a:t>
            </a:r>
          </a:p>
          <a:p>
            <a:pPr lvl="1"/>
            <a:r>
              <a:rPr lang="en-US" dirty="0"/>
              <a:t>Detector artifacts and background lines</a:t>
            </a:r>
          </a:p>
          <a:p>
            <a:pPr lvl="1"/>
            <a:r>
              <a:rPr lang="en-US" dirty="0"/>
              <a:t>Astrophysical artifacts</a:t>
            </a:r>
          </a:p>
          <a:p>
            <a:pPr lvl="1"/>
            <a:r>
              <a:rPr lang="en-US" dirty="0"/>
              <a:t>Dust halo effects</a:t>
            </a:r>
          </a:p>
          <a:p>
            <a:r>
              <a:rPr lang="en-US" dirty="0"/>
              <a:t>Background Flares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ED24C-BDC5-E3A2-FAAE-5E1FEC18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2212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AA615-BA42-7B08-3383-91A216054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May 2023, NICER operates with different orbit day and night low-energy detector thresholds </a:t>
            </a:r>
          </a:p>
          <a:p>
            <a:pPr lvl="1"/>
            <a:r>
              <a:rPr lang="en-US" dirty="0"/>
              <a:t>The default nicerl2 ONLY keeps data with orbit night threshold!</a:t>
            </a:r>
          </a:p>
          <a:p>
            <a:pPr lvl="1"/>
            <a:r>
              <a:rPr lang="en-US" dirty="0"/>
              <a:t>Currently the </a:t>
            </a:r>
            <a:br>
              <a:rPr lang="en-US" dirty="0"/>
            </a:br>
            <a:r>
              <a:rPr lang="en-US" dirty="0"/>
              <a:t>number one </a:t>
            </a:r>
            <a:br>
              <a:rPr lang="en-US" dirty="0"/>
            </a:br>
            <a:r>
              <a:rPr lang="en-US" dirty="0"/>
              <a:t>source of “no </a:t>
            </a:r>
            <a:br>
              <a:rPr lang="en-US" dirty="0"/>
            </a:br>
            <a:r>
              <a:rPr lang="en-US" dirty="0"/>
              <a:t>exposure” </a:t>
            </a:r>
            <a:br>
              <a:rPr lang="en-US" dirty="0"/>
            </a:br>
            <a:r>
              <a:rPr lang="en-US" dirty="0"/>
              <a:t>questions to the </a:t>
            </a:r>
            <a:br>
              <a:rPr lang="en-US" dirty="0"/>
            </a:br>
            <a:r>
              <a:rPr lang="en-US" dirty="0"/>
              <a:t>help desk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DA0E4-33BA-AB51-52C6-2CDAAF26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Where’s My Data? Day/Night 1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2846A7AD-F42F-3549-30E1-8C3D25E7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4" y="3175000"/>
            <a:ext cx="4741346" cy="30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475D0B-0F63-E1F8-A813-C1C26885ECE0}"/>
              </a:ext>
            </a:extLst>
          </p:cNvPr>
          <p:cNvCxnSpPr>
            <a:cxnSpLocks/>
          </p:cNvCxnSpPr>
          <p:nvPr/>
        </p:nvCxnSpPr>
        <p:spPr>
          <a:xfrm>
            <a:off x="5524500" y="34290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5DB75B-D6BA-E028-FE1B-91068CC79C7B}"/>
              </a:ext>
            </a:extLst>
          </p:cNvPr>
          <p:cNvCxnSpPr>
            <a:cxnSpLocks/>
          </p:cNvCxnSpPr>
          <p:nvPr/>
        </p:nvCxnSpPr>
        <p:spPr>
          <a:xfrm>
            <a:off x="6108700" y="34290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4C5FA7-AD03-27D6-490F-7B9E978E0362}"/>
              </a:ext>
            </a:extLst>
          </p:cNvPr>
          <p:cNvSpPr txBox="1"/>
          <p:nvPr/>
        </p:nvSpPr>
        <p:spPr>
          <a:xfrm>
            <a:off x="5097635" y="296656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Night</a:t>
            </a:r>
            <a:br>
              <a:rPr lang="en-US"/>
            </a:br>
            <a:r>
              <a:rPr lang="en-US"/>
              <a:t>250 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E158C-64A0-9CF8-FDD0-EA417F0195EC}"/>
              </a:ext>
            </a:extLst>
          </p:cNvPr>
          <p:cNvSpPr txBox="1"/>
          <p:nvPr/>
        </p:nvSpPr>
        <p:spPr>
          <a:xfrm>
            <a:off x="5796135" y="296656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Day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380 eV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CF6BB-C101-35B4-21A0-D261B9820163}"/>
              </a:ext>
            </a:extLst>
          </p:cNvPr>
          <p:cNvSpPr txBox="1"/>
          <p:nvPr/>
        </p:nvSpPr>
        <p:spPr>
          <a:xfrm>
            <a:off x="4880129" y="5139134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92D050"/>
                </a:solidFill>
              </a:rPr>
              <a:t>Day/Night</a:t>
            </a:r>
            <a:br>
              <a:rPr lang="en-US">
                <a:solidFill>
                  <a:srgbClr val="92D050"/>
                </a:solidFill>
              </a:rPr>
            </a:br>
            <a:r>
              <a:rPr lang="en-US">
                <a:solidFill>
                  <a:srgbClr val="92D050"/>
                </a:solidFill>
              </a:rPr>
              <a:t>Mix</a:t>
            </a:r>
          </a:p>
        </p:txBody>
      </p:sp>
    </p:spTree>
    <p:extLst>
      <p:ext uri="{BB962C8B-B14F-4D97-AF65-F5344CB8AC3E}">
        <p14:creationId xmlns:p14="http://schemas.microsoft.com/office/powerpoint/2010/main" val="58790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7CF7F-410C-AD5C-38CF-77A93DE6C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solution is to run nicerl2 TWICE, once for orbit night and once for orbit day</a:t>
            </a:r>
            <a:br>
              <a:rPr lang="en-US" dirty="0"/>
            </a:br>
            <a:r>
              <a:rPr lang="en-US" sz="2000" dirty="0">
                <a:latin typeface="Courier New"/>
                <a:cs typeface="Courier New"/>
              </a:rPr>
              <a:t>nicerl2 1234567890 clobber=YES</a:t>
            </a:r>
            <a:br>
              <a:rPr lang="en-US" dirty="0"/>
            </a:br>
            <a:r>
              <a:rPr lang="en-US" dirty="0"/>
              <a:t> (and extract spectra and light curves for night)</a:t>
            </a:r>
            <a:br>
              <a:rPr lang="en-US" dirty="0"/>
            </a:br>
            <a:r>
              <a:rPr lang="en-US" sz="2000" dirty="0">
                <a:latin typeface="Courier New"/>
                <a:cs typeface="Courier New"/>
              </a:rPr>
              <a:t>nicerl2 1234567890 clobber=YES </a:t>
            </a:r>
            <a:r>
              <a:rPr lang="en-US" sz="2000" dirty="0" err="1">
                <a:latin typeface="Courier New"/>
                <a:cs typeface="Courier New"/>
              </a:rPr>
              <a:t>threshfilter</a:t>
            </a:r>
            <a:r>
              <a:rPr lang="en-US" sz="2000" dirty="0">
                <a:latin typeface="Courier New"/>
                <a:cs typeface="Courier New"/>
              </a:rPr>
              <a:t>=DAY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dirty="0"/>
              <a:t>(and extract spectra and light curves for day)</a:t>
            </a:r>
          </a:p>
          <a:p>
            <a:r>
              <a:rPr lang="en-US" dirty="0"/>
              <a:t>See example notebook </a:t>
            </a:r>
            <a:r>
              <a:rPr lang="en-US" dirty="0" err="1"/>
              <a:t>Day_Versus_Night_Example</a:t>
            </a:r>
            <a:endParaRPr lang="en-US" dirty="0"/>
          </a:p>
          <a:p>
            <a:r>
              <a:rPr lang="en-US" dirty="0"/>
              <a:t>You will have to keep day and night spectra separate during analysis</a:t>
            </a:r>
          </a:p>
          <a:p>
            <a:pPr lvl="1"/>
            <a:r>
              <a:rPr lang="en-US" dirty="0"/>
              <a:t>In a future release we will streamline this workflow</a:t>
            </a:r>
          </a:p>
          <a:p>
            <a:r>
              <a:rPr lang="en-US" dirty="0"/>
              <a:t>NOTE: target visibilities are seasonal, so may be day-only or night-only.  You may get zero exposure with default nicerl2 and that’s OK.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E9A86A-0950-AE7C-ADF7-CD14CA5C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Where’s My Data? Day/Night 2</a:t>
            </a:r>
          </a:p>
        </p:txBody>
      </p:sp>
    </p:spTree>
    <p:extLst>
      <p:ext uri="{BB962C8B-B14F-4D97-AF65-F5344CB8AC3E}">
        <p14:creationId xmlns:p14="http://schemas.microsoft.com/office/powerpoint/2010/main" val="199676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3F577A-DA1E-95BC-51EF-F9339631B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If you have zero exposure, you can diagnose where the exposure is lost</a:t>
            </a:r>
          </a:p>
          <a:p>
            <a:r>
              <a:rPr lang="en-US"/>
              <a:t>nicerl2 prints a report of exposure at each step of screening</a:t>
            </a:r>
            <a:br>
              <a:rPr lang="en-US"/>
            </a:br>
            <a:br>
              <a:rPr lang="en-US"/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Summary of Temporal Filtering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Successive Filtering Stage     </a:t>
            </a:r>
            <a:r>
              <a:rPr lang="en-US" sz="1800" err="1">
                <a:latin typeface="Courier New" panose="02070309020205020404" pitchFamily="49" charset="0"/>
                <a:cs typeface="Courier New" panose="02070309020205020404" pitchFamily="49" charset="0"/>
              </a:rPr>
              <a:t>GoodTime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#GTI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------------------------------   ---------- ----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On-Target + Observing      1277.00    7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    SAA + COR + Orbit      1277.00    7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Undershoots         0.00    0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Overshoots         0.00    0</a:t>
            </a:r>
            <a:b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Filtered GTI         0.00    0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524F1-9C60-B905-D18A-2479E6C6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Where’s My Data? Screening Losses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9C6B27-8696-52D5-1300-DC3F2E53E0A9}"/>
              </a:ext>
            </a:extLst>
          </p:cNvPr>
          <p:cNvCxnSpPr>
            <a:cxnSpLocks/>
          </p:cNvCxnSpPr>
          <p:nvPr/>
        </p:nvCxnSpPr>
        <p:spPr>
          <a:xfrm flipV="1">
            <a:off x="5511800" y="5400744"/>
            <a:ext cx="1079500" cy="91115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CB9B3C0-C140-01A9-F463-B54D2E4554A4}"/>
              </a:ext>
            </a:extLst>
          </p:cNvPr>
          <p:cNvSpPr/>
          <p:nvPr/>
        </p:nvSpPr>
        <p:spPr>
          <a:xfrm>
            <a:off x="3911600" y="5150539"/>
            <a:ext cx="3530600" cy="231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A4166-D5E1-1225-47B2-C1E6A4B23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8509000" cy="5037385"/>
          </a:xfrm>
        </p:spPr>
        <p:txBody>
          <a:bodyPr>
            <a:normAutofit fontScale="47500" lnSpcReduction="20000"/>
          </a:bodyPr>
          <a:lstStyle/>
          <a:p>
            <a:r>
              <a:rPr lang="en-US" sz="5100"/>
              <a:t>Auto-screening deals with noisy detectors</a:t>
            </a:r>
          </a:p>
          <a:p>
            <a:pPr lvl="1"/>
            <a:r>
              <a:rPr lang="en-US" sz="5100"/>
              <a:t>nicerl2 also produces a report for auto-screening, both by MPU &amp; FPM detector</a:t>
            </a:r>
          </a:p>
          <a:p>
            <a:pPr marL="50800" indent="0">
              <a:buNone/>
            </a:pPr>
            <a:br>
              <a:rPr lang="en-US"/>
            </a:br>
            <a:r>
              <a:rPr lang="en-US" sz="2900"/>
              <a:t>                 </a:t>
            </a: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 Pointing GTIs ---------------------------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  ---------- MET ------------  ------------------UTC--------------------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GTI        START -         STOP                START -                STOP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1 259731497.00 - 259732012.00  2022-03-26T03:38:15 - 2022-03-26T03:46:50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2 259759177.00 - 259759592.00  2022-03-26T11:19:35 - 2022-03-26T11:26:30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3 259764754.00 - 259765052.00  2022-03-26T12:52:32 - 2022-03-26T12:57:30</a:t>
            </a:r>
          </a:p>
          <a:p>
            <a:pPr marL="50800" indent="0">
              <a:buNone/>
            </a:pPr>
            <a:endParaRPr lang="en-US" sz="2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Screened FPM / MPU </a:t>
            </a:r>
            <a:r>
              <a:rPr lang="en-US" sz="2900" err="1">
                <a:latin typeface="Courier New" panose="02070309020205020404" pitchFamily="49" charset="0"/>
                <a:cs typeface="Courier New" panose="02070309020205020404" pitchFamily="49" charset="0"/>
              </a:rPr>
              <a:t>quicklook</a:t>
            </a: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table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DET_ID Number                       |  MPU Num.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   F0       1       2       3       4       5       6        |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GTI  F01234567012345670123456701234567012345670123456701234567 |  M0123456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1  F.........O......O.O..........X..................O....... |  M.......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2  F.........O......O.O..........X..................O....... |  M.......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3  F.........O......O.O..........X..................O....... |  MXXXXXXX</a:t>
            </a:r>
          </a:p>
          <a:p>
            <a:pPr marL="50800" indent="0">
              <a:buNone/>
            </a:pPr>
            <a:r>
              <a:rPr lang="en-US" sz="2900">
                <a:latin typeface="Courier New" panose="02070309020205020404" pitchFamily="49" charset="0"/>
                <a:cs typeface="Courier New" panose="02070309020205020404" pitchFamily="49" charset="0"/>
              </a:rPr>
              <a:t>            Footnotes  O=known non-functional; X=screened; '.'=good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9516B-2891-34C7-6B1D-D38D8D0D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Where’s My Data? Auto-Screening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14DA7-9969-06A5-F790-7AC62C577819}"/>
              </a:ext>
            </a:extLst>
          </p:cNvPr>
          <p:cNvSpPr/>
          <p:nvPr/>
        </p:nvSpPr>
        <p:spPr>
          <a:xfrm>
            <a:off x="4572000" y="5410200"/>
            <a:ext cx="241300" cy="77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BB274-1487-CBA5-FF27-B0C550664A13}"/>
              </a:ext>
            </a:extLst>
          </p:cNvPr>
          <p:cNvSpPr/>
          <p:nvPr/>
        </p:nvSpPr>
        <p:spPr>
          <a:xfrm flipH="1" flipV="1">
            <a:off x="7899400" y="59309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67F0-813C-0564-66BC-064E135E3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8229600" cy="5273744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We have defaults in place for screening for a reason: to avoid “bad” or poorly calibrated data</a:t>
            </a:r>
          </a:p>
          <a:p>
            <a:pPr lvl="1"/>
            <a:r>
              <a:rPr lang="en-US"/>
              <a:t>You can try adjusting the defaults, but with care!</a:t>
            </a:r>
          </a:p>
          <a:p>
            <a:r>
              <a:rPr lang="en-US" b="1"/>
              <a:t>Undershoots</a:t>
            </a:r>
          </a:p>
          <a:p>
            <a:pPr lvl="1"/>
            <a:r>
              <a:rPr lang="en-US"/>
              <a:t>Default range: 0-500 </a:t>
            </a:r>
            <a:r>
              <a:rPr lang="en-US" err="1"/>
              <a:t>ct</a:t>
            </a:r>
            <a:r>
              <a:rPr lang="en-US"/>
              <a:t>/s/FPM</a:t>
            </a:r>
          </a:p>
          <a:p>
            <a:pPr lvl="1"/>
            <a:r>
              <a:rPr lang="en-US"/>
              <a:t>Going outside this range is not advisable because the energy scale can become very distorted</a:t>
            </a:r>
          </a:p>
          <a:p>
            <a:pPr lvl="1"/>
            <a:r>
              <a:rPr lang="en-US"/>
              <a:t>Change with: nicerl2 … </a:t>
            </a:r>
            <a:r>
              <a:rPr lang="en-US" err="1"/>
              <a:t>underonly_range</a:t>
            </a:r>
            <a:r>
              <a:rPr lang="en-US"/>
              <a:t>=0-600</a:t>
            </a:r>
          </a:p>
          <a:p>
            <a:r>
              <a:rPr lang="en-US" b="1"/>
              <a:t>Overshoots</a:t>
            </a:r>
          </a:p>
          <a:p>
            <a:pPr lvl="1"/>
            <a:r>
              <a:rPr lang="en-US"/>
              <a:t>Default range: 0-30 </a:t>
            </a:r>
            <a:r>
              <a:rPr lang="en-US" err="1"/>
              <a:t>ct</a:t>
            </a:r>
            <a:r>
              <a:rPr lang="en-US"/>
              <a:t>/s/FPM</a:t>
            </a:r>
          </a:p>
          <a:p>
            <a:pPr lvl="1"/>
            <a:r>
              <a:rPr lang="en-US"/>
              <a:t>Default will capture most orbital variations but avoid extremes</a:t>
            </a:r>
          </a:p>
          <a:p>
            <a:pPr lvl="2"/>
            <a:r>
              <a:rPr lang="en-US"/>
              <a:t>SAA typically 0-90 </a:t>
            </a:r>
            <a:r>
              <a:rPr lang="en-US" err="1"/>
              <a:t>ct</a:t>
            </a:r>
            <a:r>
              <a:rPr lang="en-US"/>
              <a:t>/s/FPM</a:t>
            </a:r>
          </a:p>
          <a:p>
            <a:pPr lvl="2"/>
            <a:r>
              <a:rPr lang="en-US"/>
              <a:t>Extreme precipitation flares 0-1000 </a:t>
            </a:r>
            <a:r>
              <a:rPr lang="en-US" err="1"/>
              <a:t>ct</a:t>
            </a:r>
            <a:r>
              <a:rPr lang="en-US"/>
              <a:t>/s/FPM</a:t>
            </a:r>
          </a:p>
          <a:p>
            <a:pPr lvl="1"/>
            <a:r>
              <a:rPr lang="en-US"/>
              <a:t>Change with: nicerl2 … </a:t>
            </a:r>
            <a:r>
              <a:rPr lang="en-US" err="1"/>
              <a:t>overonly_range</a:t>
            </a:r>
            <a:r>
              <a:rPr lang="en-US"/>
              <a:t>=0-100</a:t>
            </a:r>
          </a:p>
          <a:p>
            <a:r>
              <a:rPr lang="en-US"/>
              <a:t>See example notebook MKF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FC9660-62C2-B44A-01D5-5BEB6719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539869"/>
            <a:ext cx="4457700" cy="641467"/>
          </a:xfrm>
        </p:spPr>
        <p:txBody>
          <a:bodyPr/>
          <a:lstStyle/>
          <a:p>
            <a:r>
              <a:rPr lang="en-US"/>
              <a:t>Where’s My Data? Over/Undershoots</a:t>
            </a:r>
          </a:p>
        </p:txBody>
      </p:sp>
    </p:spTree>
    <p:extLst>
      <p:ext uri="{BB962C8B-B14F-4D97-AF65-F5344CB8AC3E}">
        <p14:creationId xmlns:p14="http://schemas.microsoft.com/office/powerpoint/2010/main" val="150165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5DF01C-4652-094D-AD21-6D2A330877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rcRect/>
          <a:stretch/>
        </p:blipFill>
        <p:spPr>
          <a:xfrm>
            <a:off x="1042839" y="1484937"/>
            <a:ext cx="6931121" cy="500797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19E264-FB52-E949-8CDE-2100A674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539869"/>
            <a:ext cx="4953000" cy="641467"/>
          </a:xfrm>
        </p:spPr>
        <p:txBody>
          <a:bodyPr/>
          <a:lstStyle/>
          <a:p>
            <a:r>
              <a:rPr lang="en-US"/>
              <a:t>NICER Detector Features: Low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836CF-73FD-D444-96EB-4E9A5334FA3A}"/>
              </a:ext>
            </a:extLst>
          </p:cNvPr>
          <p:cNvSpPr txBox="1"/>
          <p:nvPr/>
        </p:nvSpPr>
        <p:spPr>
          <a:xfrm>
            <a:off x="6928344" y="2580619"/>
            <a:ext cx="681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10000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38373-C8FB-2242-A9AE-2A89073914E7}"/>
              </a:ext>
            </a:extLst>
          </p:cNvPr>
          <p:cNvSpPr txBox="1"/>
          <p:nvPr/>
        </p:nvSpPr>
        <p:spPr>
          <a:xfrm>
            <a:off x="7027731" y="31334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DAF7C-859E-E446-9E74-5C0D39C1BBB7}"/>
              </a:ext>
            </a:extLst>
          </p:cNvPr>
          <p:cNvSpPr txBox="1"/>
          <p:nvPr/>
        </p:nvSpPr>
        <p:spPr>
          <a:xfrm>
            <a:off x="7127118" y="39533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200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7B670-0B63-8A41-AF0D-57CEAB9E2131}"/>
              </a:ext>
            </a:extLst>
          </p:cNvPr>
          <p:cNvSpPr txBox="1"/>
          <p:nvPr/>
        </p:nvSpPr>
        <p:spPr>
          <a:xfrm>
            <a:off x="7127118" y="453713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9DCB1-C0F1-5143-82CC-002048282345}"/>
              </a:ext>
            </a:extLst>
          </p:cNvPr>
          <p:cNvSpPr txBox="1"/>
          <p:nvPr/>
        </p:nvSpPr>
        <p:spPr>
          <a:xfrm>
            <a:off x="7325890" y="546305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CE430-39A4-714F-B586-E171CB5EACC0}"/>
              </a:ext>
            </a:extLst>
          </p:cNvPr>
          <p:cNvSpPr txBox="1"/>
          <p:nvPr/>
        </p:nvSpPr>
        <p:spPr>
          <a:xfrm>
            <a:off x="2614762" y="1534179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/>
              <a:t>Noise Peak</a:t>
            </a:r>
            <a:br>
              <a:rPr lang="en-US"/>
            </a:br>
            <a:r>
              <a:rPr lang="en-US" sz="1200"/>
              <a:t>Undershoots </a:t>
            </a:r>
            <a:r>
              <a:rPr lang="en-US" sz="1200" err="1"/>
              <a:t>ct</a:t>
            </a:r>
            <a:r>
              <a:rPr lang="en-US" sz="1200"/>
              <a:t>/s/FPM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27BA5-0E9E-6248-B256-C080B47DF309}"/>
              </a:ext>
            </a:extLst>
          </p:cNvPr>
          <p:cNvSpPr txBox="1"/>
          <p:nvPr/>
        </p:nvSpPr>
        <p:spPr>
          <a:xfrm>
            <a:off x="4193078" y="313341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6C026-452B-5F4B-A114-6A61C59D887E}"/>
              </a:ext>
            </a:extLst>
          </p:cNvPr>
          <p:cNvSpPr txBox="1"/>
          <p:nvPr/>
        </p:nvSpPr>
        <p:spPr>
          <a:xfrm>
            <a:off x="4088476" y="273450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4628B-FF43-4C4A-9477-1C2B5FB3ADBB}"/>
              </a:ext>
            </a:extLst>
          </p:cNvPr>
          <p:cNvSpPr txBox="1"/>
          <p:nvPr/>
        </p:nvSpPr>
        <p:spPr>
          <a:xfrm>
            <a:off x="4132020" y="24421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F614B-0679-D742-83FA-A7DCCFBE5330}"/>
              </a:ext>
            </a:extLst>
          </p:cNvPr>
          <p:cNvSpPr txBox="1"/>
          <p:nvPr/>
        </p:nvSpPr>
        <p:spPr>
          <a:xfrm>
            <a:off x="4170329" y="216512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300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092868-0BD2-454F-8D38-7F57F0B5B879}"/>
              </a:ext>
            </a:extLst>
          </p:cNvPr>
          <p:cNvSpPr txBox="1"/>
          <p:nvPr/>
        </p:nvSpPr>
        <p:spPr>
          <a:xfrm>
            <a:off x="4226962" y="188812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ABE57-CBD5-CE4D-AEF5-4BBF6362B1D8}"/>
              </a:ext>
            </a:extLst>
          </p:cNvPr>
          <p:cNvSpPr txBox="1"/>
          <p:nvPr/>
        </p:nvSpPr>
        <p:spPr>
          <a:xfrm>
            <a:off x="4305142" y="160594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500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3B202-03C6-544A-9E45-45711A5A36FA}"/>
              </a:ext>
            </a:extLst>
          </p:cNvPr>
          <p:cNvSpPr txBox="1"/>
          <p:nvPr/>
        </p:nvSpPr>
        <p:spPr>
          <a:xfrm>
            <a:off x="5649065" y="2036456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/>
              <a:t>Target Counts</a:t>
            </a:r>
            <a:br>
              <a:rPr lang="en-US"/>
            </a:br>
            <a:r>
              <a:rPr lang="en-US" sz="1200"/>
              <a:t>0.35-2.5 keV (</a:t>
            </a:r>
            <a:r>
              <a:rPr lang="en-US" sz="1200" err="1"/>
              <a:t>ct</a:t>
            </a:r>
            <a:r>
              <a:rPr lang="en-US" sz="1200"/>
              <a:t>/s/52FPM)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FFC7D-5CD0-7047-A528-C2E55000A9EB}"/>
              </a:ext>
            </a:extLst>
          </p:cNvPr>
          <p:cNvSpPr txBox="1"/>
          <p:nvPr/>
        </p:nvSpPr>
        <p:spPr>
          <a:xfrm>
            <a:off x="2227944" y="4385835"/>
            <a:ext cx="1053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Forced </a:t>
            </a:r>
            <a:br>
              <a:rPr lang="en-US" sz="2000"/>
            </a:br>
            <a:r>
              <a:rPr lang="en-US" sz="2000"/>
              <a:t>Trigger</a:t>
            </a:r>
            <a:br>
              <a:rPr lang="en-US"/>
            </a:br>
            <a:r>
              <a:rPr lang="en-US" sz="1200"/>
              <a:t>vs Under-</a:t>
            </a:r>
            <a:br>
              <a:rPr lang="en-US" sz="1200"/>
            </a:br>
            <a:r>
              <a:rPr lang="en-US" sz="1200"/>
              <a:t>shoots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F6B00-4A48-414E-932A-5860735166D8}"/>
              </a:ext>
            </a:extLst>
          </p:cNvPr>
          <p:cNvSpPr txBox="1"/>
          <p:nvPr/>
        </p:nvSpPr>
        <p:spPr>
          <a:xfrm>
            <a:off x="5649065" y="6189585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NICER Array Average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D9E019-D62F-8547-BCA3-5278E6FDBA80}"/>
              </a:ext>
            </a:extLst>
          </p:cNvPr>
          <p:cNvSpPr/>
          <p:nvPr/>
        </p:nvSpPr>
        <p:spPr>
          <a:xfrm>
            <a:off x="3918857" y="1595059"/>
            <a:ext cx="1382486" cy="4367474"/>
          </a:xfrm>
          <a:prstGeom prst="rect">
            <a:avLst/>
          </a:prstGeom>
          <a:solidFill>
            <a:srgbClr val="4F81B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B75E1F-7DD4-8145-9AB0-85489B8E3D52}"/>
              </a:ext>
            </a:extLst>
          </p:cNvPr>
          <p:cNvSpPr/>
          <p:nvPr/>
        </p:nvSpPr>
        <p:spPr>
          <a:xfrm>
            <a:off x="5986043" y="1595059"/>
            <a:ext cx="1835138" cy="4367474"/>
          </a:xfrm>
          <a:prstGeom prst="rect">
            <a:avLst/>
          </a:prstGeom>
          <a:solidFill>
            <a:srgbClr val="4F81B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3860D-127D-F540-9689-1F97FD193719}"/>
              </a:ext>
            </a:extLst>
          </p:cNvPr>
          <p:cNvSpPr txBox="1"/>
          <p:nvPr/>
        </p:nvSpPr>
        <p:spPr>
          <a:xfrm>
            <a:off x="4203821" y="1378410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50-250 eV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4D5D31-852A-834F-8F33-B7080A76CD2C}"/>
              </a:ext>
            </a:extLst>
          </p:cNvPr>
          <p:cNvSpPr txBox="1"/>
          <p:nvPr/>
        </p:nvSpPr>
        <p:spPr>
          <a:xfrm>
            <a:off x="6411892" y="137818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350-2000 eV</a:t>
            </a:r>
          </a:p>
        </p:txBody>
      </p:sp>
    </p:spTree>
    <p:extLst>
      <p:ext uri="{BB962C8B-B14F-4D97-AF65-F5344CB8AC3E}">
        <p14:creationId xmlns:p14="http://schemas.microsoft.com/office/powerpoint/2010/main" val="38318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3FE2B-DFD1-F64A-8205-6F3ADC31E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13932"/>
            <a:ext cx="8229600" cy="328070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1.56 keV – Aluminum K edge/fluorescence (detector window)</a:t>
            </a:r>
          </a:p>
          <a:p>
            <a:r>
              <a:rPr lang="en-US"/>
              <a:t>1.84 keV – Silicon K edge (window &amp; bulk detector)</a:t>
            </a:r>
          </a:p>
          <a:p>
            <a:r>
              <a:rPr lang="en-US"/>
              <a:t>~2.2 keV – Gold M edge from XRC reflector gold coating </a:t>
            </a:r>
            <a:br>
              <a:rPr lang="en-US"/>
            </a:br>
            <a:r>
              <a:rPr lang="en-US"/>
              <a:t>                   (actually a complex from 2.1 – 4.5 keV)</a:t>
            </a:r>
          </a:p>
          <a:p>
            <a:r>
              <a:rPr lang="en-US"/>
              <a:t>7.48 &amp; 8.26 keV – Nickel K fluorescence lines</a:t>
            </a:r>
          </a:p>
          <a:p>
            <a:r>
              <a:rPr lang="en-US"/>
              <a:t>9.62-10.30 keV – Gold L⍺ fluorescence lines</a:t>
            </a:r>
          </a:p>
          <a:p>
            <a:r>
              <a:rPr lang="en-US"/>
              <a:t>11.4-11.6 keV – Gold Lβ fluorescence lines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37239-95F2-6948-82BD-A3B529EA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77" y="539869"/>
            <a:ext cx="4253024" cy="641467"/>
          </a:xfrm>
        </p:spPr>
        <p:txBody>
          <a:bodyPr/>
          <a:lstStyle/>
          <a:p>
            <a:r>
              <a:rPr lang="en-US"/>
              <a:t>Detector Features 0.4 keV and Above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C5897-9B55-3F4D-BA15-E132F689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98" y="1457256"/>
            <a:ext cx="5425030" cy="1756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F564AA-E609-764A-9F6F-655B715E2825}"/>
              </a:ext>
            </a:extLst>
          </p:cNvPr>
          <p:cNvSpPr/>
          <p:nvPr/>
        </p:nvSpPr>
        <p:spPr>
          <a:xfrm>
            <a:off x="2562447" y="1457256"/>
            <a:ext cx="1275906" cy="1424167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2F45D-1E5D-C945-9EC4-D41AD9BB2882}"/>
              </a:ext>
            </a:extLst>
          </p:cNvPr>
          <p:cNvCxnSpPr>
            <a:cxnSpLocks/>
          </p:cNvCxnSpPr>
          <p:nvPr/>
        </p:nvCxnSpPr>
        <p:spPr>
          <a:xfrm flipV="1">
            <a:off x="4433777" y="2371060"/>
            <a:ext cx="0" cy="41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40C89B-862C-7942-803B-00BB646AF515}"/>
              </a:ext>
            </a:extLst>
          </p:cNvPr>
          <p:cNvCxnSpPr>
            <a:cxnSpLocks/>
          </p:cNvCxnSpPr>
          <p:nvPr/>
        </p:nvCxnSpPr>
        <p:spPr>
          <a:xfrm flipV="1">
            <a:off x="4905154" y="2371060"/>
            <a:ext cx="0" cy="41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473FF3-694E-D544-B780-E6F93BD37ABF}"/>
              </a:ext>
            </a:extLst>
          </p:cNvPr>
          <p:cNvCxnSpPr>
            <a:cxnSpLocks/>
          </p:cNvCxnSpPr>
          <p:nvPr/>
        </p:nvCxnSpPr>
        <p:spPr>
          <a:xfrm flipV="1">
            <a:off x="1995377" y="2371060"/>
            <a:ext cx="0" cy="41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257965-E2EC-A04E-B371-FA9121612079}"/>
              </a:ext>
            </a:extLst>
          </p:cNvPr>
          <p:cNvSpPr txBox="1"/>
          <p:nvPr/>
        </p:nvSpPr>
        <p:spPr>
          <a:xfrm>
            <a:off x="5454138" y="120606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Crab (Old </a:t>
            </a:r>
            <a:r>
              <a:rPr lang="en-US" err="1"/>
              <a:t>Calib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83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6B3117599234F9BA775767BEA7B1C" ma:contentTypeVersion="10" ma:contentTypeDescription="Create a new document." ma:contentTypeScope="" ma:versionID="0e769fb6942b28c0dc4f72a488b9153d">
  <xsd:schema xmlns:xsd="http://www.w3.org/2001/XMLSchema" xmlns:xs="http://www.w3.org/2001/XMLSchema" xmlns:p="http://schemas.microsoft.com/office/2006/metadata/properties" xmlns:ns2="538829d5-cde2-4079-8d87-ad9bf7b973fc" xmlns:ns3="715deda5-76da-48ba-b584-2a0e01f7ef4d" targetNamespace="http://schemas.microsoft.com/office/2006/metadata/properties" ma:root="true" ma:fieldsID="90bbc90d9f84bc8bf16a782e8404ff3b" ns2:_="" ns3:_="">
    <xsd:import namespace="538829d5-cde2-4079-8d87-ad9bf7b973fc"/>
    <xsd:import namespace="715deda5-76da-48ba-b584-2a0e01f7e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829d5-cde2-4079-8d87-ad9bf7b97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deda5-76da-48ba-b584-2a0e01f7e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3C0AF-F116-4AA0-B2E3-9E0ED910E4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A608B5-67BC-43D2-A4AB-B516B47B9670}">
  <ds:schemaRefs>
    <ds:schemaRef ds:uri="538829d5-cde2-4079-8d87-ad9bf7b973fc"/>
    <ds:schemaRef ds:uri="715deda5-76da-48ba-b584-2a0e01f7ef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952A73-4A2C-413E-84BA-6B40B1C910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Summary</vt:lpstr>
      <vt:lpstr>Where’s My Data? Day/Night 1</vt:lpstr>
      <vt:lpstr>Where’s My Data? Day/Night 2</vt:lpstr>
      <vt:lpstr>Where’s My Data? Screening Losses</vt:lpstr>
      <vt:lpstr>Where’s My Data? Auto-Screening</vt:lpstr>
      <vt:lpstr>Where’s My Data? Over/Undershoots</vt:lpstr>
      <vt:lpstr>NICER Detector Features: Low Energy</vt:lpstr>
      <vt:lpstr>Detector Features 0.4 keV and Above</vt:lpstr>
      <vt:lpstr>Astrophysical Features to Watch Out For</vt:lpstr>
      <vt:lpstr>NICER Concerns: Bright Targets</vt:lpstr>
      <vt:lpstr>NICER Concerns: Faint Targets</vt:lpstr>
      <vt:lpstr>Pitfall: Background Flares</vt:lpstr>
      <vt:lpstr>Flare Example</vt:lpstr>
      <vt:lpstr>Properties of Flares</vt:lpstr>
      <vt:lpstr>How to Diagnose Flares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25</cp:revision>
  <cp:lastPrinted>2024-05-16T07:28:31Z</cp:lastPrinted>
  <dcterms:modified xsi:type="dcterms:W3CDTF">2024-07-29T12:14:32Z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0x01010025D6B3117599234F9BA775767BEA7B1C</vt:lpwstr>
  </property>
</Properties>
</file>