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4e4b30901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b4e4b30901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effcd38c9_0_61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effcd38c9_0_61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eeffcd38c9_0_61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f9a806941_0_48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f9a806941_0_48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8f9a806941_0_48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f9a806941_0_6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f9a806941_0_6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8f9a806941_0_6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f9a806941_0_102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8f9a806941_0_102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8f9a806941_0_102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f9a806941_0_8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f9a806941_0_8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8f9a806941_0_8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f9a806941_0_77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f9a806941_0_77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8f9a806941_0_77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f9a806941_0_9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f9a806941_0_9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8f9a806941_0_9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c977ee317_0_103:notes"/>
          <p:cNvSpPr/>
          <p:nvPr>
            <p:ph idx="2" type="sldImg"/>
          </p:nvPr>
        </p:nvSpPr>
        <p:spPr>
          <a:xfrm>
            <a:off x="685800" y="1143000"/>
            <a:ext cx="5486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g2ec977ee317_0_103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ec977ee317_0_103:notes"/>
          <p:cNvSpPr txBox="1"/>
          <p:nvPr>
            <p:ph idx="12" type="sldNum"/>
          </p:nvPr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c977ee317_0_18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c977ee317_0_18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ec977ee317_0_18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cd0387488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cd0387488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ecd0387488_0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cd0387488_1_3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cd0387488_1_3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ecd0387488_1_3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a74598523ebaf2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da74598523ebaf2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da74598523ebaf2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a74598523ebaf2_42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da74598523ebaf2_42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da74598523ebaf2_42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effcd38c9_0_6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effcd38c9_0_6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eeffcd38c9_0_6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effcd38c9_0_18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effcd38c9_0_18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eeffcd38c9_0_18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28560" y="1369170"/>
            <a:ext cx="788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028860" y="4767390"/>
            <a:ext cx="30858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4578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628560" y="4767390"/>
            <a:ext cx="2057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0" name="Google Shape;20;p3"/>
          <p:cNvCxnSpPr/>
          <p:nvPr/>
        </p:nvCxnSpPr>
        <p:spPr>
          <a:xfrm>
            <a:off x="0" y="580306"/>
            <a:ext cx="9144000" cy="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0" y="580306"/>
            <a:ext cx="9144000" cy="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0" y="580306"/>
            <a:ext cx="9144000" cy="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5"/>
          <p:cNvSpPr txBox="1"/>
          <p:nvPr>
            <p:ph idx="3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hyperlink" Target="https://www.icrar.org/Cygni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0" y="878475"/>
            <a:ext cx="91440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On the road to polarised reflection with XILLVER</a:t>
            </a:r>
            <a:endParaRPr sz="2800"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623400" y="3562350"/>
            <a:ext cx="8520600" cy="15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2000">
                <a:solidFill>
                  <a:schemeClr val="accent2"/>
                </a:solidFill>
              </a:rPr>
              <a:t>Edward Nathan</a:t>
            </a:r>
            <a:r>
              <a:rPr lang="en-US" sz="2000">
                <a:solidFill>
                  <a:schemeClr val="accent2"/>
                </a:solidFill>
              </a:rPr>
              <a:t> - enathan@caltech.edu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000">
                <a:solidFill>
                  <a:schemeClr val="accent2"/>
                </a:solidFill>
              </a:rPr>
              <a:t>Javier García, Ekaterina Sokolova-Lapa, 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000">
                <a:solidFill>
                  <a:schemeClr val="accent2"/>
                </a:solidFill>
              </a:rPr>
              <a:t>Kun Hu, Henric Krawczynski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400">
                <a:solidFill>
                  <a:schemeClr val="accent2"/>
                </a:solidFill>
              </a:rPr>
              <a:t>NICER/IXPE Workshop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400">
                <a:solidFill>
                  <a:schemeClr val="accent2"/>
                </a:solidFill>
              </a:rPr>
              <a:t>30/07/24</a:t>
            </a:r>
            <a:endParaRPr b="1" sz="2000">
              <a:solidFill>
                <a:schemeClr val="accent2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31" y="3358066"/>
            <a:ext cx="1717899" cy="96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8" y="4700843"/>
            <a:ext cx="1717898" cy="38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important factor - Stokes redistribution</a:t>
            </a:r>
            <a:endParaRPr/>
          </a:p>
        </p:txBody>
      </p:sp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100" y="1317150"/>
            <a:ext cx="4996224" cy="313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11700" y="1152475"/>
            <a:ext cx="36933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will have to include scattering/redistribution between Stokes vectors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will be able to update current XILLVER models to </a:t>
            </a:r>
            <a:r>
              <a:rPr lang="en-US" sz="1600">
                <a:solidFill>
                  <a:schemeClr val="accent4"/>
                </a:solidFill>
              </a:rPr>
              <a:t>contain both Stokes I and Q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Figure - example redistribution for one beam of unpolarised light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Chandrasekhar's semi-infinite diffuse reflection (1960)</a:t>
            </a:r>
            <a:endParaRPr/>
          </a:p>
        </p:txBody>
      </p:sp>
      <p:sp>
        <p:nvSpPr>
          <p:cNvPr id="256" name="Google Shape;256;p24"/>
          <p:cNvSpPr txBox="1"/>
          <p:nvPr>
            <p:ph idx="1" type="body"/>
          </p:nvPr>
        </p:nvSpPr>
        <p:spPr>
          <a:xfrm>
            <a:off x="311700" y="1152475"/>
            <a:ext cx="3576300" cy="3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An approximate solution to the problem - should be close when very highly ionised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The polarisation is highly angle dependent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Therefore, our</a:t>
            </a:r>
            <a:r>
              <a:rPr lang="en-US" sz="1600"/>
              <a:t> reflection models will be angle dependent.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XILLVER inclination currently only takes into account the effective optical depth, the </a:t>
            </a:r>
            <a:r>
              <a:rPr lang="en-US" sz="1600">
                <a:solidFill>
                  <a:schemeClr val="accent4"/>
                </a:solidFill>
              </a:rPr>
              <a:t>scattering is isotropic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b="22299" l="23077" r="12151" t="16456"/>
          <a:stretch/>
        </p:blipFill>
        <p:spPr>
          <a:xfrm>
            <a:off x="3915275" y="1400162"/>
            <a:ext cx="5088626" cy="2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 rot="-2467683">
            <a:off x="3683121" y="1813024"/>
            <a:ext cx="2095344" cy="453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of incident light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 rot="2700787">
            <a:off x="7463267" y="1889306"/>
            <a:ext cx="1852761" cy="4535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of observation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Electron scattering </a:t>
            </a:r>
            <a:endParaRPr/>
          </a:p>
        </p:txBody>
      </p:sp>
      <p:sp>
        <p:nvSpPr>
          <p:cNvPr id="267" name="Google Shape;267;p25"/>
          <p:cNvSpPr txBox="1"/>
          <p:nvPr>
            <p:ph idx="1" type="body"/>
          </p:nvPr>
        </p:nvSpPr>
        <p:spPr>
          <a:xfrm>
            <a:off x="311700" y="1152475"/>
            <a:ext cx="399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Klein-Nishina electron scattering is </a:t>
            </a:r>
            <a:r>
              <a:rPr lang="en-US" sz="1600">
                <a:solidFill>
                  <a:schemeClr val="accent4"/>
                </a:solidFill>
              </a:rPr>
              <a:t>angle dependent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Until now, XILLVER has considered electron scattering in an </a:t>
            </a:r>
            <a:r>
              <a:rPr lang="en-US" sz="1600">
                <a:solidFill>
                  <a:schemeClr val="accent4"/>
                </a:solidFill>
              </a:rPr>
              <a:t>isotropic</a:t>
            </a:r>
            <a:r>
              <a:rPr lang="en-US" sz="1600"/>
              <a:t>, angle-averaged way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move to a method in which the angle </a:t>
            </a:r>
            <a:r>
              <a:rPr lang="en-US" sz="1600"/>
              <a:t>dependence of the scattering can be calculated</a:t>
            </a:r>
            <a:endParaRPr sz="1600"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972" y="1228000"/>
            <a:ext cx="3861248" cy="334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upon García et al. (2020)</a:t>
            </a:r>
            <a:endParaRPr/>
          </a:p>
        </p:txBody>
      </p:sp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311700" y="771475"/>
            <a:ext cx="40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Current XILLVER tables assume </a:t>
            </a:r>
            <a:r>
              <a:rPr lang="en-US" sz="1600"/>
              <a:t>Gaussian</a:t>
            </a:r>
            <a:r>
              <a:rPr lang="en-US" sz="1600"/>
              <a:t> energy redistribution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now use an </a:t>
            </a:r>
            <a:r>
              <a:rPr lang="en-US" sz="1600">
                <a:solidFill>
                  <a:schemeClr val="accent4"/>
                </a:solidFill>
              </a:rPr>
              <a:t>exact form</a:t>
            </a:r>
            <a:r>
              <a:rPr lang="en-US" sz="1600"/>
              <a:t> from Nagirner &amp; Poutanen (1993)</a:t>
            </a:r>
            <a:endParaRPr sz="1600"/>
          </a:p>
        </p:txBody>
      </p:sp>
      <p:sp>
        <p:nvSpPr>
          <p:cNvPr id="277" name="Google Shape;277;p26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8" name="Google Shape;2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675" y="770450"/>
            <a:ext cx="4370901" cy="42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25" y="2361900"/>
            <a:ext cx="3642451" cy="2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Angle dependent scattering (H and Fe only)</a:t>
            </a:r>
            <a:endParaRPr/>
          </a:p>
        </p:txBody>
      </p:sp>
      <p:sp>
        <p:nvSpPr>
          <p:cNvPr id="286" name="Google Shape;286;p27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888" y="693625"/>
            <a:ext cx="7006228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Angle dependent scattering (H and Fe only)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8833946" cy="426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conclusion</a:t>
            </a:r>
            <a:endParaRPr/>
          </a:p>
        </p:txBody>
      </p:sp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Understanding polarised reflection is </a:t>
            </a:r>
            <a:r>
              <a:rPr lang="en-US" sz="1600"/>
              <a:t>crucial</a:t>
            </a:r>
            <a:r>
              <a:rPr lang="en-US" sz="1600"/>
              <a:t> for interpreting observations of accretion discs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</a:rPr>
              <a:t>XILLVER reflection spectra with Stokes Q are on their way!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Intermediary</a:t>
            </a:r>
            <a:r>
              <a:rPr lang="en-US" sz="1600"/>
              <a:t> work with anisotropic scattering is proving interesting per se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Finally - this work is not standalone, and ties into other improvements being made to XILLVER</a:t>
            </a:r>
            <a:endParaRPr sz="1600"/>
          </a:p>
        </p:txBody>
      </p:sp>
      <p:sp>
        <p:nvSpPr>
          <p:cNvPr id="303" name="Google Shape;303;p29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870" y="2527200"/>
            <a:ext cx="2685691" cy="2075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Ed\OneDrive - Nexus365\Presentations\Amsterdam FOXT\procession screenshot.png" id="79" name="Google Shape;7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2100" y="1442340"/>
            <a:ext cx="5402429" cy="22806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 rot="7155719">
            <a:off x="4432453" y="710420"/>
            <a:ext cx="273730" cy="266695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25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 rot="7138884">
            <a:off x="3989402" y="1281553"/>
            <a:ext cx="273670" cy="18926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B36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3094826" y="4477400"/>
            <a:ext cx="5621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i="0" lang="en-US" sz="1700" u="none" cap="none" strike="noStrike">
                <a:solidFill>
                  <a:srgbClr val="FFFFFF"/>
                </a:solidFill>
              </a:rPr>
              <a:t>6.4 keV Iron kα fluorescence line - </a:t>
            </a:r>
            <a:r>
              <a:rPr i="0" lang="en-US" sz="1700" u="none" cap="none" strike="noStrike">
                <a:solidFill>
                  <a:schemeClr val="accent4"/>
                </a:solidFill>
              </a:rPr>
              <a:t>relativistically blurred</a:t>
            </a:r>
            <a:endParaRPr i="0" sz="1700" u="none" cap="none" strike="noStrike">
              <a:solidFill>
                <a:schemeClr val="accent4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90808" y="1250363"/>
            <a:ext cx="24603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i="0" lang="en-US" sz="1700" u="none" cap="none" strike="noStrike">
                <a:solidFill>
                  <a:srgbClr val="FFFFFF"/>
                </a:solidFill>
              </a:rPr>
              <a:t>Corona continuum</a:t>
            </a:r>
            <a:endParaRPr i="0" sz="1700" u="none" cap="none" strike="noStrike">
              <a:solidFill>
                <a:srgbClr val="000000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240920" y="1977480"/>
            <a:ext cx="1977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i="0" lang="en-US" sz="1700" u="none" cap="none" strike="noStrike">
                <a:solidFill>
                  <a:srgbClr val="FFFFFF"/>
                </a:solidFill>
              </a:rPr>
              <a:t>Reflection</a:t>
            </a:r>
            <a:endParaRPr i="0" sz="1700" u="none" cap="none" strike="noStrike">
              <a:solidFill>
                <a:srgbClr val="000000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138596" y="1614050"/>
            <a:ext cx="21468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i="0" lang="en-US" sz="1700" u="none" cap="none" strike="noStrike">
                <a:solidFill>
                  <a:srgbClr val="FFFFFF"/>
                </a:solidFill>
              </a:rPr>
              <a:t>Disc black body</a:t>
            </a:r>
            <a:endParaRPr i="0" sz="1700" u="none" cap="none" strike="noStrike">
              <a:solidFill>
                <a:srgbClr val="000000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 rot="7138884">
            <a:off x="4090061" y="1583289"/>
            <a:ext cx="273670" cy="22061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762530" y="3718980"/>
            <a:ext cx="36723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Still from ICRAR, Miller-Jones et al (2019):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b="0" i="0" lang="en-US" sz="8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https://www.icrar.org/Cygni/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Reflection: For example - accretion systems</a:t>
            </a:r>
            <a:endParaRPr sz="25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5"/>
          <p:cNvSpPr/>
          <p:nvPr/>
        </p:nvSpPr>
        <p:spPr>
          <a:xfrm rot="3492449">
            <a:off x="5310491" y="2543521"/>
            <a:ext cx="273895" cy="42275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25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 rot="1566967">
            <a:off x="5065659" y="2744722"/>
            <a:ext cx="273971" cy="6000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25FF"/>
          </a:solidFill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1788210" y="4089375"/>
            <a:ext cx="1306002" cy="541770"/>
            <a:chOff x="2384280" y="5452500"/>
            <a:chExt cx="1741336" cy="722361"/>
          </a:xfrm>
        </p:grpSpPr>
        <p:sp>
          <p:nvSpPr>
            <p:cNvPr id="93" name="Google Shape;93;p15"/>
            <p:cNvSpPr/>
            <p:nvPr/>
          </p:nvSpPr>
          <p:spPr>
            <a:xfrm>
              <a:off x="2384280" y="5544720"/>
              <a:ext cx="1741336" cy="630141"/>
            </a:xfrm>
            <a:custGeom>
              <a:rect b="b" l="l" r="r" t="t"/>
              <a:pathLst>
                <a:path extrusionOk="0" h="795130" w="2176670">
                  <a:moveTo>
                    <a:pt x="0" y="0"/>
                  </a:moveTo>
                  <a:cubicBezTo>
                    <a:pt x="17393" y="241852"/>
                    <a:pt x="34787" y="483704"/>
                    <a:pt x="397565" y="616226"/>
                  </a:cubicBezTo>
                  <a:cubicBezTo>
                    <a:pt x="760343" y="748748"/>
                    <a:pt x="1468506" y="771939"/>
                    <a:pt x="2176670" y="795130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" name="Google Shape;94;p15"/>
            <p:cNvCxnSpPr/>
            <p:nvPr/>
          </p:nvCxnSpPr>
          <p:spPr>
            <a:xfrm rot="10800000">
              <a:off x="2386907" y="5452500"/>
              <a:ext cx="0" cy="140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reflection</a:t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264663" y="403312"/>
            <a:ext cx="3759724" cy="490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152475"/>
            <a:ext cx="402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Reflection spectra contain: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Atomic effects: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n-US" sz="1600">
                <a:solidFill>
                  <a:schemeClr val="accent4"/>
                </a:solidFill>
              </a:rPr>
              <a:t>Fluorescence lines</a:t>
            </a:r>
            <a:endParaRPr sz="1600">
              <a:solidFill>
                <a:schemeClr val="accent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-US" sz="1600">
                <a:solidFill>
                  <a:schemeClr val="accent5"/>
                </a:solidFill>
              </a:rPr>
              <a:t>Absorption edges</a:t>
            </a:r>
            <a:endParaRPr sz="1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Scattering effects: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</a:pPr>
            <a:r>
              <a:rPr lang="en-US" sz="1600">
                <a:solidFill>
                  <a:schemeClr val="accent6"/>
                </a:solidFill>
              </a:rPr>
              <a:t>Compton hump</a:t>
            </a:r>
            <a:endParaRPr sz="1600">
              <a:solidFill>
                <a:schemeClr val="accent6"/>
              </a:solidFill>
            </a:endParaRPr>
          </a:p>
        </p:txBody>
      </p:sp>
      <p:cxnSp>
        <p:nvCxnSpPr>
          <p:cNvPr id="104" name="Google Shape;104;p16"/>
          <p:cNvCxnSpPr/>
          <p:nvPr/>
        </p:nvCxnSpPr>
        <p:spPr>
          <a:xfrm>
            <a:off x="6475362" y="1156673"/>
            <a:ext cx="512100" cy="622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6"/>
          <p:cNvCxnSpPr/>
          <p:nvPr/>
        </p:nvCxnSpPr>
        <p:spPr>
          <a:xfrm flipH="1">
            <a:off x="7177998" y="1982149"/>
            <a:ext cx="250200" cy="9696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6"/>
          <p:cNvCxnSpPr/>
          <p:nvPr/>
        </p:nvCxnSpPr>
        <p:spPr>
          <a:xfrm flipH="1" rot="10800000">
            <a:off x="7893730" y="2310902"/>
            <a:ext cx="41100" cy="811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r>
              <a:rPr lang="en-US"/>
              <a:t> in Cyg X1 - hard state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100" y="680650"/>
            <a:ext cx="2722869" cy="42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396525" y="1131125"/>
            <a:ext cx="362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11700" y="1152475"/>
            <a:ext cx="59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Hard state observation of Cyg X1 (Krawczynski et al. 2022)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Coronal flux dominates in IXPE band - therefore </a:t>
            </a:r>
            <a:r>
              <a:rPr lang="en-US" sz="1700">
                <a:solidFill>
                  <a:schemeClr val="accent4"/>
                </a:solidFill>
              </a:rPr>
              <a:t>reflected flux needs to be ~40% polarised</a:t>
            </a:r>
            <a:r>
              <a:rPr lang="en-US" sz="1700"/>
              <a:t> to explain overall ~4% polarisation</a:t>
            </a:r>
            <a:endParaRPr sz="1700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5224" y="2540924"/>
            <a:ext cx="1758101" cy="245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 in Cyg X1 - ‘soft’ state</a:t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4950"/>
            <a:ext cx="8839204" cy="2274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275175" y="3468125"/>
            <a:ext cx="84288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‘Soft’ state observation of Cyg X1 - significant reflection features were still seen </a:t>
            </a:r>
            <a:r>
              <a:rPr lang="en-US" sz="1600"/>
              <a:t>(Steiner, Nathan, et al. 2024)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Calculations with kerrC code suggests that almost all of the polarisation signal comes from reflection</a:t>
            </a:r>
            <a:endParaRPr sz="1600"/>
          </a:p>
        </p:txBody>
      </p:sp>
      <p:sp>
        <p:nvSpPr>
          <p:cNvPr id="127" name="Google Shape;127;p18"/>
          <p:cNvSpPr txBox="1"/>
          <p:nvPr/>
        </p:nvSpPr>
        <p:spPr>
          <a:xfrm>
            <a:off x="2310350" y="2747300"/>
            <a:ext cx="1948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A86E8"/>
                </a:solidFill>
              </a:rPr>
              <a:t>If flux is coronal only</a:t>
            </a:r>
            <a:endParaRPr sz="1500">
              <a:solidFill>
                <a:srgbClr val="4A86E8"/>
              </a:solidFill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 rot="10800000">
            <a:off x="2688175" y="2545450"/>
            <a:ext cx="98400" cy="322200"/>
          </a:xfrm>
          <a:prstGeom prst="straightConnector1">
            <a:avLst/>
          </a:prstGeom>
          <a:noFill/>
          <a:ln cap="flat" cmpd="sng" w="19050">
            <a:solidFill>
              <a:srgbClr val="4073D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8"/>
          <p:cNvSpPr txBox="1"/>
          <p:nvPr/>
        </p:nvSpPr>
        <p:spPr>
          <a:xfrm>
            <a:off x="572025" y="1526400"/>
            <a:ext cx="17019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9B36"/>
                </a:solidFill>
              </a:rPr>
              <a:t>If flux is reflection only</a:t>
            </a:r>
            <a:endParaRPr sz="1500">
              <a:solidFill>
                <a:srgbClr val="FF9B36"/>
              </a:solidFill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 flipH="1" rot="10800000">
            <a:off x="2154775" y="1492800"/>
            <a:ext cx="438300" cy="390600"/>
          </a:xfrm>
          <a:prstGeom prst="straightConnector1">
            <a:avLst/>
          </a:prstGeom>
          <a:noFill/>
          <a:ln cap="flat" cmpd="sng" w="19050">
            <a:solidFill>
              <a:srgbClr val="FF9B3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23306" l="28282" r="15073" t="12380"/>
          <a:stretch/>
        </p:blipFill>
        <p:spPr>
          <a:xfrm>
            <a:off x="4434700" y="609600"/>
            <a:ext cx="1926451" cy="1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calculate reflection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668550" y="1296325"/>
            <a:ext cx="362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>
            <a:off x="1707450" y="2958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1707450" y="3111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1707450" y="3263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 rot="10800000">
            <a:off x="3243087" y="899775"/>
            <a:ext cx="0" cy="4192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1707450" y="34158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>
            <a:off x="1707450" y="35682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1707450" y="3720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9"/>
          <p:cNvCxnSpPr/>
          <p:nvPr/>
        </p:nvCxnSpPr>
        <p:spPr>
          <a:xfrm>
            <a:off x="1707450" y="3873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9"/>
          <p:cNvCxnSpPr/>
          <p:nvPr/>
        </p:nvCxnSpPr>
        <p:spPr>
          <a:xfrm>
            <a:off x="1707450" y="4025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9"/>
          <p:cNvCxnSpPr/>
          <p:nvPr/>
        </p:nvCxnSpPr>
        <p:spPr>
          <a:xfrm>
            <a:off x="1707450" y="41778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9"/>
          <p:cNvCxnSpPr/>
          <p:nvPr/>
        </p:nvCxnSpPr>
        <p:spPr>
          <a:xfrm>
            <a:off x="1707450" y="43302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9"/>
          <p:cNvCxnSpPr/>
          <p:nvPr/>
        </p:nvCxnSpPr>
        <p:spPr>
          <a:xfrm>
            <a:off x="1707450" y="4482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9"/>
          <p:cNvCxnSpPr/>
          <p:nvPr/>
        </p:nvCxnSpPr>
        <p:spPr>
          <a:xfrm>
            <a:off x="1707450" y="4635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9"/>
          <p:cNvCxnSpPr/>
          <p:nvPr/>
        </p:nvCxnSpPr>
        <p:spPr>
          <a:xfrm>
            <a:off x="1707450" y="4787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9"/>
          <p:cNvCxnSpPr/>
          <p:nvPr/>
        </p:nvCxnSpPr>
        <p:spPr>
          <a:xfrm flipH="1">
            <a:off x="1449000" y="2945775"/>
            <a:ext cx="14400" cy="2014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19"/>
          <p:cNvSpPr txBox="1"/>
          <p:nvPr/>
        </p:nvSpPr>
        <p:spPr>
          <a:xfrm>
            <a:off x="-55150" y="3288900"/>
            <a:ext cx="151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Slab depth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6" name="Google Shape;156;p19"/>
          <p:cNvCxnSpPr>
            <a:stCxn id="139" idx="1"/>
          </p:cNvCxnSpPr>
          <p:nvPr/>
        </p:nvCxnSpPr>
        <p:spPr>
          <a:xfrm>
            <a:off x="1668550" y="1527175"/>
            <a:ext cx="1594500" cy="1415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9"/>
          <p:cNvCxnSpPr/>
          <p:nvPr/>
        </p:nvCxnSpPr>
        <p:spPr>
          <a:xfrm flipH="1" rot="10800000">
            <a:off x="3241657" y="1693050"/>
            <a:ext cx="1547700" cy="1231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9"/>
          <p:cNvCxnSpPr/>
          <p:nvPr/>
        </p:nvCxnSpPr>
        <p:spPr>
          <a:xfrm>
            <a:off x="3265525" y="29743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9"/>
          <p:cNvCxnSpPr/>
          <p:nvPr/>
        </p:nvCxnSpPr>
        <p:spPr>
          <a:xfrm flipH="1" rot="10800000">
            <a:off x="3369891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9"/>
          <p:cNvCxnSpPr/>
          <p:nvPr/>
        </p:nvCxnSpPr>
        <p:spPr>
          <a:xfrm>
            <a:off x="3362613" y="31267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19"/>
          <p:cNvCxnSpPr/>
          <p:nvPr/>
        </p:nvCxnSpPr>
        <p:spPr>
          <a:xfrm flipH="1" rot="10800000">
            <a:off x="3466980" y="31330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9"/>
          <p:cNvCxnSpPr/>
          <p:nvPr/>
        </p:nvCxnSpPr>
        <p:spPr>
          <a:xfrm flipH="1" rot="10800000">
            <a:off x="3594314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19"/>
          <p:cNvCxnSpPr/>
          <p:nvPr/>
        </p:nvCxnSpPr>
        <p:spPr>
          <a:xfrm>
            <a:off x="3570325" y="31267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19"/>
          <p:cNvCxnSpPr/>
          <p:nvPr/>
        </p:nvCxnSpPr>
        <p:spPr>
          <a:xfrm flipH="1" rot="10800000">
            <a:off x="3674691" y="31330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19"/>
          <p:cNvCxnSpPr/>
          <p:nvPr/>
        </p:nvCxnSpPr>
        <p:spPr>
          <a:xfrm>
            <a:off x="3494125" y="32791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19"/>
          <p:cNvCxnSpPr/>
          <p:nvPr/>
        </p:nvCxnSpPr>
        <p:spPr>
          <a:xfrm flipH="1" rot="10800000">
            <a:off x="3598491" y="32854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9"/>
          <p:cNvCxnSpPr/>
          <p:nvPr/>
        </p:nvCxnSpPr>
        <p:spPr>
          <a:xfrm flipH="1" rot="10800000">
            <a:off x="3777849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8" name="Google Shape;168;p19"/>
          <p:cNvGrpSpPr/>
          <p:nvPr/>
        </p:nvGrpSpPr>
        <p:grpSpPr>
          <a:xfrm>
            <a:off x="4072175" y="5854200"/>
            <a:ext cx="4151400" cy="662775"/>
            <a:chOff x="5322625" y="2621600"/>
            <a:chExt cx="4151400" cy="662775"/>
          </a:xfrm>
        </p:grpSpPr>
        <p:grpSp>
          <p:nvGrpSpPr>
            <p:cNvPr id="169" name="Google Shape;169;p19"/>
            <p:cNvGrpSpPr/>
            <p:nvPr/>
          </p:nvGrpSpPr>
          <p:grpSpPr>
            <a:xfrm>
              <a:off x="5442075" y="2621600"/>
              <a:ext cx="1159200" cy="511500"/>
              <a:chOff x="5442075" y="2621600"/>
              <a:chExt cx="1159200" cy="511500"/>
            </a:xfrm>
          </p:grpSpPr>
          <p:sp>
            <p:nvSpPr>
              <p:cNvPr id="170" name="Google Shape;170;p19"/>
              <p:cNvSpPr txBox="1"/>
              <p:nvPr/>
            </p:nvSpPr>
            <p:spPr>
              <a:xfrm>
                <a:off x="5442075" y="2621600"/>
                <a:ext cx="1159200" cy="5115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∂I(z,E, 𝜇)</a:t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∂z</a:t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171" name="Google Shape;171;p19"/>
              <p:cNvCxnSpPr/>
              <p:nvPr/>
            </p:nvCxnSpPr>
            <p:spPr>
              <a:xfrm>
                <a:off x="5572525" y="3029452"/>
                <a:ext cx="88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72" name="Google Shape;172;p19"/>
            <p:cNvSpPr txBox="1"/>
            <p:nvPr/>
          </p:nvSpPr>
          <p:spPr>
            <a:xfrm>
              <a:off x="5322625" y="2772875"/>
              <a:ext cx="4151400" cy="5115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𝜇                    = 𝜂(z,E, 𝜇) −Ꭓ(z,E, 𝜇) I(z,E, 𝜇)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3" name="Google Shape;173;p19"/>
          <p:cNvSpPr txBox="1"/>
          <p:nvPr/>
        </p:nvSpPr>
        <p:spPr>
          <a:xfrm>
            <a:off x="5176200" y="2217600"/>
            <a:ext cx="37563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We have to solve the radiative transfer equation for a </a:t>
            </a:r>
            <a:r>
              <a:rPr lang="en-US" sz="1600">
                <a:solidFill>
                  <a:srgbClr val="FF9B36"/>
                </a:solidFill>
              </a:rPr>
              <a:t>semi-infinite, plane parallel slab of gas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Temperature profile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311700" y="1152475"/>
            <a:ext cx="4140300" cy="3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Upper layers of the disc atmosphere get very hot and are </a:t>
            </a:r>
            <a:r>
              <a:rPr lang="en-US" sz="1600">
                <a:solidFill>
                  <a:schemeClr val="accent4"/>
                </a:solidFill>
              </a:rPr>
              <a:t>highly</a:t>
            </a:r>
            <a:r>
              <a:rPr lang="en-US" sz="1600">
                <a:solidFill>
                  <a:schemeClr val="accent4"/>
                </a:solidFill>
              </a:rPr>
              <a:t> ionised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Lower layers can be cooler and impart stronger </a:t>
            </a:r>
            <a:r>
              <a:rPr lang="en-US" sz="1600">
                <a:solidFill>
                  <a:schemeClr val="accent4"/>
                </a:solidFill>
              </a:rPr>
              <a:t>atomic features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Spectral </a:t>
            </a:r>
            <a:r>
              <a:rPr lang="en-US" sz="1600"/>
              <a:t>features produced at lower levels are </a:t>
            </a:r>
            <a:r>
              <a:rPr lang="en-US" sz="1600">
                <a:solidFill>
                  <a:schemeClr val="accent4"/>
                </a:solidFill>
              </a:rPr>
              <a:t>affected by scattering</a:t>
            </a:r>
            <a:r>
              <a:rPr lang="en-US" sz="1600"/>
              <a:t> as the photons leave the disc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4"/>
                </a:solidFill>
              </a:rPr>
              <a:t>Compton scattering imparts polarisation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325" y="1394975"/>
            <a:ext cx="4404099" cy="32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5287600" y="3726981"/>
            <a:ext cx="62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Top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84" name="Google Shape;184;p20"/>
          <p:cNvCxnSpPr/>
          <p:nvPr/>
        </p:nvCxnSpPr>
        <p:spPr>
          <a:xfrm rot="10800000">
            <a:off x="5114726" y="3918472"/>
            <a:ext cx="22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0"/>
          <p:cNvSpPr txBox="1"/>
          <p:nvPr/>
        </p:nvSpPr>
        <p:spPr>
          <a:xfrm>
            <a:off x="7739736" y="3726981"/>
            <a:ext cx="7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Centre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86" name="Google Shape;186;p20"/>
          <p:cNvCxnSpPr/>
          <p:nvPr/>
        </p:nvCxnSpPr>
        <p:spPr>
          <a:xfrm rot="10800000">
            <a:off x="8331096" y="3918472"/>
            <a:ext cx="22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7" name="Google Shape;187;p20"/>
          <p:cNvSpPr txBox="1"/>
          <p:nvPr/>
        </p:nvSpPr>
        <p:spPr>
          <a:xfrm>
            <a:off x="4455125" y="1040075"/>
            <a:ext cx="39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Temperature profiles for two illumination spectra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4952025" y="4638000"/>
            <a:ext cx="39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From Garcia et al. (2013)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resolution XILLVER table example - Compton Shoulder</a:t>
            </a:r>
            <a:endParaRPr/>
          </a:p>
        </p:txBody>
      </p:sp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018" y="1025775"/>
            <a:ext cx="5377506" cy="35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311700" y="1152475"/>
            <a:ext cx="3210300" cy="3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In high-res, we see clear signs of scattering of fluorescence lines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At lower-res, this could look like </a:t>
            </a:r>
            <a:r>
              <a:rPr lang="en-US" sz="1600">
                <a:solidFill>
                  <a:schemeClr val="accent4"/>
                </a:solidFill>
              </a:rPr>
              <a:t>polarisation of the emission line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b="23306" l="28282" r="15073" t="12380"/>
          <a:stretch/>
        </p:blipFill>
        <p:spPr>
          <a:xfrm>
            <a:off x="4434700" y="609600"/>
            <a:ext cx="1926451" cy="1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calculate polarised reflection</a:t>
            </a:r>
            <a:endParaRPr/>
          </a:p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8595300" y="4"/>
            <a:ext cx="548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1668550" y="1296325"/>
            <a:ext cx="362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07" name="Google Shape;207;p22"/>
          <p:cNvCxnSpPr/>
          <p:nvPr/>
        </p:nvCxnSpPr>
        <p:spPr>
          <a:xfrm>
            <a:off x="1707450" y="2958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2"/>
          <p:cNvCxnSpPr/>
          <p:nvPr/>
        </p:nvCxnSpPr>
        <p:spPr>
          <a:xfrm>
            <a:off x="1707450" y="3111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2"/>
          <p:cNvCxnSpPr/>
          <p:nvPr/>
        </p:nvCxnSpPr>
        <p:spPr>
          <a:xfrm>
            <a:off x="1707450" y="3263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2"/>
          <p:cNvCxnSpPr/>
          <p:nvPr/>
        </p:nvCxnSpPr>
        <p:spPr>
          <a:xfrm rot="10800000">
            <a:off x="3243087" y="899775"/>
            <a:ext cx="0" cy="4192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2"/>
          <p:cNvCxnSpPr/>
          <p:nvPr/>
        </p:nvCxnSpPr>
        <p:spPr>
          <a:xfrm>
            <a:off x="1707450" y="34158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/>
          <p:nvPr/>
        </p:nvCxnSpPr>
        <p:spPr>
          <a:xfrm>
            <a:off x="1707450" y="35682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2"/>
          <p:cNvCxnSpPr/>
          <p:nvPr/>
        </p:nvCxnSpPr>
        <p:spPr>
          <a:xfrm>
            <a:off x="1707450" y="3720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2"/>
          <p:cNvCxnSpPr/>
          <p:nvPr/>
        </p:nvCxnSpPr>
        <p:spPr>
          <a:xfrm>
            <a:off x="1707450" y="3873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2"/>
          <p:cNvCxnSpPr/>
          <p:nvPr/>
        </p:nvCxnSpPr>
        <p:spPr>
          <a:xfrm>
            <a:off x="1707450" y="4025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2"/>
          <p:cNvCxnSpPr/>
          <p:nvPr/>
        </p:nvCxnSpPr>
        <p:spPr>
          <a:xfrm>
            <a:off x="1707450" y="41778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Dot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2"/>
          <p:cNvCxnSpPr/>
          <p:nvPr/>
        </p:nvCxnSpPr>
        <p:spPr>
          <a:xfrm>
            <a:off x="1707450" y="43302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2"/>
          <p:cNvCxnSpPr/>
          <p:nvPr/>
        </p:nvCxnSpPr>
        <p:spPr>
          <a:xfrm>
            <a:off x="1707450" y="44826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2"/>
          <p:cNvCxnSpPr/>
          <p:nvPr/>
        </p:nvCxnSpPr>
        <p:spPr>
          <a:xfrm>
            <a:off x="1707450" y="46350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2"/>
          <p:cNvCxnSpPr/>
          <p:nvPr/>
        </p:nvCxnSpPr>
        <p:spPr>
          <a:xfrm>
            <a:off x="1707450" y="4787400"/>
            <a:ext cx="32247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2"/>
          <p:cNvCxnSpPr/>
          <p:nvPr/>
        </p:nvCxnSpPr>
        <p:spPr>
          <a:xfrm flipH="1">
            <a:off x="1449000" y="2945775"/>
            <a:ext cx="14400" cy="2014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22"/>
          <p:cNvSpPr txBox="1"/>
          <p:nvPr/>
        </p:nvSpPr>
        <p:spPr>
          <a:xfrm>
            <a:off x="-55150" y="3288900"/>
            <a:ext cx="151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Slab depth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23" name="Google Shape;223;p22"/>
          <p:cNvCxnSpPr>
            <a:stCxn id="206" idx="1"/>
          </p:cNvCxnSpPr>
          <p:nvPr/>
        </p:nvCxnSpPr>
        <p:spPr>
          <a:xfrm>
            <a:off x="1668550" y="1527175"/>
            <a:ext cx="1594500" cy="1415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2"/>
          <p:cNvCxnSpPr/>
          <p:nvPr/>
        </p:nvCxnSpPr>
        <p:spPr>
          <a:xfrm flipH="1" rot="10800000">
            <a:off x="3241657" y="1693050"/>
            <a:ext cx="1547700" cy="1231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2"/>
          <p:cNvCxnSpPr/>
          <p:nvPr/>
        </p:nvCxnSpPr>
        <p:spPr>
          <a:xfrm>
            <a:off x="3265525" y="29743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2"/>
          <p:cNvCxnSpPr/>
          <p:nvPr/>
        </p:nvCxnSpPr>
        <p:spPr>
          <a:xfrm flipH="1" rot="10800000">
            <a:off x="3369891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2"/>
          <p:cNvCxnSpPr/>
          <p:nvPr/>
        </p:nvCxnSpPr>
        <p:spPr>
          <a:xfrm>
            <a:off x="3362613" y="31267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2"/>
          <p:cNvCxnSpPr/>
          <p:nvPr/>
        </p:nvCxnSpPr>
        <p:spPr>
          <a:xfrm flipH="1" rot="10800000">
            <a:off x="3466980" y="31330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2"/>
          <p:cNvCxnSpPr/>
          <p:nvPr/>
        </p:nvCxnSpPr>
        <p:spPr>
          <a:xfrm flipH="1" rot="10800000">
            <a:off x="3594314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2"/>
          <p:cNvCxnSpPr/>
          <p:nvPr/>
        </p:nvCxnSpPr>
        <p:spPr>
          <a:xfrm>
            <a:off x="3570325" y="31267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2"/>
          <p:cNvCxnSpPr/>
          <p:nvPr/>
        </p:nvCxnSpPr>
        <p:spPr>
          <a:xfrm flipH="1" rot="10800000">
            <a:off x="3674691" y="31330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2"/>
          <p:cNvCxnSpPr/>
          <p:nvPr/>
        </p:nvCxnSpPr>
        <p:spPr>
          <a:xfrm>
            <a:off x="3494125" y="3279100"/>
            <a:ext cx="106500" cy="112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22"/>
          <p:cNvCxnSpPr/>
          <p:nvPr/>
        </p:nvCxnSpPr>
        <p:spPr>
          <a:xfrm flipH="1" rot="10800000">
            <a:off x="3598491" y="32854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2"/>
          <p:cNvCxnSpPr/>
          <p:nvPr/>
        </p:nvCxnSpPr>
        <p:spPr>
          <a:xfrm flipH="1" rot="10800000">
            <a:off x="3777849" y="2980645"/>
            <a:ext cx="92100" cy="98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35" name="Google Shape;235;p22"/>
          <p:cNvGrpSpPr/>
          <p:nvPr/>
        </p:nvGrpSpPr>
        <p:grpSpPr>
          <a:xfrm>
            <a:off x="4072175" y="5854200"/>
            <a:ext cx="4151400" cy="662775"/>
            <a:chOff x="5322625" y="2621600"/>
            <a:chExt cx="4151400" cy="662775"/>
          </a:xfrm>
        </p:grpSpPr>
        <p:grpSp>
          <p:nvGrpSpPr>
            <p:cNvPr id="236" name="Google Shape;236;p22"/>
            <p:cNvGrpSpPr/>
            <p:nvPr/>
          </p:nvGrpSpPr>
          <p:grpSpPr>
            <a:xfrm>
              <a:off x="5442075" y="2621600"/>
              <a:ext cx="1159200" cy="511500"/>
              <a:chOff x="5442075" y="2621600"/>
              <a:chExt cx="1159200" cy="511500"/>
            </a:xfrm>
          </p:grpSpPr>
          <p:sp>
            <p:nvSpPr>
              <p:cNvPr id="237" name="Google Shape;237;p22"/>
              <p:cNvSpPr txBox="1"/>
              <p:nvPr/>
            </p:nvSpPr>
            <p:spPr>
              <a:xfrm>
                <a:off x="5442075" y="2621600"/>
                <a:ext cx="1159200" cy="5115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∂I(z,E, 𝜇)</a:t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∂z</a:t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238" name="Google Shape;238;p22"/>
              <p:cNvCxnSpPr/>
              <p:nvPr/>
            </p:nvCxnSpPr>
            <p:spPr>
              <a:xfrm>
                <a:off x="5572525" y="3029452"/>
                <a:ext cx="888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39" name="Google Shape;239;p22"/>
            <p:cNvSpPr txBox="1"/>
            <p:nvPr/>
          </p:nvSpPr>
          <p:spPr>
            <a:xfrm>
              <a:off x="5322625" y="2772875"/>
              <a:ext cx="4151400" cy="5115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𝜇                    = 𝜂(z,E, 𝜇) −Ꭓ(z,E, 𝜇) I(z,E, 𝜇)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0" name="Google Shape;240;p22"/>
          <p:cNvSpPr txBox="1"/>
          <p:nvPr/>
        </p:nvSpPr>
        <p:spPr>
          <a:xfrm>
            <a:off x="5176200" y="2217600"/>
            <a:ext cx="37563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We have to solve the radiative transfer equation for a semi-infinite, plane parallel slab of gas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But now for </a:t>
            </a:r>
            <a:r>
              <a:rPr lang="en-US" sz="1600">
                <a:solidFill>
                  <a:schemeClr val="accent4"/>
                </a:solidFill>
              </a:rPr>
              <a:t>both Stokes I and Q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9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Geometry implies </a:t>
            </a:r>
            <a:r>
              <a:rPr lang="en-US" sz="1600">
                <a:solidFill>
                  <a:schemeClr val="accent4"/>
                </a:solidFill>
              </a:rPr>
              <a:t>azimuthal symmetry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Therefore Stokes-U reflection is 0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