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433" r:id="rId3"/>
    <p:sldId id="429" r:id="rId4"/>
    <p:sldId id="409" r:id="rId5"/>
    <p:sldId id="434" r:id="rId6"/>
    <p:sldId id="431" r:id="rId7"/>
    <p:sldId id="430" r:id="rId8"/>
    <p:sldId id="439" r:id="rId9"/>
    <p:sldId id="440" r:id="rId10"/>
    <p:sldId id="436" r:id="rId11"/>
    <p:sldId id="4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0"/>
    <a:srgbClr val="D72728"/>
    <a:srgbClr val="1D90FF"/>
    <a:srgbClr val="003660"/>
    <a:srgbClr val="5FACFF"/>
    <a:srgbClr val="656566"/>
    <a:srgbClr val="60ACFF"/>
    <a:srgbClr val="60ADFF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2"/>
    <p:restoredTop sz="88153"/>
  </p:normalViewPr>
  <p:slideViewPr>
    <p:cSldViewPr snapToGrid="0" snapToObjects="1">
      <p:cViewPr>
        <p:scale>
          <a:sx n="93" d="100"/>
          <a:sy n="93" d="100"/>
        </p:scale>
        <p:origin x="158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4EB4A-1AC5-4741-875F-E758F3ED5AAC}" type="datetimeFigureOut">
              <a:rPr lang="en-US" smtClean="0"/>
              <a:t>7/25/24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06FB-B45D-3A42-99E2-8B06DAEE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0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3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0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8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63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7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82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4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106FB-B45D-3A42-99E2-8B06DAEEC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8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C68F3-E329-F447-AE3B-665ABF36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0ABD-7C0F-9B4F-B682-A89A980BEB37}" type="datetime1">
              <a:rPr lang="en-US" smtClean="0"/>
              <a:t>7/25/24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CAAE2-19C7-3843-A3F3-EB9914B8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CA872-2F33-6940-A136-239A2BE1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4BB8-29E8-4E49-8C9F-3C297ECB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9CACF-A734-DB4F-8BD5-AA17E5911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425D-9CF2-8F4A-9824-0639C66E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4932-7583-4847-A304-EBEE08FE3EAC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F6F4A-CB73-B447-969A-82C81E31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3ABDD-A198-064F-8400-57A9BF65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5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A0615-4AC8-8F43-B9B7-2941634D2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18F2B-0FD2-9440-ADA3-643351A59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9AFB9-6C24-8344-B9F2-EEFB343B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6A267-922C-114D-8D5E-780F0EB9F1DA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29BCD-82D7-1D45-931B-A5702F9D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8DDFA-3D8E-174D-BA91-B7CCA7A9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4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1D3B-DCB9-FA4B-B0A0-D65A5E60A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F9ADF-3506-5445-83C6-7916952EB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0B43-E6BF-6A45-9C50-F52F564E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0376-EDF5-3642-A38F-C5D32D651770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A77F1-C9F0-984F-A75A-2B029D8B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2CE6A-0159-D142-A19A-5CB38548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7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24D1-C9D7-9743-8F8B-1703E1A4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B8DE-7E7C-9146-BB43-A71EADFBF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CEB57-CC71-7B43-8883-B9E83890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B206-7676-5C42-9C32-1EB9C103A084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C92B-62FF-BB47-B577-F6B2DB27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78436-9532-AD4A-A290-2CFF8EF8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3175"/>
            <a:ext cx="2743200" cy="365125"/>
          </a:xfrm>
        </p:spPr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6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FFE9C-24E5-C34D-873F-31CFB1B2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A8985-529F-A445-8D49-8B6991A09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79A6-0328-7341-A0CA-CB6117E2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964F-E30A-E844-B441-25AAE2269967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CF19A-2BD7-6D4D-BCDE-DD3FCB80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BEFB-6A28-3D47-9472-C7CEC455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C8DC7-1449-674B-8337-BFD3AF5E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B22B-46C1-1F43-8D47-2BAD61E9A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6F3A3-2B18-6940-BA08-5C58D5043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955BA-B125-F242-BCE7-9307BA84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02D5-45E6-A14A-94F4-E48B0F18F873}" type="datetime1">
              <a:rPr lang="en-US" smtClean="0"/>
              <a:t>7/25/24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63E8E-6A26-EF4A-8C39-A7EA8C0C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791FB-119F-0D41-A94F-59B3AB51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68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E141-96E3-744D-897F-D5B6728E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811E-BC75-B64F-BA1E-9E10E7287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14929-FC42-3D41-B50E-1F998A060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7CE6D-D843-E14C-883C-15FCDC27B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E3C84-B1C7-FC4A-BDC1-6EF3E0796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79A9AC-1144-5F49-A5EF-353F9319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B835-78F1-A345-A4E7-3C985E577E41}" type="datetime1">
              <a:rPr lang="en-US" smtClean="0"/>
              <a:t>7/25/24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B750B-17D2-204A-B7FD-64C801B1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7B741-BBCB-F842-AFE8-BCAFE0C9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0BBB-35B8-A148-99FF-EFAC881E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E186E-84F3-D244-A3D6-6C4D6F93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2680-9A53-A94E-8F60-273E5B12F77A}" type="datetime1">
              <a:rPr lang="en-US" smtClean="0"/>
              <a:t>7/25/24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4EE28-482A-B54A-9092-85BFDF69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5AF58-A4B2-EB4C-8DA5-D19B00A6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0C2C-44F4-3649-A913-3C4168A3A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8085-B57F-194D-BE47-9EA4D4C60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16C57-5F20-7C43-97C5-69E64A46F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565DD-23BB-F54C-AC3D-1BCA4C3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9597-3A4C-B549-9BBF-AE0AFC9D4CD6}" type="datetime1">
              <a:rPr lang="en-US" smtClean="0"/>
              <a:t>7/25/24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ED41A-F449-354E-B439-0C52474C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6362-6F94-FE4A-B7E9-0E0E67C7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9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146B-3040-E441-8BE9-93671592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C0C02-0E4E-5C4C-9F5B-31B95450F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FF67F-563F-A74E-BB2B-5AE47B75C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26EEC-3355-A74C-8BD3-A9F8B251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298E-CA88-974D-952D-8EF84ABFEF52}" type="datetime1">
              <a:rPr lang="en-US" smtClean="0"/>
              <a:t>7/25/24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0B79-361B-D044-A2BF-13155941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F4EA-8A2F-9942-AE18-72396933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9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ABDE1-C84A-6A4B-B967-EC217494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6E5FB-B40C-E440-A59C-7278D731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2BA85-D1EC-9943-8363-E33FB831F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EF5DC-74ED-5545-B3F8-B8DC45A6F5A3}" type="datetime1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299B-9F73-C847-AE9F-21AA345FF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940D-A4AD-F543-B900-25FA2A6DF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6B125-F417-A743-8350-1B86BFE45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625103B7-AD08-7A8A-CBC7-075E1695E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442"/>
          <a:stretch/>
        </p:blipFill>
        <p:spPr>
          <a:xfrm>
            <a:off x="0" y="-9"/>
            <a:ext cx="12192000" cy="6858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F9506-AFF3-8B4E-8719-5DE85A2B1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448" y="650028"/>
            <a:ext cx="10579100" cy="25908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Understanding the Supercritical Accretion onto the Strongly Magnetized Neutron Stars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E2A3B-4C91-824A-AABF-9AACC095E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5975" y="3890865"/>
            <a:ext cx="7600045" cy="163617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Lizhong Zhang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张力中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aseline="30000" dirty="0">
                <a:solidFill>
                  <a:schemeClr val="bg1"/>
                </a:solidFill>
              </a:rPr>
              <a:t>1,2,3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Omer Blaes 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and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Yanfei</a:t>
            </a:r>
            <a:r>
              <a:rPr lang="en-US" sz="2000" b="1" dirty="0">
                <a:solidFill>
                  <a:schemeClr val="bg1"/>
                </a:solidFill>
              </a:rPr>
              <a:t> Jiang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姜燕飞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aseline="30000" dirty="0">
                <a:solidFill>
                  <a:schemeClr val="bg1"/>
                </a:solidFill>
              </a:rPr>
              <a:t>1 </a:t>
            </a:r>
            <a:r>
              <a:rPr lang="en-US" sz="2000" i="1" dirty="0">
                <a:solidFill>
                  <a:schemeClr val="bg1"/>
                </a:solidFill>
              </a:rPr>
              <a:t>Institute for Advanced Study, Princeton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aseline="30000" dirty="0">
                <a:solidFill>
                  <a:schemeClr val="bg1"/>
                </a:solidFill>
              </a:rPr>
              <a:t>2 </a:t>
            </a:r>
            <a:r>
              <a:rPr lang="en-US" sz="2000" i="1" dirty="0">
                <a:solidFill>
                  <a:schemeClr val="bg1"/>
                </a:solidFill>
              </a:rPr>
              <a:t>Department of Physics, University of California, Santa Barbara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aseline="30000" dirty="0">
                <a:solidFill>
                  <a:schemeClr val="bg1"/>
                </a:solidFill>
              </a:rPr>
              <a:t>3 </a:t>
            </a:r>
            <a:r>
              <a:rPr lang="en-US" sz="2000" i="1" dirty="0">
                <a:solidFill>
                  <a:schemeClr val="bg1"/>
                </a:solidFill>
              </a:rPr>
              <a:t>Center for Computational Astrophysics, Flatiron Institute, New York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0DE5818-0D73-E842-830D-AC6D767C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783" y="6534835"/>
            <a:ext cx="40232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Credit: Instituto de </a:t>
            </a:r>
            <a:r>
              <a:rPr lang="en-US" altLang="en-US" sz="1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Astrofísica</a:t>
            </a:r>
            <a:r>
              <a:rPr lang="en-US" alt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Canarias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C07C879-DC79-0AA9-16F5-ADAE487C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6B125-F417-A743-8350-1B86BFE456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8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Post-processing for Observables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247577" y="0"/>
            <a:ext cx="3696846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Accretion Column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11459" y="0"/>
            <a:ext cx="1879041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Ongoing &amp;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63E09-B931-F179-FAE9-1658A15ED8D0}"/>
              </a:ext>
            </a:extLst>
          </p:cNvPr>
          <p:cNvSpPr txBox="1"/>
          <p:nvPr/>
        </p:nvSpPr>
        <p:spPr>
          <a:xfrm>
            <a:off x="186478" y="1372370"/>
            <a:ext cx="11819043" cy="192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Compute X-ray polarization due to the magnetic scattering and vacuum resonance for the comparison with IXPE observations</a:t>
            </a:r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Compute spectrum with cyclotron resonance</a:t>
            </a:r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Viewing angle dependencies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5B8AB-9A2E-DB15-E891-1ABBFD6B1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992" y="2800496"/>
            <a:ext cx="3050572" cy="3974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C3CF16-A3E9-DFAE-6629-CE2FBA880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457" y="1873518"/>
            <a:ext cx="3583015" cy="238867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5CCA849-C52C-D19A-0F09-F3B738A1EF1D}"/>
              </a:ext>
            </a:extLst>
          </p:cNvPr>
          <p:cNvGrpSpPr/>
          <p:nvPr/>
        </p:nvGrpSpPr>
        <p:grpSpPr>
          <a:xfrm>
            <a:off x="160062" y="3436618"/>
            <a:ext cx="4918710" cy="3360920"/>
            <a:chOff x="492577" y="3436618"/>
            <a:chExt cx="4918710" cy="33609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65F94D-5608-6910-7B41-C2CED5BAEC05}"/>
                </a:ext>
              </a:extLst>
            </p:cNvPr>
            <p:cNvSpPr txBox="1"/>
            <p:nvPr/>
          </p:nvSpPr>
          <p:spPr>
            <a:xfrm>
              <a:off x="779146" y="3436618"/>
              <a:ext cx="4632141" cy="33609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500" dirty="0"/>
                <a:t>Current team members: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/>
                <a:t>B. Connor McClellan (UVA)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/>
                <a:t>Nick </a:t>
              </a:r>
              <a:r>
                <a:rPr lang="en-US" sz="2000" dirty="0" err="1"/>
                <a:t>Loudas</a:t>
              </a:r>
              <a:r>
                <a:rPr lang="en-US" sz="2000" dirty="0"/>
                <a:t> (Princeton)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/>
                <a:t>Shane Davis (UVA)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/>
                <a:t>Lizhong Zhang (IAS &amp; CCA)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/>
                <a:t>Omer </a:t>
              </a:r>
              <a:r>
                <a:rPr lang="en-US" sz="2000" dirty="0" err="1"/>
                <a:t>Blaes</a:t>
              </a:r>
              <a:r>
                <a:rPr lang="en-US" sz="2000" dirty="0"/>
                <a:t> (UCSB)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 err="1"/>
                <a:t>Yanfei</a:t>
              </a:r>
              <a:r>
                <a:rPr lang="en-US" sz="2000" dirty="0"/>
                <a:t> Jiang (CCA)</a:t>
              </a:r>
            </a:p>
            <a:p>
              <a:pPr marL="1371600">
                <a:lnSpc>
                  <a:spcPct val="140000"/>
                </a:lnSpc>
              </a:pPr>
              <a:r>
                <a:rPr lang="en-US" sz="2000" dirty="0" err="1"/>
                <a:t>Panping</a:t>
              </a:r>
              <a:r>
                <a:rPr lang="en-US" sz="2000" dirty="0"/>
                <a:t> Li (IHEP)</a:t>
              </a: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957C9BE9-181A-B023-981B-75530AABD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87" y="5605283"/>
              <a:ext cx="136280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5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Fluid Dynamics</a:t>
              </a:r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F77858FD-4C91-A20C-BFFA-5B1596B16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577" y="4753354"/>
              <a:ext cx="147813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5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Post-processing</a:t>
              </a:r>
            </a:p>
          </p:txBody>
        </p:sp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2BB1FA49-C268-268A-832E-E1BF07D24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361" y="6464267"/>
              <a:ext cx="113842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5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Observation</a:t>
              </a:r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846B8AC5-4805-9D1A-C5E0-9070220E70BC}"/>
                </a:ext>
              </a:extLst>
            </p:cNvPr>
            <p:cNvSpPr/>
            <p:nvPr/>
          </p:nvSpPr>
          <p:spPr>
            <a:xfrm>
              <a:off x="1994025" y="3981539"/>
              <a:ext cx="116750" cy="1864467"/>
            </a:xfrm>
            <a:prstGeom prst="lef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E9ACA8F1-CC96-73D5-15EA-E228E012995A}"/>
                </a:ext>
              </a:extLst>
            </p:cNvPr>
            <p:cNvSpPr/>
            <p:nvPr/>
          </p:nvSpPr>
          <p:spPr>
            <a:xfrm>
              <a:off x="1883444" y="5253315"/>
              <a:ext cx="110581" cy="1027103"/>
            </a:xfrm>
            <a:prstGeom prst="leftBrac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9A149AA-0F15-D9E0-5A96-FD610B959AFE}"/>
                </a:ext>
              </a:extLst>
            </p:cNvPr>
            <p:cNvCxnSpPr/>
            <p:nvPr/>
          </p:nvCxnSpPr>
          <p:spPr>
            <a:xfrm flipH="1">
              <a:off x="1844289" y="6625850"/>
              <a:ext cx="267209" cy="0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8005874-DE6F-6377-A6B2-50EBCDA122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42" t="18053" r="5718" b="23389"/>
          <a:stretch/>
        </p:blipFill>
        <p:spPr>
          <a:xfrm>
            <a:off x="8265456" y="4380944"/>
            <a:ext cx="3583015" cy="23920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4B554F-667C-D57B-51A0-04D9E4E32E98}"/>
              </a:ext>
            </a:extLst>
          </p:cNvPr>
          <p:cNvCxnSpPr>
            <a:cxnSpLocks/>
          </p:cNvCxnSpPr>
          <p:nvPr/>
        </p:nvCxnSpPr>
        <p:spPr>
          <a:xfrm>
            <a:off x="4582633" y="4072270"/>
            <a:ext cx="4961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6A1F1F68-9C59-BF1A-DD5B-5AFA3D608894}"/>
              </a:ext>
            </a:extLst>
          </p:cNvPr>
          <p:cNvCxnSpPr>
            <a:cxnSpLocks/>
          </p:cNvCxnSpPr>
          <p:nvPr/>
        </p:nvCxnSpPr>
        <p:spPr>
          <a:xfrm flipV="1">
            <a:off x="4282128" y="2753689"/>
            <a:ext cx="3972996" cy="1740649"/>
          </a:xfrm>
          <a:prstGeom prst="bentConnector3">
            <a:avLst>
              <a:gd name="adj1" fmla="val 134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53DF8D-3A76-2742-A683-173BECAA8EA1}"/>
              </a:ext>
            </a:extLst>
          </p:cNvPr>
          <p:cNvCxnSpPr>
            <a:cxnSpLocks/>
          </p:cNvCxnSpPr>
          <p:nvPr/>
        </p:nvCxnSpPr>
        <p:spPr>
          <a:xfrm>
            <a:off x="3593024" y="6631015"/>
            <a:ext cx="4662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5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Future Exploration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247577" y="0"/>
            <a:ext cx="3696846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Accretion Column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12261" y="0"/>
            <a:ext cx="1877437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Ongoing &amp;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63E09-B931-F179-FAE9-1658A15ED8D0}"/>
              </a:ext>
            </a:extLst>
          </p:cNvPr>
          <p:cNvSpPr txBox="1"/>
          <p:nvPr/>
        </p:nvSpPr>
        <p:spPr>
          <a:xfrm>
            <a:off x="439550" y="1410233"/>
            <a:ext cx="1154579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Dynamics introduced by the magnetic polarized radiative transfer</a:t>
            </a:r>
            <a:endParaRPr lang="en-US" sz="1000" dirty="0"/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Simulate the radiative feedback in the accretion curtain (e.g. </a:t>
            </a:r>
            <a:r>
              <a:rPr lang="en-US" sz="2500" dirty="0" err="1"/>
              <a:t>Mushtukov</a:t>
            </a:r>
            <a:r>
              <a:rPr lang="en-US" sz="2500" dirty="0"/>
              <a:t> et al. 2024)</a:t>
            </a:r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Simulate the radiation dynamics between magnetosphere and disk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DE8F6F-FB79-02DE-2EFF-195736E83DF1}"/>
              </a:ext>
            </a:extLst>
          </p:cNvPr>
          <p:cNvGrpSpPr/>
          <p:nvPr/>
        </p:nvGrpSpPr>
        <p:grpSpPr>
          <a:xfrm>
            <a:off x="567579" y="3644942"/>
            <a:ext cx="11056842" cy="2347562"/>
            <a:chOff x="567579" y="1512675"/>
            <a:chExt cx="11056842" cy="23475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4F6C2CB-6F28-97C8-D3D5-DB2D5AF33AA7}"/>
                    </a:ext>
                  </a:extLst>
                </p:cNvPr>
                <p:cNvSpPr txBox="1"/>
                <p:nvPr/>
              </p:nvSpPr>
              <p:spPr>
                <a:xfrm>
                  <a:off x="567579" y="1512675"/>
                  <a:ext cx="11056842" cy="16079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f>
                          <m:f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d>
                          <m:d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25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500" b="1" i="0" smtClean="0">
                            <a:latin typeface="Cambria Math" panose="02040503050406030204" pitchFamily="18" charset="0"/>
                          </a:rPr>
                          <m:t>𝛁</m:t>
                        </m:r>
                        <m:d>
                          <m:d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sz="250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scat</m:t>
                            </m:r>
                            <m:r>
                              <a:rPr lang="en-US" sz="25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attenuation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500" b="0" i="0" smtClean="0">
                                <a:latin typeface="Cambria Math" panose="02040503050406030204" pitchFamily="18" charset="0"/>
                              </a:rPr>
                              <m:t>scat</m:t>
                            </m:r>
                            <m:r>
                              <a:rPr lang="en-US" sz="25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500" b="0" i="0" smtClean="0">
                                <a:latin typeface="Cambria Math" panose="02040503050406030204" pitchFamily="18" charset="0"/>
                              </a:rPr>
                              <m:t>emission</m:t>
                            </m:r>
                          </m:sub>
                        </m:sSub>
                      </m:oMath>
                    </m:oMathPara>
                  </a14:m>
                  <a:endParaRPr lang="en-US" sz="25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12D5659-3387-9A7B-2C57-F814EF291A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579" y="1512675"/>
                  <a:ext cx="11056842" cy="16079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B7955E2B-0B7F-58FD-C6DA-398CA536A2EC}"/>
                </a:ext>
              </a:extLst>
            </p:cNvPr>
            <p:cNvSpPr/>
            <p:nvPr/>
          </p:nvSpPr>
          <p:spPr>
            <a:xfrm rot="5400000">
              <a:off x="4685259" y="2715898"/>
              <a:ext cx="253668" cy="745652"/>
            </a:xfrm>
            <a:prstGeom prst="righ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AFBEA868-7179-3160-C200-C138568C065D}"/>
                </a:ext>
              </a:extLst>
            </p:cNvPr>
            <p:cNvSpPr/>
            <p:nvPr/>
          </p:nvSpPr>
          <p:spPr>
            <a:xfrm rot="5400000">
              <a:off x="5986151" y="2233540"/>
              <a:ext cx="253668" cy="1710368"/>
            </a:xfrm>
            <a:prstGeom prst="righ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12ED5870-D38E-85EC-E02F-61393B3DA853}"/>
                </a:ext>
              </a:extLst>
            </p:cNvPr>
            <p:cNvSpPr/>
            <p:nvPr/>
          </p:nvSpPr>
          <p:spPr>
            <a:xfrm rot="5400000">
              <a:off x="8220161" y="1605206"/>
              <a:ext cx="253668" cy="2021711"/>
            </a:xfrm>
            <a:prstGeom prst="righ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94737B28-6B21-93EA-9EDF-7AE3AA5FA79A}"/>
                </a:ext>
              </a:extLst>
            </p:cNvPr>
            <p:cNvSpPr/>
            <p:nvPr/>
          </p:nvSpPr>
          <p:spPr>
            <a:xfrm rot="5400000">
              <a:off x="10458900" y="1755466"/>
              <a:ext cx="253668" cy="1721190"/>
            </a:xfrm>
            <a:prstGeom prst="righ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FCBEA8-1957-189C-11F1-4DC7EE7BA4A4}"/>
                </a:ext>
              </a:extLst>
            </p:cNvPr>
            <p:cNvSpPr/>
            <p:nvPr/>
          </p:nvSpPr>
          <p:spPr>
            <a:xfrm>
              <a:off x="7625897" y="2680928"/>
              <a:ext cx="14421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scattering attenuation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8F43D93-E7A5-1DDE-0F72-7EAEF24A4D9F}"/>
                </a:ext>
              </a:extLst>
            </p:cNvPr>
            <p:cNvSpPr/>
            <p:nvPr/>
          </p:nvSpPr>
          <p:spPr>
            <a:xfrm>
              <a:off x="9982872" y="2680928"/>
              <a:ext cx="12057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scattering emission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B5EAB7-CBF9-74C2-9927-0B675B65DBC2}"/>
                </a:ext>
              </a:extLst>
            </p:cNvPr>
            <p:cNvSpPr/>
            <p:nvPr/>
          </p:nvSpPr>
          <p:spPr>
            <a:xfrm>
              <a:off x="4209231" y="3152351"/>
              <a:ext cx="12057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thermal emission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5B4DA6-5993-34E6-3A5C-070F3F9FF9D4}"/>
                </a:ext>
              </a:extLst>
            </p:cNvPr>
            <p:cNvSpPr/>
            <p:nvPr/>
          </p:nvSpPr>
          <p:spPr>
            <a:xfrm>
              <a:off x="5459259" y="3152351"/>
              <a:ext cx="13194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thermal absorption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95E31E-6135-6CA2-1410-C0E98CBD0D3F}"/>
              </a:ext>
            </a:extLst>
          </p:cNvPr>
          <p:cNvGrpSpPr/>
          <p:nvPr/>
        </p:nvGrpSpPr>
        <p:grpSpPr>
          <a:xfrm>
            <a:off x="1669619" y="2964505"/>
            <a:ext cx="8205118" cy="3893495"/>
            <a:chOff x="2109886" y="2964505"/>
            <a:chExt cx="8205118" cy="3893495"/>
          </a:xfrm>
        </p:grpSpPr>
        <p:pic>
          <p:nvPicPr>
            <p:cNvPr id="36" name="Picture 35" descr="Diagram&#10;&#10;Description automatically generated">
              <a:extLst>
                <a:ext uri="{FF2B5EF4-FFF2-40B4-BE49-F238E27FC236}">
                  <a16:creationId xmlns:a16="http://schemas.microsoft.com/office/drawing/2014/main" id="{6735B587-0313-E975-2452-B8EFDA442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70" r="-1538" b="23418"/>
            <a:stretch/>
          </p:blipFill>
          <p:spPr bwMode="auto">
            <a:xfrm>
              <a:off x="2109886" y="2964505"/>
              <a:ext cx="8205118" cy="38934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5E4259-8392-75C3-1600-993A80C43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0709" y="6011024"/>
              <a:ext cx="2830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Image Credit: Matthew Middleton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63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C050967-161D-F616-0D7C-BBEA61A8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73" y="1692688"/>
            <a:ext cx="6511598" cy="47137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224BE3-3688-B186-C936-785DF127B667}"/>
              </a:ext>
            </a:extLst>
          </p:cNvPr>
          <p:cNvGrpSpPr/>
          <p:nvPr/>
        </p:nvGrpSpPr>
        <p:grpSpPr>
          <a:xfrm>
            <a:off x="0" y="0"/>
            <a:ext cx="12192000" cy="1325563"/>
            <a:chOff x="0" y="0"/>
            <a:chExt cx="12192000" cy="132556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046D7BF-4BC8-F327-7C70-2B3CA3DF04A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325563"/>
            </a:xfrm>
            <a:prstGeom prst="rect">
              <a:avLst/>
            </a:prstGeom>
            <a:solidFill>
              <a:srgbClr val="003660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3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4500" dirty="0">
                  <a:solidFill>
                    <a:schemeClr val="bg1"/>
                  </a:solidFill>
                </a:rPr>
                <a:t>X-ray Pulsars and Pulsating ULXs</a:t>
              </a:r>
            </a:p>
          </p:txBody>
        </p:sp>
        <p:sp>
          <p:nvSpPr>
            <p:cNvPr id="9" name="Footer Placeholder 3">
              <a:extLst>
                <a:ext uri="{FF2B5EF4-FFF2-40B4-BE49-F238E27FC236}">
                  <a16:creationId xmlns:a16="http://schemas.microsoft.com/office/drawing/2014/main" id="{00537CC9-717A-E579-CB1A-A8770CCAACDC}"/>
                </a:ext>
              </a:extLst>
            </p:cNvPr>
            <p:cNvSpPr txBox="1">
              <a:spLocks/>
            </p:cNvSpPr>
            <p:nvPr/>
          </p:nvSpPr>
          <p:spPr>
            <a:xfrm>
              <a:off x="950631" y="0"/>
              <a:ext cx="2380780" cy="369332"/>
            </a:xfrm>
            <a:prstGeom prst="rect">
              <a:avLst/>
            </a:prstGeom>
            <a:solidFill>
              <a:srgbClr val="003660"/>
            </a:solidFill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chemeClr val="bg1"/>
                  </a:solidFill>
                </a:rPr>
                <a:t>Neutron Star Accretion</a:t>
              </a:r>
              <a:endParaRPr lang="en-US" sz="1800" dirty="0">
                <a:solidFill>
                  <a:srgbClr val="656566"/>
                </a:solidFill>
              </a:endParaRPr>
            </a:p>
          </p:txBody>
        </p:sp>
        <p:sp>
          <p:nvSpPr>
            <p:cNvPr id="11" name="Footer Placeholder 3">
              <a:extLst>
                <a:ext uri="{FF2B5EF4-FFF2-40B4-BE49-F238E27FC236}">
                  <a16:creationId xmlns:a16="http://schemas.microsoft.com/office/drawing/2014/main" id="{BFA0C437-3104-E24C-392E-41AE638C5F4B}"/>
                </a:ext>
              </a:extLst>
            </p:cNvPr>
            <p:cNvSpPr txBox="1">
              <a:spLocks/>
            </p:cNvSpPr>
            <p:nvPr/>
          </p:nvSpPr>
          <p:spPr>
            <a:xfrm>
              <a:off x="4635507" y="0"/>
              <a:ext cx="2920992" cy="369332"/>
            </a:xfrm>
            <a:prstGeom prst="rect">
              <a:avLst/>
            </a:prstGeom>
            <a:solidFill>
              <a:srgbClr val="003660"/>
            </a:solidFill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rgbClr val="656566"/>
                  </a:solidFill>
                </a:rPr>
                <a:t>Numerical Simulation Results</a:t>
              </a:r>
            </a:p>
          </p:txBody>
        </p:sp>
        <p:sp>
          <p:nvSpPr>
            <p:cNvPr id="12" name="Footer Placeholder 3">
              <a:extLst>
                <a:ext uri="{FF2B5EF4-FFF2-40B4-BE49-F238E27FC236}">
                  <a16:creationId xmlns:a16="http://schemas.microsoft.com/office/drawing/2014/main" id="{3057D52B-DB82-A4FA-161D-B4A33C0B34D9}"/>
                </a:ext>
              </a:extLst>
            </p:cNvPr>
            <p:cNvSpPr txBox="1">
              <a:spLocks/>
            </p:cNvSpPr>
            <p:nvPr/>
          </p:nvSpPr>
          <p:spPr>
            <a:xfrm>
              <a:off x="9124285" y="0"/>
              <a:ext cx="1853392" cy="369332"/>
            </a:xfrm>
            <a:prstGeom prst="rect">
              <a:avLst/>
            </a:prstGeom>
            <a:solidFill>
              <a:srgbClr val="003660"/>
            </a:solidFill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rgbClr val="656566"/>
                  </a:solidFill>
                </a:rPr>
                <a:t>Ongoing &amp; Future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477A03-26D1-931A-ED52-0003D702D67F}"/>
                  </a:ext>
                </a:extLst>
              </p:cNvPr>
              <p:cNvSpPr txBox="1"/>
              <p:nvPr/>
            </p:nvSpPr>
            <p:spPr>
              <a:xfrm>
                <a:off x="106329" y="3559480"/>
                <a:ext cx="5265244" cy="317009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romanUcPeriod" startAt="2"/>
                </a:pPr>
                <a:r>
                  <a:rPr lang="en-US" sz="2500" dirty="0"/>
                  <a:t>Pulsating ultra-luminous X-ray sources (ULXs):</a:t>
                </a:r>
              </a:p>
              <a:p>
                <a:pPr marL="914400" lvl="1" indent="-457200">
                  <a:buAutoNum type="alphaLcPeriod"/>
                </a:pPr>
                <a:r>
                  <a:rPr lang="en-US" sz="2400" dirty="0"/>
                  <a:t>luminosity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≳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914400" lvl="1" indent="-457200">
                  <a:buFontTx/>
                  <a:buAutoNum type="alphaLcPeriod"/>
                </a:pPr>
                <a:r>
                  <a:rPr lang="en-US" sz="2400" dirty="0"/>
                  <a:t>periodic pulsations found in </a:t>
                </a:r>
              </a:p>
              <a:p>
                <a:pPr lvl="2"/>
                <a:r>
                  <a:rPr lang="en-US" sz="2400" dirty="0"/>
                  <a:t>M82 X-2 (</a:t>
                </a:r>
                <a:r>
                  <a:rPr lang="en-US" sz="2400" kern="1200" dirty="0" err="1">
                    <a:solidFill>
                      <a:schemeClr val="dk1"/>
                    </a:solidFill>
                  </a:rPr>
                  <a:t>Bachetti</a:t>
                </a:r>
                <a:r>
                  <a:rPr lang="en-US" sz="2400" kern="1200" dirty="0">
                    <a:solidFill>
                      <a:schemeClr val="dk1"/>
                    </a:solidFill>
                  </a:rPr>
                  <a:t> et al. 2014), </a:t>
                </a:r>
              </a:p>
              <a:p>
                <a:pPr lvl="2"/>
                <a:r>
                  <a:rPr lang="en-US" sz="2400" dirty="0"/>
                  <a:t>NGC 7793 P13 (</a:t>
                </a:r>
                <a:r>
                  <a:rPr lang="en-US" sz="2400" kern="1200" dirty="0" err="1">
                    <a:solidFill>
                      <a:schemeClr val="dk1"/>
                    </a:solidFill>
                  </a:rPr>
                  <a:t>Fürst</a:t>
                </a:r>
                <a:r>
                  <a:rPr lang="en-US" sz="2400" kern="1200" dirty="0">
                    <a:solidFill>
                      <a:schemeClr val="dk1"/>
                    </a:solidFill>
                  </a:rPr>
                  <a:t> et al. 2016</a:t>
                </a:r>
                <a:r>
                  <a:rPr lang="en-US" sz="2400" dirty="0"/>
                  <a:t>), SMC X-3 (</a:t>
                </a:r>
                <a:r>
                  <a:rPr lang="en-US" sz="2400" kern="1200" dirty="0">
                    <a:solidFill>
                      <a:schemeClr val="dk1"/>
                    </a:solidFill>
                  </a:rPr>
                  <a:t>Tsygankov et al. 2017</a:t>
                </a:r>
                <a:r>
                  <a:rPr lang="en-US" sz="2400" dirty="0"/>
                  <a:t>), etc. </a:t>
                </a:r>
                <a:endParaRPr lang="en-US" sz="2400" kern="12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477A03-26D1-931A-ED52-0003D702D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9" y="3559480"/>
                <a:ext cx="5265244" cy="3170099"/>
              </a:xfrm>
              <a:prstGeom prst="rect">
                <a:avLst/>
              </a:prstGeom>
              <a:blipFill>
                <a:blip r:embed="rId4"/>
                <a:stretch>
                  <a:fillRect l="-1675" t="-1581" r="-1196"/>
                </a:stretch>
              </a:blipFill>
              <a:ln w="317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CAEABD1-5014-01E6-609C-3618BE9F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188984-931F-E146-73CC-56249BE138A4}"/>
                  </a:ext>
                </a:extLst>
              </p:cNvPr>
              <p:cNvSpPr txBox="1"/>
              <p:nvPr/>
            </p:nvSpPr>
            <p:spPr>
              <a:xfrm>
                <a:off x="106329" y="1431893"/>
                <a:ext cx="5265245" cy="201593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en-US" sz="2500" dirty="0"/>
                  <a:t>X-ray pulsar: 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en-US" sz="2400" dirty="0"/>
                  <a:t>neutron star with strong magnetic field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en-US" sz="2400" dirty="0"/>
                  <a:t>inclination between rotational axis and magnetic axis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188984-931F-E146-73CC-56249BE13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9" y="1431893"/>
                <a:ext cx="5265245" cy="2015936"/>
              </a:xfrm>
              <a:prstGeom prst="rect">
                <a:avLst/>
              </a:prstGeom>
              <a:blipFill>
                <a:blip r:embed="rId5"/>
                <a:stretch>
                  <a:fillRect l="-1675" t="-2454" b="-1227"/>
                </a:stretch>
              </a:blipFill>
              <a:ln w="317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7A547A7-DC5D-C3D5-E6EE-E17823931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830" y="6406414"/>
            <a:ext cx="216084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Mushtukov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20470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Accretion Column and Hotspot 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84C6455B-FD51-5B0C-CF0C-370B4DBA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E752D-7862-89E1-EB34-F6BBA942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07351" y="-555063"/>
            <a:ext cx="4925447" cy="913572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01A263F-2C91-4A87-D92C-A660A126405A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Neutron Star Accretion</a:t>
            </a:r>
            <a:endParaRPr lang="en-US" sz="1800" dirty="0">
              <a:solidFill>
                <a:srgbClr val="656566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38EFFCB-C29F-B4BD-02C8-BEFBEA1FAF1B}"/>
              </a:ext>
            </a:extLst>
          </p:cNvPr>
          <p:cNvSpPr txBox="1">
            <a:spLocks/>
          </p:cNvSpPr>
          <p:nvPr/>
        </p:nvSpPr>
        <p:spPr>
          <a:xfrm>
            <a:off x="4635535" y="0"/>
            <a:ext cx="2920928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Numerical Simulation Results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393AE33-D007-7AEB-B8D0-3C138EAB39F4}"/>
              </a:ext>
            </a:extLst>
          </p:cNvPr>
          <p:cNvSpPr txBox="1">
            <a:spLocks/>
          </p:cNvSpPr>
          <p:nvPr/>
        </p:nvSpPr>
        <p:spPr>
          <a:xfrm>
            <a:off x="9124187" y="0"/>
            <a:ext cx="1853584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Ongoing &amp; Future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67F2D1A-5468-7B2A-4FEF-2EA6B8700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12" y="6475522"/>
            <a:ext cx="24513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Staubert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et al. (2019)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D24B66-F865-BA51-EDA6-282B2D514342}"/>
              </a:ext>
            </a:extLst>
          </p:cNvPr>
          <p:cNvSpPr/>
          <p:nvPr/>
        </p:nvSpPr>
        <p:spPr>
          <a:xfrm>
            <a:off x="7277036" y="3913911"/>
            <a:ext cx="3760900" cy="13255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C8F17B-A75B-64F4-7148-CC50265C975E}"/>
              </a:ext>
            </a:extLst>
          </p:cNvPr>
          <p:cNvSpPr/>
          <p:nvPr/>
        </p:nvSpPr>
        <p:spPr>
          <a:xfrm>
            <a:off x="2709174" y="1925783"/>
            <a:ext cx="5021666" cy="393469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5E87E2-1E55-5458-F4B6-A7DAC52774A4}"/>
              </a:ext>
            </a:extLst>
          </p:cNvPr>
          <p:cNvSpPr/>
          <p:nvPr/>
        </p:nvSpPr>
        <p:spPr>
          <a:xfrm>
            <a:off x="4499297" y="1383660"/>
            <a:ext cx="14414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Hotspot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B3051C-FBCE-F564-EE45-D8EA2688730A}"/>
              </a:ext>
            </a:extLst>
          </p:cNvPr>
          <p:cNvSpPr/>
          <p:nvPr/>
        </p:nvSpPr>
        <p:spPr>
          <a:xfrm>
            <a:off x="8460821" y="3359913"/>
            <a:ext cx="13933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Column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EA8326-8544-F347-4C2E-C7E63DD319E6}"/>
              </a:ext>
            </a:extLst>
          </p:cNvPr>
          <p:cNvSpPr/>
          <p:nvPr/>
        </p:nvSpPr>
        <p:spPr>
          <a:xfrm>
            <a:off x="276505" y="4384596"/>
            <a:ext cx="2029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CRSF </a:t>
            </a:r>
          </a:p>
          <a:p>
            <a:r>
              <a:rPr lang="en-US" dirty="0">
                <a:solidFill>
                  <a:srgbClr val="FF0000"/>
                </a:solidFill>
              </a:rPr>
              <a:t>(cyclotron resonant scattering features)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6CD5B3-D62D-5373-6B87-EB41900FEC28}"/>
              </a:ext>
            </a:extLst>
          </p:cNvPr>
          <p:cNvCxnSpPr>
            <a:cxnSpLocks/>
          </p:cNvCxnSpPr>
          <p:nvPr/>
        </p:nvCxnSpPr>
        <p:spPr>
          <a:xfrm flipV="1">
            <a:off x="1291099" y="1383660"/>
            <a:ext cx="0" cy="2629138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12EA09-ED14-860E-D0EA-0DABC0F6D7DA}"/>
              </a:ext>
            </a:extLst>
          </p:cNvPr>
          <p:cNvCxnSpPr>
            <a:cxnSpLocks/>
          </p:cNvCxnSpPr>
          <p:nvPr/>
        </p:nvCxnSpPr>
        <p:spPr>
          <a:xfrm>
            <a:off x="8023538" y="6277748"/>
            <a:ext cx="3456165" cy="0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4BEEC1F9-A4C3-3E23-FF86-988FCF5EFBC7}"/>
              </a:ext>
            </a:extLst>
          </p:cNvPr>
          <p:cNvSpPr/>
          <p:nvPr/>
        </p:nvSpPr>
        <p:spPr>
          <a:xfrm>
            <a:off x="9099873" y="6277748"/>
            <a:ext cx="237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Higher Accretion Rate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8C75203-A9B1-F363-F7E9-8B0C2C1F72F5}"/>
              </a:ext>
            </a:extLst>
          </p:cNvPr>
          <p:cNvSpPr/>
          <p:nvPr/>
        </p:nvSpPr>
        <p:spPr>
          <a:xfrm rot="16200000">
            <a:off x="173359" y="2497810"/>
            <a:ext cx="2605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Stronger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95067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Accretion Column and Hotspot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E66F24-F5FF-F7D7-1214-D1159E454BFD}"/>
              </a:ext>
            </a:extLst>
          </p:cNvPr>
          <p:cNvGrpSpPr/>
          <p:nvPr/>
        </p:nvGrpSpPr>
        <p:grpSpPr>
          <a:xfrm>
            <a:off x="360129" y="1490862"/>
            <a:ext cx="11621361" cy="5207400"/>
            <a:chOff x="353961" y="570238"/>
            <a:chExt cx="11621361" cy="52074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C0B3B08-8F48-0715-7ED5-8D669FBC2029}"/>
                </a:ext>
              </a:extLst>
            </p:cNvPr>
            <p:cNvGrpSpPr/>
            <p:nvPr/>
          </p:nvGrpSpPr>
          <p:grpSpPr>
            <a:xfrm>
              <a:off x="353961" y="570238"/>
              <a:ext cx="11621361" cy="5207400"/>
              <a:chOff x="353961" y="570238"/>
              <a:chExt cx="11621361" cy="5207400"/>
            </a:xfrm>
          </p:grpSpPr>
          <p:pic>
            <p:nvPicPr>
              <p:cNvPr id="25" name="Picture 24" descr="A picture containing necklace, knot, drawing&#10;&#10;Description automatically generated">
                <a:extLst>
                  <a:ext uri="{FF2B5EF4-FFF2-40B4-BE49-F238E27FC236}">
                    <a16:creationId xmlns:a16="http://schemas.microsoft.com/office/drawing/2014/main" id="{85E4D3CD-CDAA-BFD8-7B1D-CDA3C7E2FD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803" r="13759" b="17787"/>
              <a:stretch/>
            </p:blipFill>
            <p:spPr>
              <a:xfrm>
                <a:off x="353961" y="1502543"/>
                <a:ext cx="4798142" cy="4179712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CD8AFCF-3E9D-9B7A-8750-59A6EB9AF433}"/>
                  </a:ext>
                </a:extLst>
              </p:cNvPr>
              <p:cNvCxnSpPr>
                <a:cxnSpLocks/>
                <a:stCxn id="28" idx="5"/>
                <a:endCxn id="27" idx="1"/>
              </p:cNvCxnSpPr>
              <p:nvPr/>
            </p:nvCxnSpPr>
            <p:spPr>
              <a:xfrm flipV="1">
                <a:off x="3366408" y="4532706"/>
                <a:ext cx="2575827" cy="12156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48793AC-BF84-2A6C-C731-05400513732A}"/>
                  </a:ext>
                </a:extLst>
              </p:cNvPr>
              <p:cNvSpPr/>
              <p:nvPr/>
            </p:nvSpPr>
            <p:spPr>
              <a:xfrm>
                <a:off x="5942235" y="3287774"/>
                <a:ext cx="6033087" cy="2489864"/>
              </a:xfrm>
              <a:prstGeom prst="rect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none">
                <a:no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</a:rPr>
                  <a:t>pencil beam</a:t>
                </a:r>
                <a:endParaRPr lang="en-US" sz="30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C4BF63D-14C2-0DCA-DEBD-F72FAA9D4375}"/>
                  </a:ext>
                </a:extLst>
              </p:cNvPr>
              <p:cNvSpPr/>
              <p:nvPr/>
            </p:nvSpPr>
            <p:spPr>
              <a:xfrm>
                <a:off x="3025834" y="4261658"/>
                <a:ext cx="399007" cy="459971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8729268-F38D-4248-67E2-8178C34C0D4C}"/>
                  </a:ext>
                </a:extLst>
              </p:cNvPr>
              <p:cNvSpPr/>
              <p:nvPr/>
            </p:nvSpPr>
            <p:spPr>
              <a:xfrm>
                <a:off x="2892828" y="3618807"/>
                <a:ext cx="399011" cy="382386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1AD879-192F-A5B6-7E4F-60846F8B94D4}"/>
                  </a:ext>
                </a:extLst>
              </p:cNvPr>
              <p:cNvCxnSpPr>
                <a:cxnSpLocks/>
                <a:stCxn id="29" idx="7"/>
                <a:endCxn id="31" idx="1"/>
              </p:cNvCxnSpPr>
              <p:nvPr/>
            </p:nvCxnSpPr>
            <p:spPr>
              <a:xfrm flipV="1">
                <a:off x="3233405" y="1838083"/>
                <a:ext cx="2708829" cy="1836723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69D4162-FE1D-1FA4-CAE8-64CD26387C7F}"/>
                  </a:ext>
                </a:extLst>
              </p:cNvPr>
              <p:cNvSpPr/>
              <p:nvPr/>
            </p:nvSpPr>
            <p:spPr>
              <a:xfrm>
                <a:off x="5942234" y="570238"/>
                <a:ext cx="6033088" cy="2535690"/>
              </a:xfrm>
              <a:prstGeom prst="rect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 wrap="square">
                <a:no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</a:rPr>
                  <a:t>fan beam</a:t>
                </a:r>
                <a:endParaRPr lang="en-US" sz="3000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64B0948-7EFB-B3DD-2CC4-6FA47B0CFF59}"/>
                  </a:ext>
                </a:extLst>
              </p:cNvPr>
              <p:cNvCxnSpPr>
                <a:cxnSpLocks/>
                <a:endCxn id="33" idx="0"/>
              </p:cNvCxnSpPr>
              <p:nvPr/>
            </p:nvCxnSpPr>
            <p:spPr>
              <a:xfrm flipH="1">
                <a:off x="1083668" y="3789711"/>
                <a:ext cx="911450" cy="100881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AAE8174-4425-F3C6-0640-89D9C42B25B4}"/>
                  </a:ext>
                </a:extLst>
              </p:cNvPr>
              <p:cNvSpPr/>
              <p:nvPr/>
            </p:nvSpPr>
            <p:spPr>
              <a:xfrm>
                <a:off x="379789" y="4798523"/>
                <a:ext cx="14077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Alfvén</a:t>
                </a:r>
                <a:r>
                  <a:rPr lang="en-US" dirty="0">
                    <a:solidFill>
                      <a:srgbClr val="FF0000"/>
                    </a:solidFill>
                  </a:rPr>
                  <a:t> radius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503400F-9630-FD1D-444E-6E3C04400646}"/>
                  </a:ext>
                </a:extLst>
              </p:cNvPr>
              <p:cNvSpPr/>
              <p:nvPr/>
            </p:nvSpPr>
            <p:spPr>
              <a:xfrm rot="19892685">
                <a:off x="2658605" y="3452432"/>
                <a:ext cx="153589" cy="320019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421AD48-9D7F-682A-9854-3E80181F4C09}"/>
                  </a:ext>
                </a:extLst>
              </p:cNvPr>
              <p:cNvCxnSpPr>
                <a:cxnSpLocks/>
                <a:stCxn id="34" idx="1"/>
                <a:endCxn id="36" idx="2"/>
              </p:cNvCxnSpPr>
              <p:nvPr/>
            </p:nvCxnSpPr>
            <p:spPr>
              <a:xfrm flipH="1" flipV="1">
                <a:off x="1660519" y="2732324"/>
                <a:ext cx="973229" cy="80651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E99BA18-8AC6-923F-3F2C-84E93566D4C9}"/>
                  </a:ext>
                </a:extLst>
              </p:cNvPr>
              <p:cNvSpPr/>
              <p:nvPr/>
            </p:nvSpPr>
            <p:spPr>
              <a:xfrm>
                <a:off x="1108298" y="2085993"/>
                <a:ext cx="110444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accretion column</a:t>
                </a:r>
                <a:endParaRPr lang="en-US" dirty="0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39E998-1AF4-9ABB-4223-A636AA7DB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8298" y="3782543"/>
              <a:ext cx="1650335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71893C-3CA9-214E-DEE9-287B3FAE37F1}"/>
              </a:ext>
            </a:extLst>
          </p:cNvPr>
          <p:cNvGrpSpPr/>
          <p:nvPr/>
        </p:nvGrpSpPr>
        <p:grpSpPr>
          <a:xfrm>
            <a:off x="8289805" y="4317719"/>
            <a:ext cx="3365893" cy="2380543"/>
            <a:chOff x="8797385" y="1408550"/>
            <a:chExt cx="4038529" cy="2856266"/>
          </a:xfrm>
        </p:grpSpPr>
        <p:pic>
          <p:nvPicPr>
            <p:cNvPr id="38" name="Picture 37" descr="A close up of a logo&#10;&#10;Description automatically generated">
              <a:extLst>
                <a:ext uri="{FF2B5EF4-FFF2-40B4-BE49-F238E27FC236}">
                  <a16:creationId xmlns:a16="http://schemas.microsoft.com/office/drawing/2014/main" id="{DF8552F1-3F89-4B8C-8377-D99D2ADB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7385" y="1408550"/>
              <a:ext cx="2579411" cy="2579411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0EDA38-58D7-A18D-7359-8A1FEC2F93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25882" y="1428871"/>
              <a:ext cx="0" cy="233295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">
              <a:extLst>
                <a:ext uri="{FF2B5EF4-FFF2-40B4-BE49-F238E27FC236}">
                  <a16:creationId xmlns:a16="http://schemas.microsoft.com/office/drawing/2014/main" id="{1C0B1C3C-EBEA-B66A-18CD-EC4A1E276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0163" y="3821677"/>
              <a:ext cx="2338228" cy="4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 accretion rate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889A5EF-AE31-6465-D2A4-5CE00D7DFE74}"/>
                </a:ext>
              </a:extLst>
            </p:cNvPr>
            <p:cNvSpPr/>
            <p:nvPr/>
          </p:nvSpPr>
          <p:spPr>
            <a:xfrm>
              <a:off x="11100545" y="2952412"/>
              <a:ext cx="1099625" cy="443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hotspot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1FB10B1-A8F6-B065-F301-A5B2E1FCF4B9}"/>
                </a:ext>
              </a:extLst>
            </p:cNvPr>
            <p:cNvSpPr/>
            <p:nvPr/>
          </p:nvSpPr>
          <p:spPr>
            <a:xfrm>
              <a:off x="11100545" y="2241013"/>
              <a:ext cx="1735369" cy="443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free-fall zone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3520B6-30E7-76CB-E015-9E2B4DB68CD8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>
              <a:off x="10425882" y="2462583"/>
              <a:ext cx="674663" cy="489829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30BADC1-7B77-675C-7718-3782A368794C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10112006" y="3173981"/>
              <a:ext cx="988539" cy="564203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CFF67B-CA48-5CE5-322C-D56FCCCD2FCB}"/>
              </a:ext>
            </a:extLst>
          </p:cNvPr>
          <p:cNvGrpSpPr/>
          <p:nvPr/>
        </p:nvGrpSpPr>
        <p:grpSpPr>
          <a:xfrm>
            <a:off x="7673459" y="1639056"/>
            <a:ext cx="4254240" cy="2387495"/>
            <a:chOff x="8080508" y="4120038"/>
            <a:chExt cx="5104395" cy="2864607"/>
          </a:xfrm>
        </p:grpSpPr>
        <p:pic>
          <p:nvPicPr>
            <p:cNvPr id="46" name="Picture 45" descr="A picture containing fireworks&#10;&#10;Description automatically generated">
              <a:extLst>
                <a:ext uri="{FF2B5EF4-FFF2-40B4-BE49-F238E27FC236}">
                  <a16:creationId xmlns:a16="http://schemas.microsoft.com/office/drawing/2014/main" id="{043EA4B4-28CC-8F3D-5ED4-A927818A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0508" y="4120038"/>
              <a:ext cx="4013172" cy="2590482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D397C5A-4C63-52D8-1D7F-38B04762A1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0552" y="4128408"/>
              <a:ext cx="0" cy="1574339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CA9BFAF-9D0F-F07C-CC66-6CC8C991DABC}"/>
                </a:ext>
              </a:extLst>
            </p:cNvPr>
            <p:cNvCxnSpPr>
              <a:cxnSpLocks/>
            </p:cNvCxnSpPr>
            <p:nvPr/>
          </p:nvCxnSpPr>
          <p:spPr>
            <a:xfrm>
              <a:off x="10519708" y="5775959"/>
              <a:ext cx="0" cy="772159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2">
              <a:extLst>
                <a:ext uri="{FF2B5EF4-FFF2-40B4-BE49-F238E27FC236}">
                  <a16:creationId xmlns:a16="http://schemas.microsoft.com/office/drawing/2014/main" id="{E57E465E-00C8-6025-1787-FFD4F1CE66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4809" y="6541506"/>
              <a:ext cx="2335291" cy="4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accretion rate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EFA83F-D8EF-E13B-DF4C-DFE9BC158188}"/>
                </a:ext>
              </a:extLst>
            </p:cNvPr>
            <p:cNvSpPr/>
            <p:nvPr/>
          </p:nvSpPr>
          <p:spPr>
            <a:xfrm>
              <a:off x="11402305" y="4629099"/>
              <a:ext cx="1474002" cy="443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shock front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193B1DF-ECDF-5192-52BF-3A9DE1330441}"/>
                </a:ext>
              </a:extLst>
            </p:cNvPr>
            <p:cNvSpPr/>
            <p:nvPr/>
          </p:nvSpPr>
          <p:spPr>
            <a:xfrm>
              <a:off x="11402303" y="5045081"/>
              <a:ext cx="1614508" cy="443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sinking zone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DCEA97B-7EA5-801E-00F7-1F55E3E50656}"/>
                </a:ext>
              </a:extLst>
            </p:cNvPr>
            <p:cNvSpPr/>
            <p:nvPr/>
          </p:nvSpPr>
          <p:spPr>
            <a:xfrm>
              <a:off x="11402305" y="4240679"/>
              <a:ext cx="1782598" cy="443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free-fall zone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B3ADCE-4B8F-81A1-A055-502F22E95F06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>
              <a:off x="10540552" y="4462249"/>
              <a:ext cx="861753" cy="412595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68E5D66-E6E1-7B39-6017-8B282F0FEF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9920" y="4874844"/>
              <a:ext cx="1189510" cy="827903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BB198EC-7B77-49BB-E53C-8580F804C099}"/>
                </a:ext>
              </a:extLst>
            </p:cNvPr>
            <p:cNvCxnSpPr>
              <a:cxnSpLocks/>
              <a:stCxn id="51" idx="1"/>
            </p:cNvCxnSpPr>
            <p:nvPr/>
          </p:nvCxnSpPr>
          <p:spPr>
            <a:xfrm flipH="1">
              <a:off x="10519708" y="5266650"/>
              <a:ext cx="882594" cy="88486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6E2B375-92F1-01C1-3362-5F56C929D89D}"/>
              </a:ext>
            </a:extLst>
          </p:cNvPr>
          <p:cNvSpPr txBox="1"/>
          <p:nvPr/>
        </p:nvSpPr>
        <p:spPr>
          <a:xfrm>
            <a:off x="236669" y="1521314"/>
            <a:ext cx="566149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500" b="1" dirty="0"/>
              <a:t>1D Stationary Model</a:t>
            </a:r>
            <a:r>
              <a:rPr lang="en-US" sz="2500" dirty="0"/>
              <a:t>:</a:t>
            </a:r>
            <a:r>
              <a:rPr lang="en-US" sz="2500" b="1" dirty="0"/>
              <a:t> </a:t>
            </a:r>
          </a:p>
          <a:p>
            <a:r>
              <a:rPr lang="en-US" sz="2500" dirty="0"/>
              <a:t>proposed by </a:t>
            </a:r>
            <a:r>
              <a:rPr lang="en-US" sz="2500" dirty="0" err="1"/>
              <a:t>Basko</a:t>
            </a:r>
            <a:r>
              <a:rPr lang="en-US" sz="2500" dirty="0"/>
              <a:t> &amp; </a:t>
            </a:r>
            <a:r>
              <a:rPr lang="en-US" sz="2500" dirty="0" err="1"/>
              <a:t>Sunyaev</a:t>
            </a:r>
            <a:r>
              <a:rPr lang="en-US" sz="2500" dirty="0"/>
              <a:t> (1975, 1976)</a:t>
            </a:r>
          </a:p>
          <a:p>
            <a:endParaRPr lang="en-US" sz="500" dirty="0">
              <a:latin typeface="Cambria Math" panose="02040503050406030204" pitchFamily="18" charset="0"/>
            </a:endParaRP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84C6455B-FD51-5B0C-CF0C-370B4DBA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420D13-4002-B276-02AC-FCEC35968B5E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Neutron Star Accretion</a:t>
            </a:r>
            <a:endParaRPr lang="en-US" sz="1800" dirty="0">
              <a:solidFill>
                <a:srgbClr val="656566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2519C-C10B-16E2-FC72-4D7BA555199D}"/>
              </a:ext>
            </a:extLst>
          </p:cNvPr>
          <p:cNvSpPr txBox="1">
            <a:spLocks/>
          </p:cNvSpPr>
          <p:nvPr/>
        </p:nvSpPr>
        <p:spPr>
          <a:xfrm>
            <a:off x="4635535" y="0"/>
            <a:ext cx="2920928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Numerical Simulation Results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483D49E-1697-F4DF-D4F1-1A1B2B1EC4C6}"/>
              </a:ext>
            </a:extLst>
          </p:cNvPr>
          <p:cNvSpPr txBox="1">
            <a:spLocks/>
          </p:cNvSpPr>
          <p:nvPr/>
        </p:nvSpPr>
        <p:spPr>
          <a:xfrm>
            <a:off x="9124187" y="0"/>
            <a:ext cx="1853584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Ongoing &amp; Future</a:t>
            </a:r>
          </a:p>
        </p:txBody>
      </p:sp>
    </p:spTree>
    <p:extLst>
      <p:ext uri="{BB962C8B-B14F-4D97-AF65-F5344CB8AC3E}">
        <p14:creationId xmlns:p14="http://schemas.microsoft.com/office/powerpoint/2010/main" val="377622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Accretion Column Simulations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604470" y="0"/>
            <a:ext cx="2983061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Numerical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24283" y="0"/>
            <a:ext cx="1853391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Ongoing &amp; Future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7EA04C-48AB-A5D8-5FCF-ADABE422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36" y="1405074"/>
            <a:ext cx="4440675" cy="5051078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6CFC4524-79AE-F9B4-C5FE-040D2F9C6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7536" y="6432881"/>
            <a:ext cx="24513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Zhang, Blaes &amp; Jiang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CA7EDF-EA78-D296-D890-B1E39453016E}"/>
                  </a:ext>
                </a:extLst>
              </p:cNvPr>
              <p:cNvSpPr txBox="1"/>
              <p:nvPr/>
            </p:nvSpPr>
            <p:spPr>
              <a:xfrm>
                <a:off x="170950" y="3312992"/>
                <a:ext cx="2473404" cy="715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sSub>
                        <m:sSubPr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5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CA7EDF-EA78-D296-D890-B1E394530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50" y="3312992"/>
                <a:ext cx="2473404" cy="715937"/>
              </a:xfrm>
              <a:prstGeom prst="rect">
                <a:avLst/>
              </a:prstGeom>
              <a:blipFill>
                <a:blip r:embed="rId4"/>
                <a:stretch>
                  <a:fillRect l="-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1DB88B-D045-A345-D225-DFFEF6A34FC2}"/>
                  </a:ext>
                </a:extLst>
              </p:cNvPr>
              <p:cNvSpPr txBox="1"/>
              <p:nvPr/>
            </p:nvSpPr>
            <p:spPr>
              <a:xfrm>
                <a:off x="170950" y="2614130"/>
                <a:ext cx="3836931" cy="73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</a:rPr>
                          <m:t>gr</m:t>
                        </m:r>
                        <m:r>
                          <a:rPr lang="en-US" sz="25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b="1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1DB88B-D045-A345-D225-DFFEF6A34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50" y="2614130"/>
                <a:ext cx="3836931" cy="731722"/>
              </a:xfrm>
              <a:prstGeom prst="rect">
                <a:avLst/>
              </a:prstGeom>
              <a:blipFill>
                <a:blip r:embed="rId5"/>
                <a:stretch>
                  <a:fillRect l="-660" t="-1695" r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614647-2A6E-7131-AEA6-2CB9397EB5C9}"/>
                  </a:ext>
                </a:extLst>
              </p:cNvPr>
              <p:cNvSpPr txBox="1"/>
              <p:nvPr/>
            </p:nvSpPr>
            <p:spPr>
              <a:xfrm>
                <a:off x="4007881" y="3329413"/>
                <a:ext cx="3996559" cy="760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5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500">
                            <a:latin typeface="Cambria Math" panose="02040503050406030204" pitchFamily="18" charset="0"/>
                          </a:rPr>
                          <m:t>gr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2500" b="1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614647-2A6E-7131-AEA6-2CB9397EB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881" y="3329413"/>
                <a:ext cx="3996559" cy="760428"/>
              </a:xfrm>
              <a:prstGeom prst="rect">
                <a:avLst/>
              </a:prstGeom>
              <a:blipFill>
                <a:blip r:embed="rId6"/>
                <a:stretch>
                  <a:fillRect l="-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EF50C4-1377-22E1-98E5-6A0C1D2CEB5E}"/>
                  </a:ext>
                </a:extLst>
              </p:cNvPr>
              <p:cNvSpPr txBox="1"/>
              <p:nvPr/>
            </p:nvSpPr>
            <p:spPr>
              <a:xfrm>
                <a:off x="4007881" y="2618380"/>
                <a:ext cx="4195693" cy="723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5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500">
                            <a:latin typeface="Cambria Math" panose="02040503050406030204" pitchFamily="18" charset="0"/>
                          </a:rPr>
                          <m:t>gr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500" b="1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EF50C4-1377-22E1-98E5-6A0C1D2CE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881" y="2618380"/>
                <a:ext cx="4195693" cy="723222"/>
              </a:xfrm>
              <a:prstGeom prst="rect">
                <a:avLst/>
              </a:prstGeom>
              <a:blipFill>
                <a:blip r:embed="rId7"/>
                <a:stretch>
                  <a:fillRect l="-602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B128B1BE-699F-3FE3-4478-66F5FF843EEF}"/>
              </a:ext>
            </a:extLst>
          </p:cNvPr>
          <p:cNvSpPr txBox="1"/>
          <p:nvPr/>
        </p:nvSpPr>
        <p:spPr>
          <a:xfrm>
            <a:off x="170950" y="1423361"/>
            <a:ext cx="6983673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500" dirty="0"/>
              <a:t>Numerically solve both relativistic MHD and frequency-integrated, angle-dependent radiative transfer equations: </a:t>
            </a:r>
            <a:endParaRPr lang="en-US" sz="500" dirty="0">
              <a:latin typeface="Cambria Math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49828C-7485-A974-7063-1F4B2810A6FB}"/>
              </a:ext>
            </a:extLst>
          </p:cNvPr>
          <p:cNvSpPr txBox="1"/>
          <p:nvPr/>
        </p:nvSpPr>
        <p:spPr>
          <a:xfrm>
            <a:off x="170950" y="3984528"/>
            <a:ext cx="7674602" cy="2754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>
              <a:buFont typeface="+mj-lt"/>
              <a:buAutoNum type="romanUcPeriod" startAt="2"/>
            </a:pPr>
            <a:r>
              <a:rPr lang="en-US" sz="2500" dirty="0"/>
              <a:t>Study the dynamics of accretion columns depending on column geometry, accretion rate, and magnetic field:</a:t>
            </a:r>
          </a:p>
          <a:p>
            <a:endParaRPr lang="en-US" sz="300" dirty="0"/>
          </a:p>
          <a:p>
            <a:r>
              <a:rPr lang="en-US" sz="1550" dirty="0"/>
              <a:t>Step1: Numerical method validation (2021, MNRAS, 508, 617)</a:t>
            </a:r>
          </a:p>
          <a:p>
            <a:r>
              <a:rPr lang="en-US" sz="1550" dirty="0"/>
              <a:t>Step2: Overall dynamics in accretion columns (2022, MNRAS, 515, 4371)</a:t>
            </a:r>
          </a:p>
          <a:p>
            <a:r>
              <a:rPr lang="en-US" sz="1550" dirty="0"/>
              <a:t>Step3: Dynamical effects due to the geometry of magnetic fields (2023, MNRAS, 520, 1421)</a:t>
            </a:r>
          </a:p>
          <a:p>
            <a:r>
              <a:rPr lang="en-US" sz="1550" dirty="0"/>
              <a:t>Step4: Dynamical effects of classical magnetic opacity (2023, MNRAS, 524, 2431)</a:t>
            </a:r>
          </a:p>
          <a:p>
            <a:r>
              <a:rPr lang="en-US" sz="1550" dirty="0"/>
              <a:t>Step5: Dynamical effects of quantizing magnetic opacity with vacuum polarization and pairs </a:t>
            </a:r>
          </a:p>
          <a:p>
            <a:r>
              <a:rPr lang="en-US" sz="1550" dirty="0"/>
              <a:t>             (ongoing)</a:t>
            </a:r>
          </a:p>
          <a:p>
            <a:r>
              <a:rPr lang="en-US" sz="1550" dirty="0"/>
              <a:t>Step6: Post-processing of the simulated accretion columns for X-ray polarization, spectrum, </a:t>
            </a:r>
          </a:p>
          <a:p>
            <a:r>
              <a:rPr lang="en-US" sz="1550" dirty="0"/>
              <a:t>             angle-dependent variability (ongoing)</a:t>
            </a:r>
          </a:p>
        </p:txBody>
      </p:sp>
    </p:spTree>
    <p:extLst>
      <p:ext uri="{BB962C8B-B14F-4D97-AF65-F5344CB8AC3E}">
        <p14:creationId xmlns:p14="http://schemas.microsoft.com/office/powerpoint/2010/main" val="315015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High-Frequency Nonlinear Oscillation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C3184-79FB-8F6B-6121-72CCE4BFAA0A}"/>
              </a:ext>
            </a:extLst>
          </p:cNvPr>
          <p:cNvSpPr txBox="1"/>
          <p:nvPr/>
        </p:nvSpPr>
        <p:spPr>
          <a:xfrm>
            <a:off x="6558808" y="1677674"/>
            <a:ext cx="5460472" cy="469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500" dirty="0"/>
              <a:t>Numerical simulations of neutron star accretion columns found: </a:t>
            </a:r>
          </a:p>
          <a:p>
            <a:pPr marL="457200" indent="-457200">
              <a:buAutoNum type="alphaLcPeriod"/>
            </a:pPr>
            <a:r>
              <a:rPr lang="en-US" sz="2500" dirty="0"/>
              <a:t>Accretion column is dynamical due to the global thermal imbalance</a:t>
            </a:r>
          </a:p>
          <a:p>
            <a:pPr marL="457200" indent="-457200">
              <a:buAutoNum type="alphaLcPeriod"/>
            </a:pPr>
            <a:r>
              <a:rPr lang="en-US" sz="2500" dirty="0"/>
              <a:t>Quasi-periodic oscillatory behavior near kHz frequency</a:t>
            </a:r>
          </a:p>
          <a:p>
            <a:pPr marL="457200" indent="-457200">
              <a:buAutoNum type="alphaLcPeriod"/>
            </a:pPr>
            <a:r>
              <a:rPr lang="en-US" sz="2500" dirty="0"/>
              <a:t>Luminosity variations arising from the shock oscillations</a:t>
            </a:r>
          </a:p>
          <a:p>
            <a:pPr marL="457200" indent="-457200">
              <a:buAutoNum type="alphaLcPeriod"/>
            </a:pPr>
            <a:r>
              <a:rPr lang="en-US" sz="2500" dirty="0"/>
              <a:t>Finger-shaped (fountain-shaped) structure introduced by the entropy waves that are associated with slow-diffusion photon bubbles</a:t>
            </a:r>
          </a:p>
          <a:p>
            <a:endParaRPr lang="en-US" sz="500" dirty="0">
              <a:latin typeface="Cambria Math" panose="020405030504060302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13CCF6-115E-2005-16A8-917197590ACF}"/>
              </a:ext>
            </a:extLst>
          </p:cNvPr>
          <p:cNvGrpSpPr/>
          <p:nvPr/>
        </p:nvGrpSpPr>
        <p:grpSpPr>
          <a:xfrm>
            <a:off x="127000" y="1414463"/>
            <a:ext cx="6219464" cy="5360302"/>
            <a:chOff x="127000" y="1414463"/>
            <a:chExt cx="6219464" cy="5360302"/>
          </a:xfrm>
        </p:grpSpPr>
        <p:pic>
          <p:nvPicPr>
            <p:cNvPr id="2" name="render3D_osc">
              <a:hlinkClick r:id="" action="ppaction://media"/>
              <a:extLst>
                <a:ext uri="{FF2B5EF4-FFF2-40B4-BE49-F238E27FC236}">
                  <a16:creationId xmlns:a16="http://schemas.microsoft.com/office/drawing/2014/main" id="{B10FB302-3B0E-4E86-08D2-99A69909875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27000" y="1414463"/>
              <a:ext cx="6219464" cy="5037137"/>
            </a:xfrm>
            <a:prstGeom prst="rect">
              <a:avLst/>
            </a:prstGeom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F4C45CE4-DDAD-4C6D-82B2-0262EE13D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00" y="6451600"/>
              <a:ext cx="245130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Zhang, Blaes &amp; Jiang (2023)</a:t>
              </a:r>
            </a:p>
          </p:txBody>
        </p: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604470" y="0"/>
            <a:ext cx="298306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Numerical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24283" y="0"/>
            <a:ext cx="1853391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Ongoing &amp; Future</a:t>
            </a:r>
          </a:p>
        </p:txBody>
      </p:sp>
    </p:spTree>
    <p:extLst>
      <p:ext uri="{BB962C8B-B14F-4D97-AF65-F5344CB8AC3E}">
        <p14:creationId xmlns:p14="http://schemas.microsoft.com/office/powerpoint/2010/main" val="404658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Time-Averaged 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605046" y="0"/>
            <a:ext cx="2981907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Numerical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24187" y="0"/>
            <a:ext cx="1853584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Ongoing &amp; Future</a:t>
            </a:r>
          </a:p>
        </p:txBody>
      </p:sp>
      <p:pic>
        <p:nvPicPr>
          <p:cNvPr id="16" name="Picture 15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EC341AEC-CD23-5C0F-95D5-13A2A1F0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3" y="1422270"/>
            <a:ext cx="10737273" cy="4996244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6BAE76EB-60D8-6533-58DB-55418EEFD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63" y="6418514"/>
            <a:ext cx="24513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Zhang, Blaes &amp; Jiang (2023)</a:t>
            </a:r>
          </a:p>
        </p:txBody>
      </p:sp>
    </p:spTree>
    <p:extLst>
      <p:ext uri="{BB962C8B-B14F-4D97-AF65-F5344CB8AC3E}">
        <p14:creationId xmlns:p14="http://schemas.microsoft.com/office/powerpoint/2010/main" val="146293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Classical Magnetic Opacity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605046" y="0"/>
            <a:ext cx="2981907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Numerical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24187" y="0"/>
            <a:ext cx="1853584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Ongoing &amp;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EB700-DC75-C9C6-723B-EF06C0B08BDC}"/>
              </a:ext>
            </a:extLst>
          </p:cNvPr>
          <p:cNvSpPr txBox="1"/>
          <p:nvPr/>
        </p:nvSpPr>
        <p:spPr>
          <a:xfrm>
            <a:off x="0" y="6534835"/>
            <a:ext cx="38578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Sheng, X., Zhang, L., Blaes, O., Jiang, Y.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48E30-DB58-CC23-F51E-90D80AC70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208" y="1597780"/>
            <a:ext cx="6456631" cy="4664838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0B41A7B7-FAEC-09BB-1D54-42DBC372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07" y="1606263"/>
            <a:ext cx="11982892" cy="476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46D7BF-4BC8-F327-7C70-2B3CA3DF04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36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Quantizing Magnetic Opacity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FCAB-4DC0-5D3A-344E-5126148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A00D9-A2AC-E2DB-48B5-F5F51DF6A0BF}"/>
              </a:ext>
            </a:extLst>
          </p:cNvPr>
          <p:cNvSpPr txBox="1">
            <a:spLocks/>
          </p:cNvSpPr>
          <p:nvPr/>
        </p:nvSpPr>
        <p:spPr>
          <a:xfrm>
            <a:off x="950631" y="0"/>
            <a:ext cx="2380780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Neutron Star Accretion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78ED3E-FBB0-269D-8285-0836A20157CF}"/>
              </a:ext>
            </a:extLst>
          </p:cNvPr>
          <p:cNvSpPr txBox="1">
            <a:spLocks/>
          </p:cNvSpPr>
          <p:nvPr/>
        </p:nvSpPr>
        <p:spPr>
          <a:xfrm>
            <a:off x="4247577" y="0"/>
            <a:ext cx="3696846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656566"/>
                </a:solidFill>
              </a:rPr>
              <a:t>Accretion Column Simulation Results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E80C7B-C791-03F6-98DE-EAF1A72946ED}"/>
              </a:ext>
            </a:extLst>
          </p:cNvPr>
          <p:cNvSpPr txBox="1">
            <a:spLocks/>
          </p:cNvSpPr>
          <p:nvPr/>
        </p:nvSpPr>
        <p:spPr>
          <a:xfrm>
            <a:off x="9111459" y="0"/>
            <a:ext cx="1879041" cy="369332"/>
          </a:xfrm>
          <a:prstGeom prst="rect">
            <a:avLst/>
          </a:prstGeom>
          <a:solidFill>
            <a:srgbClr val="003660"/>
          </a:solidFill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Ongoing &amp;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63E09-B931-F179-FAE9-1658A15ED8D0}"/>
              </a:ext>
            </a:extLst>
          </p:cNvPr>
          <p:cNvSpPr txBox="1"/>
          <p:nvPr/>
        </p:nvSpPr>
        <p:spPr>
          <a:xfrm>
            <a:off x="169340" y="1367898"/>
            <a:ext cx="6874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Temperature dependence of magnetic opacities</a:t>
            </a:r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n-US" sz="2500" dirty="0"/>
              <a:t>Pair effects at high temperature</a:t>
            </a:r>
            <a:endParaRPr lang="en-US" sz="10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05397B2-199A-8CA4-DBD5-DF8122BE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631" y="6189133"/>
            <a:ext cx="54454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Reproduction of the opacity table in </a:t>
            </a:r>
            <a:r>
              <a:rPr lang="en-US" alt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Suleimanov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et al.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3FA8B-1420-035B-E0D9-5F4B1EAD6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906" y="1367898"/>
            <a:ext cx="4396146" cy="5127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B00BC-20E5-2D66-75AF-9AFF634B6223}"/>
              </a:ext>
            </a:extLst>
          </p:cNvPr>
          <p:cNvSpPr txBox="1"/>
          <p:nvPr/>
        </p:nvSpPr>
        <p:spPr>
          <a:xfrm>
            <a:off x="7789155" y="6495702"/>
            <a:ext cx="38578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Zhang, L., Blaes, O., Jiang, Y.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in prep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B6000D-4655-AC03-8EF4-0A98632AE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31" y="2383561"/>
            <a:ext cx="5676821" cy="38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7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{D748FB2F-2FAF-864F-969F-A245BFE97507}tf16401369</Template>
  <TotalTime>68469</TotalTime>
  <Words>780</Words>
  <Application>Microsoft Macintosh PowerPoint</Application>
  <PresentationFormat>Widescreen</PresentationFormat>
  <Paragraphs>158</Paragraphs>
  <Slides>11</Slides>
  <Notes>11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Songti TC</vt:lpstr>
      <vt:lpstr>Arial</vt:lpstr>
      <vt:lpstr>Calibri</vt:lpstr>
      <vt:lpstr>Calibri Light</vt:lpstr>
      <vt:lpstr>Cambria Math</vt:lpstr>
      <vt:lpstr>Office Theme</vt:lpstr>
      <vt:lpstr>Understanding the Supercritical Accretion onto the Strongly Magnetized Neutron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Lizhong</dc:creator>
  <cp:lastModifiedBy>Lizhong Zhang</cp:lastModifiedBy>
  <cp:revision>678</cp:revision>
  <dcterms:created xsi:type="dcterms:W3CDTF">2020-03-17T03:50:41Z</dcterms:created>
  <dcterms:modified xsi:type="dcterms:W3CDTF">2024-07-27T15:46:13Z</dcterms:modified>
</cp:coreProperties>
</file>