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4" r:id="rId4"/>
  </p:sldMasterIdLst>
  <p:notesMasterIdLst>
    <p:notesMasterId r:id="rId27"/>
  </p:notesMasterIdLst>
  <p:sldIdLst>
    <p:sldId id="402" r:id="rId5"/>
    <p:sldId id="16414" r:id="rId6"/>
    <p:sldId id="16415" r:id="rId7"/>
    <p:sldId id="16416" r:id="rId8"/>
    <p:sldId id="16417" r:id="rId9"/>
    <p:sldId id="16418" r:id="rId10"/>
    <p:sldId id="16419" r:id="rId11"/>
    <p:sldId id="16420" r:id="rId12"/>
    <p:sldId id="16421" r:id="rId13"/>
    <p:sldId id="16422" r:id="rId14"/>
    <p:sldId id="16423" r:id="rId15"/>
    <p:sldId id="16424" r:id="rId16"/>
    <p:sldId id="16425" r:id="rId17"/>
    <p:sldId id="16426" r:id="rId18"/>
    <p:sldId id="16427" r:id="rId19"/>
    <p:sldId id="16429" r:id="rId20"/>
    <p:sldId id="16430" r:id="rId21"/>
    <p:sldId id="16428" r:id="rId22"/>
    <p:sldId id="16432" r:id="rId23"/>
    <p:sldId id="16434" r:id="rId24"/>
    <p:sldId id="16431" r:id="rId25"/>
    <p:sldId id="164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76" autoAdjust="0"/>
    <p:restoredTop sz="83639" autoAdjust="0"/>
  </p:normalViewPr>
  <p:slideViewPr>
    <p:cSldViewPr snapToGrid="0">
      <p:cViewPr varScale="1">
        <p:scale>
          <a:sx n="102" d="100"/>
          <a:sy n="102" d="100"/>
        </p:scale>
        <p:origin x="528" y="176"/>
      </p:cViewPr>
      <p:guideLst/>
    </p:cSldViewPr>
  </p:slideViewPr>
  <p:outlineViewPr>
    <p:cViewPr>
      <p:scale>
        <a:sx n="33" d="100"/>
        <a:sy n="33" d="100"/>
      </p:scale>
      <p:origin x="0" y="-13272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136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0FAC9-90CF-C146-918B-83FDE74B2E56}" type="datetimeFigureOut">
              <a:rPr lang="en-US" smtClean="0"/>
              <a:t>7/29/24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1DCC8-4817-2E49-9168-B474D966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3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50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8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4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5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23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95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32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3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72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9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1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0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66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9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3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02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13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1DCC8-4817-2E49-9168-B474D96604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3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age">
    <p:bg>
      <p:bgPr>
        <a:blipFill dpi="0" rotWithShape="0">
          <a:blip r:embed="rId2">
            <a:alphaModFix amt="9033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4183" y="1008530"/>
            <a:ext cx="11083636" cy="1860176"/>
          </a:xfrm>
          <a:effectLst/>
        </p:spPr>
        <p:txBody>
          <a:bodyPr lIns="91407" tIns="45704" rIns="91407" bIns="45704">
            <a:normAutofit/>
          </a:bodyPr>
          <a:lstStyle>
            <a:lvl1pPr algn="ctr">
              <a:defRPr sz="4400">
                <a:solidFill>
                  <a:srgbClr val="FFFF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2138" y="3343952"/>
            <a:ext cx="9347969" cy="2832913"/>
          </a:xfrm>
          <a:prstGeom prst="rect">
            <a:avLst/>
          </a:prstGeom>
          <a:effectLst/>
        </p:spPr>
        <p:txBody>
          <a:bodyPr lIns="91407" tIns="45704" rIns="91407" bIns="45704">
            <a:normAutofit/>
          </a:bodyPr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FFFF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25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406400" marR="0" indent="-4064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 sz="2000"/>
            </a:lvl1pPr>
            <a:lvl2pPr marL="685800" marR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Courier New" panose="02070309020205020404" pitchFamily="49" charset="0"/>
              <a:buChar char="o"/>
              <a:tabLst/>
              <a:defRPr sz="1800"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 sz="1600"/>
            </a:lvl3pPr>
            <a:lvl4pPr marL="1079500" marR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13081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 Narrow" pitchFamily="34" charset="0"/>
              <a:buChar char="—"/>
              <a:tabLst/>
              <a:defRPr sz="1600" baseline="0"/>
            </a:lvl5pPr>
          </a:lstStyle>
          <a:p>
            <a:pPr marL="4064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to edit Master text styles</a:t>
            </a:r>
          </a:p>
          <a:p>
            <a:pPr marL="6858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Third level</a:t>
            </a:r>
          </a:p>
          <a:p>
            <a:pPr marL="1079500" marR="0" lvl="3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Fourth level</a:t>
            </a:r>
          </a:p>
          <a:p>
            <a:pPr marL="13081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 Narrow" pitchFamily="34" charset="0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7C5C54D-0166-E340-B2B5-9994B6B3C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53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74888"/>
            <a:ext cx="5384800" cy="5486400"/>
          </a:xfrm>
        </p:spPr>
        <p:txBody>
          <a:bodyPr>
            <a:normAutofit/>
          </a:bodyPr>
          <a:lstStyle>
            <a:lvl1pPr marL="406400" marR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 sz="2000"/>
            </a:lvl1pPr>
            <a:lvl2pPr marL="685800" marR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Courier New" panose="02070309020205020404" pitchFamily="49" charset="0"/>
              <a:buChar char="o"/>
              <a:tabLst/>
              <a:defRPr sz="1800"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 sz="1600"/>
            </a:lvl3pPr>
            <a:lvl4pPr marL="1079500" marR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13081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 Narrow" pitchFamily="34" charset="0"/>
              <a:buChar char="—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064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to edit Master text styles</a:t>
            </a:r>
          </a:p>
          <a:p>
            <a:pPr marL="6858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Third level</a:t>
            </a:r>
          </a:p>
          <a:p>
            <a:pPr marL="1079500" marR="0" lvl="3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Fourth level</a:t>
            </a:r>
          </a:p>
          <a:p>
            <a:pPr marL="13081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 Narrow" pitchFamily="34" charset="0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4888"/>
            <a:ext cx="5384800" cy="5486400"/>
          </a:xfrm>
        </p:spPr>
        <p:txBody>
          <a:bodyPr vert="horz" lIns="91440" tIns="45720" rIns="91440" bIns="45720" rtlCol="0">
            <a:normAutofit/>
          </a:bodyPr>
          <a:lstStyle>
            <a:lvl1pPr marL="406400" marR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 lang="en-US" sz="20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85800" marR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Courier New" panose="02070309020205020404" pitchFamily="49" charset="0"/>
              <a:buChar char="o"/>
              <a:tabLst/>
              <a:defRPr lang="en-US" sz="18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 lang="en-US" sz="16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079500" marR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 lang="en-US" sz="16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3081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 Narrow" pitchFamily="34" charset="0"/>
              <a:buChar char="—"/>
              <a:tabLst/>
              <a:defRPr lang="en-US" sz="16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064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Click to edit Master text styles</a:t>
            </a:r>
          </a:p>
          <a:p>
            <a:pPr marL="6858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Third level</a:t>
            </a:r>
          </a:p>
          <a:p>
            <a:pPr marL="1079500" marR="0" lvl="3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Fourth level</a:t>
            </a:r>
          </a:p>
          <a:p>
            <a:pPr marL="13081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 Narrow" pitchFamily="34" charset="0"/>
              <a:buChar char="—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D9A5789-DA45-5740-91A0-0438BA2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917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60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79500"/>
            <a:ext cx="10972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latin typeface="Arial Narrow" pitchFamily="34" charset="0"/>
              </a:rPr>
              <a:t>  </a:t>
            </a:r>
            <a:fld id="{D67FD47B-5263-4F60-B17C-6DBD6A524A58}" type="slidenum">
              <a:rPr lang="en-US" sz="900" i="1" smtClean="0">
                <a:latin typeface="Arial Narrow" pitchFamily="34" charset="0"/>
              </a:rPr>
              <a:pPr algn="r"/>
              <a:t>‹#›</a:t>
            </a:fld>
            <a:endParaRPr lang="en-US" sz="900" i="1" dirty="0">
              <a:latin typeface="Arial Narrow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A8C93-C6DF-6D22-CAE7-B91CFAE83747}"/>
              </a:ext>
            </a:extLst>
          </p:cNvPr>
          <p:cNvSpPr txBox="1"/>
          <p:nvPr userDrawn="1"/>
        </p:nvSpPr>
        <p:spPr>
          <a:xfrm>
            <a:off x="3182112" y="-475488"/>
            <a:ext cx="18473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854D12-B89F-A6FF-F9FC-FED55DB673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8469" y="213499"/>
            <a:ext cx="1005840" cy="712847"/>
            <a:chOff x="4267198" y="228600"/>
            <a:chExt cx="3657598" cy="25921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66D5A4-60E1-A4E2-07C9-3B6106F87C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20123" y="290860"/>
              <a:ext cx="1097280" cy="10972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A7924C32-3421-93B8-285D-49DE255FCD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198" y="228600"/>
              <a:ext cx="3657598" cy="2592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14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3" r:id="rId4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06400" indent="-406400" algn="l" defTabSz="914400" rtl="0" eaLnBrk="1" latinLnBrk="0" hangingPunct="1">
        <a:spcBef>
          <a:spcPts val="600"/>
        </a:spcBef>
        <a:buClr>
          <a:schemeClr val="tx1"/>
        </a:buClr>
        <a:buFont typeface="Wingdings" pitchFamily="2" charset="2"/>
        <a:buChar char="q"/>
        <a:tabLst/>
        <a:defRPr sz="24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92100" algn="l" defTabSz="914400" rtl="0" eaLnBrk="1" latinLnBrk="0" hangingPunct="1">
        <a:spcBef>
          <a:spcPts val="0"/>
        </a:spcBef>
        <a:buClr>
          <a:schemeClr val="tx1"/>
        </a:buClr>
        <a:buFont typeface="Courier New" panose="02070309020205020404" pitchFamily="49" charset="0"/>
        <a:buChar char="o"/>
        <a:tabLst/>
        <a:defRPr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-228600" algn="l" defTabSz="914400" rtl="0" eaLnBrk="1" latinLnBrk="0" hangingPunct="1">
        <a:spcBef>
          <a:spcPts val="0"/>
        </a:spcBef>
        <a:buClr>
          <a:schemeClr val="tx1"/>
        </a:buClr>
        <a:buFont typeface="Wingdings" pitchFamily="2" charset="2"/>
        <a:buChar char="§"/>
        <a:tabLst/>
        <a:defRPr sz="22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79500" indent="-165100" algn="l" defTabSz="914400" rtl="0" eaLnBrk="1" latinLnBrk="0" hangingPunct="1"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tabLst/>
        <a:defRPr sz="20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08100" indent="-228600" algn="l" defTabSz="914400" rtl="0" eaLnBrk="1" latinLnBrk="0" hangingPunct="1">
        <a:spcBef>
          <a:spcPts val="0"/>
        </a:spcBef>
        <a:buClr>
          <a:schemeClr val="tx1"/>
        </a:buClr>
        <a:buFont typeface="Arial Narrow" pitchFamily="34" charset="0"/>
        <a:buChar char="—"/>
        <a:tabLst/>
        <a:defRPr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easarc.gsfc.nasa.gov/docs/ixp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easarc.gsfc.nasa.gov/cgi-bin/Feedback?selected=ixp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nspires.nasaprs.com/external/viewrepositorydocument?cmdocumentid=983513&amp;solicitationId=%7bFD344CE0-BE22-6246-7C9B-5DDB7F6C556C%7d&amp;viewSolicitationDocument=1" TargetMode="External"/><Relationship Id="rId7" Type="http://schemas.openxmlformats.org/officeDocument/2006/relationships/hyperlink" Target="https://heasarc.gsfc.nasa.gov/cgi-bin/Tools/w3pimms/w3pimms.pl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easarc.gsfc.nasa.gov/cgi-bin/Tools/viewing/viewing.pl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heasarc.gsfc.nasa.gov/ark/ixpe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heasarc.gsfc.nasa.gov/docs/ixpe/proposals/c2/propguide.html" TargetMode="Externa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xpe.msfc.nasa.gov/for_scientists/too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910EC31-0ECE-4C47-8755-EE6E9F878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3385" y="4974397"/>
            <a:ext cx="4970584" cy="1374301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effectLst>
                  <a:outerShdw blurRad="101600" dist="101600" dir="2700000" algn="ctr" rotWithShape="0">
                    <a:srgbClr val="000000"/>
                  </a:outerShdw>
                </a:effectLst>
              </a:rPr>
              <a:t>Kavitha Arur</a:t>
            </a:r>
          </a:p>
          <a:p>
            <a:r>
              <a:rPr lang="en-US" altLang="en-US" i="1" dirty="0">
                <a:effectLst>
                  <a:outerShdw blurRad="101600" dist="101600" dir="2700000" algn="ctr" rotWithShape="0">
                    <a:srgbClr val="000000"/>
                  </a:outerShdw>
                </a:effectLst>
              </a:rPr>
              <a:t>NASA GSFC/UMBC/CRESST</a:t>
            </a:r>
          </a:p>
          <a:p>
            <a:r>
              <a:rPr lang="en-US" altLang="en-US" i="1" dirty="0">
                <a:effectLst>
                  <a:outerShdw blurRad="101600" dist="101600" dir="2700000" algn="ctr" rotWithShape="0">
                    <a:srgbClr val="000000"/>
                  </a:outerShdw>
                </a:effectLst>
              </a:rPr>
              <a:t>IXPE GOF Lead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B48407A0-05D2-FE40-9A9D-C4156073905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7320" y="762345"/>
            <a:ext cx="7341309" cy="18601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chemeClr val="accent4">
                    <a:lumOff val="125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dirty="0">
                <a:solidFill>
                  <a:srgbClr val="FFC000"/>
                </a:solidFill>
              </a:rPr>
              <a:t>IXPE </a:t>
            </a:r>
            <a:r>
              <a:rPr lang="en-US" dirty="0">
                <a:solidFill>
                  <a:srgbClr val="FFC000"/>
                </a:solidFill>
              </a:rPr>
              <a:t>General Observer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Program</a:t>
            </a:r>
            <a:endParaRPr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Joint Programs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316731" y="1645263"/>
            <a:ext cx="5824093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NICER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Up to 300 </a:t>
            </a:r>
            <a:r>
              <a:rPr lang="en-US" sz="2400" dirty="0" err="1"/>
              <a:t>ks</a:t>
            </a:r>
            <a:r>
              <a:rPr lang="en-US" sz="2400" dirty="0"/>
              <a:t> of NICER time available </a:t>
            </a:r>
          </a:p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NuSTAR</a:t>
            </a:r>
            <a:r>
              <a:rPr lang="en-US" sz="2400" dirty="0"/>
              <a:t> – </a:t>
            </a:r>
            <a:r>
              <a:rPr lang="en-US" sz="2400" i="1" dirty="0"/>
              <a:t>New this cycle!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Up to 400 </a:t>
            </a:r>
            <a:r>
              <a:rPr lang="en-US" sz="2400" dirty="0" err="1"/>
              <a:t>ks</a:t>
            </a:r>
            <a:r>
              <a:rPr lang="en-US" sz="2400" dirty="0"/>
              <a:t> of </a:t>
            </a:r>
            <a:r>
              <a:rPr lang="en-US" sz="2400" dirty="0" err="1"/>
              <a:t>NuSTAR</a:t>
            </a:r>
            <a:r>
              <a:rPr lang="en-US" sz="2400" dirty="0"/>
              <a:t> time available 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Minimum </a:t>
            </a:r>
            <a:r>
              <a:rPr lang="en-US" sz="2400" dirty="0" err="1"/>
              <a:t>NuSTAR</a:t>
            </a:r>
            <a:r>
              <a:rPr lang="en-US" sz="2400" dirty="0"/>
              <a:t> observation is 20 </a:t>
            </a:r>
            <a:r>
              <a:rPr lang="en-US" sz="2400" dirty="0" err="1"/>
              <a:t>ks</a:t>
            </a:r>
            <a:r>
              <a:rPr lang="en-US" sz="2400" dirty="0"/>
              <a:t> </a:t>
            </a:r>
          </a:p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Swift – </a:t>
            </a:r>
            <a:r>
              <a:rPr lang="en-US" sz="2400" i="1" dirty="0"/>
              <a:t>New this cycle!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Up to 200 </a:t>
            </a:r>
            <a:r>
              <a:rPr lang="en-US" sz="2400" dirty="0" err="1"/>
              <a:t>ks</a:t>
            </a:r>
            <a:r>
              <a:rPr lang="en-US" sz="2400" dirty="0"/>
              <a:t> of Swift time available 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</p:txBody>
      </p:sp>
      <p:pic>
        <p:nvPicPr>
          <p:cNvPr id="6" name="Picture 5" descr="A blue bird with a black background&#10;&#10;Description automatically generated">
            <a:extLst>
              <a:ext uri="{FF2B5EF4-FFF2-40B4-BE49-F238E27FC236}">
                <a16:creationId xmlns:a16="http://schemas.microsoft.com/office/drawing/2014/main" id="{37B2162B-D7BB-CF51-F99D-AEC79AF1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160" y="5110749"/>
            <a:ext cx="2000251" cy="885527"/>
          </a:xfrm>
          <a:prstGeom prst="rect">
            <a:avLst/>
          </a:prstGeom>
        </p:spPr>
      </p:pic>
      <p:pic>
        <p:nvPicPr>
          <p:cNvPr id="9" name="Picture 8" descr="A logo of a satellite&#10;&#10;Description automatically generated">
            <a:extLst>
              <a:ext uri="{FF2B5EF4-FFF2-40B4-BE49-F238E27FC236}">
                <a16:creationId xmlns:a16="http://schemas.microsoft.com/office/drawing/2014/main" id="{E3B5220C-8F90-C1FA-3634-71023C127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095" y="2958353"/>
            <a:ext cx="2539733" cy="1856560"/>
          </a:xfrm>
          <a:prstGeom prst="rect">
            <a:avLst/>
          </a:prstGeom>
        </p:spPr>
      </p:pic>
      <p:pic>
        <p:nvPicPr>
          <p:cNvPr id="11" name="Picture 10" descr="A logo of a space station&#10;&#10;Description automatically generated">
            <a:extLst>
              <a:ext uri="{FF2B5EF4-FFF2-40B4-BE49-F238E27FC236}">
                <a16:creationId xmlns:a16="http://schemas.microsoft.com/office/drawing/2014/main" id="{14AE460B-4C30-8F58-FA86-757FC4E2D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839" y="1414869"/>
            <a:ext cx="2429883" cy="1626534"/>
          </a:xfrm>
          <a:prstGeom prst="rect">
            <a:avLst/>
          </a:prstGeom>
        </p:spPr>
      </p:pic>
      <p:pic>
        <p:nvPicPr>
          <p:cNvPr id="13" name="Picture 12" descr="A logo for a space station&#10;&#10;Description automatically generated">
            <a:extLst>
              <a:ext uri="{FF2B5EF4-FFF2-40B4-BE49-F238E27FC236}">
                <a16:creationId xmlns:a16="http://schemas.microsoft.com/office/drawing/2014/main" id="{60626C70-4BC8-4F60-09C9-C8FF33BA2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839" y="3288810"/>
            <a:ext cx="2429883" cy="146805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F39E13-A83C-6E28-222D-502849707913}"/>
              </a:ext>
            </a:extLst>
          </p:cNvPr>
          <p:cNvCxnSpPr/>
          <p:nvPr/>
        </p:nvCxnSpPr>
        <p:spPr>
          <a:xfrm>
            <a:off x="8780929" y="2353235"/>
            <a:ext cx="1156447" cy="688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E0EF05-0E0F-B89A-4FA5-7451BC05960E}"/>
              </a:ext>
            </a:extLst>
          </p:cNvPr>
          <p:cNvCxnSpPr/>
          <p:nvPr/>
        </p:nvCxnSpPr>
        <p:spPr>
          <a:xfrm>
            <a:off x="8780929" y="4022837"/>
            <a:ext cx="7211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46C50D-C098-3D49-764E-41C4FC376062}"/>
              </a:ext>
            </a:extLst>
          </p:cNvPr>
          <p:cNvCxnSpPr>
            <a:stCxn id="6" idx="3"/>
          </p:cNvCxnSpPr>
          <p:nvPr/>
        </p:nvCxnSpPr>
        <p:spPr>
          <a:xfrm flipV="1">
            <a:off x="8404411" y="4814913"/>
            <a:ext cx="2003613" cy="73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96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Theory Proposals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743242" y="1720840"/>
            <a:ext cx="8963466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Proposals for theoretical investigations are also solicited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No observations, only funding!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Aid in the interpretation of IXPE results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Advance the science return of IXPE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One year period of performance</a:t>
            </a:r>
          </a:p>
          <a:p>
            <a:pPr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294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Constraints and Designations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883919" y="1720840"/>
            <a:ext cx="8963466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Accepted proposals are ranked Category A or C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Category A guaranteed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Will be carried over to next cycle if not observed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ToOs</a:t>
            </a:r>
            <a:r>
              <a:rPr lang="en-US" sz="2400" dirty="0"/>
              <a:t> will </a:t>
            </a:r>
            <a:r>
              <a:rPr lang="en-US" sz="2400" b="1" u="sng" dirty="0"/>
              <a:t>not</a:t>
            </a:r>
            <a:r>
              <a:rPr lang="en-US" sz="2400" dirty="0"/>
              <a:t> be carried over.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Category C executed on best effort basis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Funding available if C targets observed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Time constrained and joint proposals need to be designated Category A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968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Proposal Submission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1007011" y="1720840"/>
            <a:ext cx="8963466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Two phase process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Phase 1 – scientific justification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Dual anonymous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Phase 2 – budget proposal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605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1 Proposal Submission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671733" y="2411314"/>
            <a:ext cx="4797083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sz="2400" dirty="0"/>
              <a:t>     Submission through ARK/RPS</a:t>
            </a:r>
          </a:p>
          <a:p>
            <a:pPr>
              <a:defRPr sz="1800"/>
            </a:pPr>
            <a:endParaRPr lang="en-US" sz="2400" dirty="0"/>
          </a:p>
          <a:p>
            <a:pPr marL="342900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RPS form</a:t>
            </a:r>
          </a:p>
          <a:p>
            <a:pPr marL="342900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Scientific/Technical Justification </a:t>
            </a:r>
          </a:p>
          <a:p>
            <a:pPr marL="342900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Expertise and resources document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1A55B3-C4FF-A74D-3E99-1CFC99AD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672" y="1455223"/>
            <a:ext cx="6043190" cy="45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1 – RPS Form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792479" y="1579913"/>
            <a:ext cx="9333913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Title, abstract, PI and co-I information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Must estimate MDP!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WebPIMMS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Justify any time constraints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Make sure time constraints do not conflict with visibility windows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Use the HEASARC visibility tool to check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Target form for each different target/trigger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Observing plan, joint/coordinated observations, estimated count rate</a:t>
            </a:r>
          </a:p>
          <a:p>
            <a:pPr lvl="1">
              <a:defRPr sz="1800"/>
            </a:pPr>
            <a:endParaRPr lang="en-US" sz="2400" dirty="0"/>
          </a:p>
          <a:p>
            <a:pPr lvl="1">
              <a:defRPr sz="1800"/>
            </a:pPr>
            <a:r>
              <a:rPr lang="en-US" sz="2400" dirty="0"/>
              <a:t>The information in this form is used by the SOC to plan observations. Please fill in the information carefully and accurately!</a:t>
            </a:r>
          </a:p>
        </p:txBody>
      </p:sp>
    </p:spTree>
    <p:extLst>
      <p:ext uri="{BB962C8B-B14F-4D97-AF65-F5344CB8AC3E}">
        <p14:creationId xmlns:p14="http://schemas.microsoft.com/office/powerpoint/2010/main" val="30143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1- Science/Technical Justification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1165273" y="656584"/>
            <a:ext cx="9333913" cy="60016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Please respect the page limits!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4-page limit (incl. figures &amp; tables)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5 pages for large proposal and joint NICER/</a:t>
            </a:r>
            <a:r>
              <a:rPr lang="en-US" sz="2400" dirty="0" err="1"/>
              <a:t>NuSTAR</a:t>
            </a:r>
            <a:r>
              <a:rPr lang="en-US" sz="2400" dirty="0"/>
              <a:t>/Swift proposals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References do not count against page limit, can use one extra page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Brief overview of topic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Key science questions being answered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Justification for observations: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Has the target been observed before?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Technical feasibility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Use </a:t>
            </a:r>
            <a:r>
              <a:rPr lang="en-US" sz="2400" dirty="0" err="1"/>
              <a:t>WebPIMMS</a:t>
            </a:r>
            <a:r>
              <a:rPr lang="en-US" sz="2400" dirty="0"/>
              <a:t> to estimate count rate and MDP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Use measured polarization from similar sources from IXPE publications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Use a theory that predicts polarization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Simulations (</a:t>
            </a:r>
            <a:r>
              <a:rPr lang="en-US" sz="2400" dirty="0" err="1"/>
              <a:t>e.g</a:t>
            </a:r>
            <a:r>
              <a:rPr lang="en-US" sz="2400" dirty="0"/>
              <a:t> using user contributed software such as </a:t>
            </a:r>
            <a:r>
              <a:rPr lang="en-US" sz="2400" i="1" dirty="0" err="1"/>
              <a:t>ixpeobssim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MUST maintain anonymity!</a:t>
            </a:r>
          </a:p>
        </p:txBody>
      </p:sp>
    </p:spTree>
    <p:extLst>
      <p:ext uri="{BB962C8B-B14F-4D97-AF65-F5344CB8AC3E}">
        <p14:creationId xmlns:p14="http://schemas.microsoft.com/office/powerpoint/2010/main" val="5099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1 - Expertise and Resources 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1161757" y="1518484"/>
            <a:ext cx="9333913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1 page PDF, not anonymized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Only seen by panel after ranking is finalized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For highly ranked/ tentatively selected proposals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Team members, including ranks, affiliations and research expertise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Access to pre-approved data, institution specific facilities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Justification for exclusive use period (if requesting)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0476B-1290-2337-1DB5-35F765CD569F}"/>
              </a:ext>
            </a:extLst>
          </p:cNvPr>
          <p:cNvSpPr txBox="1"/>
          <p:nvPr/>
        </p:nvSpPr>
        <p:spPr>
          <a:xfrm>
            <a:off x="2290577" y="4430893"/>
            <a:ext cx="76108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If you have any questions, or run into any issues, please see the RPS help page or contact the help desk as soon as possible!</a:t>
            </a:r>
          </a:p>
        </p:txBody>
      </p:sp>
    </p:spTree>
    <p:extLst>
      <p:ext uri="{BB962C8B-B14F-4D97-AF65-F5344CB8AC3E}">
        <p14:creationId xmlns:p14="http://schemas.microsoft.com/office/powerpoint/2010/main" val="38967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2 Proposal Submission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215705" y="1202067"/>
            <a:ext cx="5682856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Submission through NSPIRES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US PIs of selected proposals will be invited to submit a budget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Non-US PIs may nominate one US Co-I to submit a budget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Fair share amount will be emailed to the budget/admin PI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Includes:</a:t>
            </a:r>
          </a:p>
          <a:p>
            <a:pPr marL="800100" lvl="1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NSPIRES form</a:t>
            </a:r>
          </a:p>
          <a:p>
            <a:pPr marL="800100" lvl="1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2 page budget narrative</a:t>
            </a:r>
          </a:p>
          <a:p>
            <a:pPr marL="800100" lvl="1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Current and pending support for the PI</a:t>
            </a:r>
          </a:p>
          <a:p>
            <a:pPr marL="800100" lvl="1" indent="-342900">
              <a:buFont typeface="Wingdings" pitchFamily="2" charset="2"/>
              <a:buChar char="q"/>
              <a:defRPr sz="1800"/>
            </a:pPr>
            <a:r>
              <a:rPr lang="en-US" sz="2400" dirty="0"/>
              <a:t>PI CV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49B39BF-2E20-CDA7-D7EF-10A22F85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714" y="2216104"/>
            <a:ext cx="5976148" cy="28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IXPE specific considerations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778412" y="1307575"/>
            <a:ext cx="9842695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Need lots of counts to measure polarization!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Observations &gt;=1 Msec are welcomed and encouraged!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Telemetry limits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Roughly 75 ksec for the Crab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Long observations of bright sources must be broken up with observations of dimmer sources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Galactic center is popular!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Feb-01 to May-01 observing window – very competitive!!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May-01 to Aug-01 observing window - less competition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BC2D7-3B9D-EEB2-A58E-9E03F9B8CA8C}"/>
              </a:ext>
            </a:extLst>
          </p:cNvPr>
          <p:cNvSpPr txBox="1"/>
          <p:nvPr/>
        </p:nvSpPr>
        <p:spPr>
          <a:xfrm>
            <a:off x="3649337" y="5117070"/>
            <a:ext cx="48933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See Allyn Tennant’s talk for more details!</a:t>
            </a:r>
          </a:p>
        </p:txBody>
      </p:sp>
    </p:spTree>
    <p:extLst>
      <p:ext uri="{BB962C8B-B14F-4D97-AF65-F5344CB8AC3E}">
        <p14:creationId xmlns:p14="http://schemas.microsoft.com/office/powerpoint/2010/main" val="3393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361070" y="1988650"/>
            <a:ext cx="6871545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IXPE extended past the 2 year prime mission, initiating the General Observer (GO) program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GO Cycle 1 – Feb 2024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GO Cycle 2 – Feb 2025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General Observer Facility (GOF) at NASA GSFC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GOF website: </a:t>
            </a:r>
            <a:r>
              <a:rPr lang="en-US" sz="2400" dirty="0">
                <a:hlinkClick r:id="rId3"/>
              </a:rPr>
              <a:t>https://heasarc.gsfc.nasa.gov/docs/ixpe/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</p:txBody>
      </p:sp>
      <p:pic>
        <p:nvPicPr>
          <p:cNvPr id="7" name="Picture 6" descr="A satellite in space with earth in the background&#10;&#10;Description automatically generated">
            <a:extLst>
              <a:ext uri="{FF2B5EF4-FFF2-40B4-BE49-F238E27FC236}">
                <a16:creationId xmlns:a16="http://schemas.microsoft.com/office/drawing/2014/main" id="{0F9DEBDB-E381-9E8B-015E-FB3DF766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596" y="118221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3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Joint program considerations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778412" y="1933876"/>
            <a:ext cx="9842695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Different joint programs have different rules and requirements.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Double check the solicitation/ relevant webpages as these can change from cycle to cycle!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Science/technical justification must hold true for both.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An extra page for this!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Ensure that visibility windows overlap.</a:t>
            </a:r>
          </a:p>
          <a:p>
            <a:pPr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230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Conclusions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803030" y="1870282"/>
            <a:ext cx="10585939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IXPE cycle 2 proposal deadline is coming up – </a:t>
            </a:r>
            <a:r>
              <a:rPr lang="en-US" sz="2400" b="1" u="sng" dirty="0"/>
              <a:t>August 29</a:t>
            </a:r>
            <a:r>
              <a:rPr lang="en-US" sz="2400" b="1" u="sng" baseline="30000" dirty="0"/>
              <a:t>th </a:t>
            </a:r>
            <a:r>
              <a:rPr lang="en-US" sz="2400" b="1" u="sng" dirty="0"/>
              <a:t> 2024, 4:30pm Eastern Time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IXPE’s unique polarization capabilities can help your science!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We are looking for volunteers for the review panels!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Proposal reviewers (must have PhD at the time of review)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Executive secretaries (graduate students)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Please contact the IXPE Help Desk if you have any questions!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8DBB4-6E27-8CFE-E0CC-0A60FB297EFD}"/>
              </a:ext>
            </a:extLst>
          </p:cNvPr>
          <p:cNvSpPr txBox="1"/>
          <p:nvPr/>
        </p:nvSpPr>
        <p:spPr>
          <a:xfrm>
            <a:off x="3209365" y="4903655"/>
            <a:ext cx="19992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hlinkClick r:id="rId3"/>
              </a:rPr>
              <a:t>IXPE Help Desk</a:t>
            </a:r>
            <a:endParaRPr lang="en-US" sz="2400" dirty="0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842528B-BC38-3D5B-A02A-99E5890EB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387" y="4555475"/>
            <a:ext cx="1436594" cy="14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228600"/>
            <a:ext cx="10394462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Useful Links</a:t>
            </a:r>
            <a:endParaRPr lang="en-US" sz="3600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803030" y="1275931"/>
            <a:ext cx="10585939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hlinkClick r:id="rId3"/>
              </a:rPr>
              <a:t>IXPE Cycle 2 Call for proposals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hlinkClick r:id="rId4"/>
              </a:rPr>
              <a:t>IXPE Cycle 2 Proposers Guide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hlinkClick r:id="rId5"/>
              </a:rPr>
              <a:t>IXPE RPS – Proposal Submission site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hlinkClick r:id="rId6"/>
              </a:rPr>
              <a:t>HEASARC Viewing Tool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hlinkClick r:id="rId7"/>
              </a:rPr>
              <a:t>HEASARC </a:t>
            </a:r>
            <a:r>
              <a:rPr lang="en-US" sz="2400" dirty="0" err="1">
                <a:hlinkClick r:id="rId7"/>
              </a:rPr>
              <a:t>WebPIMMS</a:t>
            </a:r>
            <a:r>
              <a:rPr lang="en-US" sz="2400" dirty="0">
                <a:hlinkClick r:id="rId7"/>
              </a:rPr>
              <a:t>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b="1" u="sng" dirty="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0A2A5E6-C901-B9CC-41F6-E96EAE3D3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9328" y="5352660"/>
            <a:ext cx="952501" cy="952501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B98AB2A-3B61-D42F-9BCB-D5D9529682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8673" y="4400160"/>
            <a:ext cx="952500" cy="952500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8CE3E0A-11D5-37B1-67D3-6BEBDDC92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9330" y="3254919"/>
            <a:ext cx="952499" cy="952499"/>
          </a:xfrm>
          <a:prstGeom prst="rect">
            <a:avLst/>
          </a:prstGeom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F6E5972-9A8F-FA55-99C6-BE5DF49316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8674" y="2302420"/>
            <a:ext cx="952499" cy="952499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2E9075D-A01C-809E-0C91-5CAF8CE2A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330" y="1009650"/>
            <a:ext cx="952499" cy="95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8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Timeline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C8BC36-F9A5-C253-EAA4-3CD3BCB4F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4030"/>
              </p:ext>
            </p:extLst>
          </p:nvPr>
        </p:nvGraphicFramePr>
        <p:xfrm>
          <a:off x="1787538" y="1841637"/>
          <a:ext cx="8915400" cy="3631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val="3515080343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2360403986"/>
                    </a:ext>
                  </a:extLst>
                </a:gridCol>
              </a:tblGrid>
              <a:tr h="5187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810408"/>
                  </a:ext>
                </a:extLst>
              </a:tr>
              <a:tr h="518791">
                <a:tc>
                  <a:txBody>
                    <a:bodyPr/>
                    <a:lstStyle/>
                    <a:p>
                      <a:r>
                        <a:rPr lang="en-US" dirty="0"/>
                        <a:t>ROSES 24 Announcement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656638"/>
                  </a:ext>
                </a:extLst>
              </a:tr>
              <a:tr h="518791">
                <a:tc>
                  <a:txBody>
                    <a:bodyPr/>
                    <a:lstStyle/>
                    <a:p>
                      <a:r>
                        <a:rPr lang="en-US" dirty="0"/>
                        <a:t>Proposal submission opens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2024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949731"/>
                  </a:ext>
                </a:extLst>
              </a:tr>
              <a:tr h="518791">
                <a:tc>
                  <a:txBody>
                    <a:bodyPr/>
                    <a:lstStyle/>
                    <a:p>
                      <a:r>
                        <a:rPr lang="en-US" dirty="0"/>
                        <a:t>Phase I submission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August 29th,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399819"/>
                  </a:ext>
                </a:extLst>
              </a:tr>
              <a:tr h="518791">
                <a:tc>
                  <a:txBody>
                    <a:bodyPr/>
                    <a:lstStyle/>
                    <a:p>
                      <a:r>
                        <a:rPr lang="en-US" dirty="0"/>
                        <a:t>Proposal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October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035129"/>
                  </a:ext>
                </a:extLst>
              </a:tr>
              <a:tr h="518791">
                <a:tc>
                  <a:txBody>
                    <a:bodyPr/>
                    <a:lstStyle/>
                    <a:p>
                      <a:r>
                        <a:rPr lang="en-US" dirty="0"/>
                        <a:t>Results/ Phase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2977"/>
                  </a:ext>
                </a:extLst>
              </a:tr>
              <a:tr h="5187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Cycle 2 GO observations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165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44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Cycle 1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pic>
        <p:nvPicPr>
          <p:cNvPr id="6" name="ixpe_observ-front.png" descr="ixpe_observ-front.png">
            <a:extLst>
              <a:ext uri="{FF2B5EF4-FFF2-40B4-BE49-F238E27FC236}">
                <a16:creationId xmlns:a16="http://schemas.microsoft.com/office/drawing/2014/main" id="{EAC6912E-0F1B-2746-B11F-0D7F6BA2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15" y="2291324"/>
            <a:ext cx="4764982" cy="26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426719" y="1531035"/>
            <a:ext cx="6567269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 total of 135 proposals submitted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115 regular (~85%)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14 theory (~10%)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6 large (~5%)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11 Msec available, additional 4Msec for large program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Total of 39 proposals selected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Oversubscription rates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Overall IXPE time ~6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ToO</a:t>
            </a:r>
            <a:r>
              <a:rPr lang="en-US" sz="2400" dirty="0"/>
              <a:t> triggers ~9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Worldwide interest, with PIs from over 15 countries!</a:t>
            </a:r>
          </a:p>
          <a:p>
            <a:pPr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8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Cycle 2 Highlights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668995" y="1949245"/>
            <a:ext cx="6207793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Approximately 15 Msec GO observing time in total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Up to 4 Msec for large proposals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Joint NICER, </a:t>
            </a:r>
            <a:r>
              <a:rPr lang="en-US" sz="2400" dirty="0" err="1"/>
              <a:t>NuSTAR</a:t>
            </a:r>
            <a:r>
              <a:rPr lang="en-US" sz="2400" dirty="0"/>
              <a:t> and Swift time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Regular, Large and Theory proposals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ToO</a:t>
            </a:r>
            <a:r>
              <a:rPr lang="en-US" sz="2400" dirty="0"/>
              <a:t> proposals also solicited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Can request up to 6 months exclusive-use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Multi cycle proposals NOT allowed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</p:txBody>
      </p:sp>
      <p:pic>
        <p:nvPicPr>
          <p:cNvPr id="6" name="Picture 5" descr="A satellite in space over earth&#10;&#10;Description automatically generated">
            <a:extLst>
              <a:ext uri="{FF2B5EF4-FFF2-40B4-BE49-F238E27FC236}">
                <a16:creationId xmlns:a16="http://schemas.microsoft.com/office/drawing/2014/main" id="{07449419-D380-1E4C-A1D0-DBEF54E9F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046" y="1203028"/>
            <a:ext cx="3793129" cy="49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Large Proposals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426719" y="2291324"/>
            <a:ext cx="6805896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~4 Msec for large program (LP)</a:t>
            </a:r>
          </a:p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All proposals requesting over 1.5 Msec considered large</a:t>
            </a:r>
          </a:p>
          <a:p>
            <a:pPr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No exclusive use period for LP</a:t>
            </a:r>
          </a:p>
          <a:p>
            <a:pPr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687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Targets of Opportunity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168810" y="1982661"/>
            <a:ext cx="6567269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ToO</a:t>
            </a:r>
            <a:r>
              <a:rPr lang="en-US" sz="2400" dirty="0"/>
              <a:t> proposals for </a:t>
            </a:r>
            <a:r>
              <a:rPr lang="en-US" sz="2400" b="1" u="sng" dirty="0"/>
              <a:t>known and unknown targets </a:t>
            </a:r>
            <a:r>
              <a:rPr lang="en-US" sz="2400" dirty="0"/>
              <a:t>– New this cycle!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Multiple triggers allowed per proposal (max 3)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Max. exposure for individual </a:t>
            </a:r>
            <a:r>
              <a:rPr lang="en-US" sz="2400" dirty="0" err="1"/>
              <a:t>ToO</a:t>
            </a:r>
            <a:r>
              <a:rPr lang="en-US" sz="2400" dirty="0"/>
              <a:t> trigger – 1.5 Msec</a:t>
            </a:r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</p:txBody>
      </p:sp>
      <p:pic>
        <p:nvPicPr>
          <p:cNvPr id="5" name="Fermi_LAT_LCR_Feb2022-Feb2023_Dark_4k">
            <a:hlinkClick r:id="" action="ppaction://media"/>
            <a:extLst>
              <a:ext uri="{FF2B5EF4-FFF2-40B4-BE49-F238E27FC236}">
                <a16:creationId xmlns:a16="http://schemas.microsoft.com/office/drawing/2014/main" id="{79796AD3-C0A6-4DF1-FD26-D896AACE1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2246" y="1982661"/>
            <a:ext cx="5416868" cy="3046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514CF-9169-F40E-06FC-DBD6F6EA480F}"/>
              </a:ext>
            </a:extLst>
          </p:cNvPr>
          <p:cNvSpPr txBox="1"/>
          <p:nvPr/>
        </p:nvSpPr>
        <p:spPr>
          <a:xfrm>
            <a:off x="6823373" y="5790133"/>
            <a:ext cx="485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Titillium Web" panose="020F0502020204030204" pitchFamily="34" charset="0"/>
              </a:rPr>
              <a:t>Credit: NASA’s Marshall Space Flight Center/Daniel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Titillium Web" panose="020F0502020204030204" pitchFamily="34" charset="0"/>
              </a:rPr>
              <a:t>Kocevski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31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Targets of Opportunity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928467" y="2053000"/>
            <a:ext cx="10335066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High: IXPE observations to begin within 4 days of trigger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Medium: IXPE observations to begin between 4 days to 3 weeks from the trigger 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Low: IXPE observations to begin after 3 weeks from the trigger</a:t>
            </a:r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r>
              <a:rPr lang="en-US" sz="2400" dirty="0"/>
              <a:t>IXPE anticipates executing approximately </a:t>
            </a:r>
            <a:r>
              <a:rPr lang="en-US" sz="2400" b="1" u="sng" dirty="0"/>
              <a:t>1 high and 7 medium triggers</a:t>
            </a:r>
            <a:r>
              <a:rPr lang="en-US" sz="2400" dirty="0"/>
              <a:t> in this GO cycle</a:t>
            </a:r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869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E272-96C3-5B4A-8EEC-5FFF03A0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Targets of Opportunity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D67DC6-FE04-7E4A-8E51-E7406292DF5E}"/>
              </a:ext>
            </a:extLst>
          </p:cNvPr>
          <p:cNvSpPr txBox="1"/>
          <p:nvPr/>
        </p:nvSpPr>
        <p:spPr>
          <a:xfrm>
            <a:off x="2941320" y="6400411"/>
            <a:ext cx="6309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dirty="0"/>
              <a:t>IXPE </a:t>
            </a:r>
            <a:r>
              <a:rPr lang="en-US" dirty="0"/>
              <a:t>GO Cycle 2</a:t>
            </a:r>
            <a:endParaRPr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F793450-2C64-FC47-9B15-AA40E9B2BDE3}"/>
              </a:ext>
            </a:extLst>
          </p:cNvPr>
          <p:cNvSpPr txBox="1"/>
          <p:nvPr/>
        </p:nvSpPr>
        <p:spPr>
          <a:xfrm>
            <a:off x="426719" y="6400411"/>
            <a:ext cx="17373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r>
              <a:rPr lang="en-US" dirty="0"/>
              <a:t>30 July 2024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85C9C-934A-9E4A-9514-7A59058D211A}"/>
              </a:ext>
            </a:extLst>
          </p:cNvPr>
          <p:cNvSpPr txBox="1"/>
          <p:nvPr/>
        </p:nvSpPr>
        <p:spPr>
          <a:xfrm>
            <a:off x="271907" y="2133911"/>
            <a:ext cx="533882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/>
              <a:t>Unanticipated </a:t>
            </a:r>
            <a:r>
              <a:rPr lang="en-US" sz="2400" dirty="0" err="1"/>
              <a:t>ToOs</a:t>
            </a:r>
            <a:r>
              <a:rPr lang="en-US" sz="2400" dirty="0"/>
              <a:t> through DDT time</a:t>
            </a:r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 sz="1800"/>
            </a:pPr>
            <a:r>
              <a:rPr lang="en-US" sz="2400" dirty="0" err="1"/>
              <a:t>ToO</a:t>
            </a:r>
            <a:r>
              <a:rPr lang="en-US" sz="2400" dirty="0"/>
              <a:t> form on IXPE project website at MSFC at </a:t>
            </a:r>
            <a:r>
              <a:rPr lang="en-US" sz="2400" dirty="0">
                <a:hlinkClick r:id="rId3"/>
              </a:rPr>
              <a:t>https://ixpe.msfc.nasa.gov/for_scientists/too.html</a:t>
            </a:r>
            <a:endParaRPr lang="en-US" sz="2400" dirty="0"/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</p:txBody>
      </p:sp>
      <p:pic>
        <p:nvPicPr>
          <p:cNvPr id="6" name="Picture 5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F898A418-8A5D-F8D7-6AB7-0006B4471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712" y="1743141"/>
            <a:ext cx="6501751" cy="38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75146"/>
      </p:ext>
    </p:extLst>
  </p:cSld>
  <p:clrMapOvr>
    <a:masterClrMapping/>
  </p:clrMapOvr>
</p:sld>
</file>

<file path=ppt/theme/theme1.xml><?xml version="1.0" encoding="utf-8"?>
<a:theme xmlns:a="http://schemas.openxmlformats.org/drawingml/2006/main" name="No Lege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ORR Tempalte V2" id="{02D1B9EE-EE6F-4408-ACAD-7287A6E43186}" vid="{0195EBFE-0CED-4FA3-8D20-AE21DA6A58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7A693E41921E4581605B8800BB148F" ma:contentTypeVersion="6" ma:contentTypeDescription="Create a new document." ma:contentTypeScope="" ma:versionID="4a3047cd24b38db862c4a42e91393906">
  <xsd:schema xmlns:xsd="http://www.w3.org/2001/XMLSchema" xmlns:xs="http://www.w3.org/2001/XMLSchema" xmlns:p="http://schemas.microsoft.com/office/2006/metadata/properties" xmlns:ns3="1a47fa0d-476a-42d4-a5bb-00e897af4db5" xmlns:ns4="9bc20431-e92e-4e9c-b855-35b1a5ef72ae" targetNamespace="http://schemas.microsoft.com/office/2006/metadata/properties" ma:root="true" ma:fieldsID="194b06f62f3fc274589e6a7912e69959" ns3:_="" ns4:_="">
    <xsd:import namespace="1a47fa0d-476a-42d4-a5bb-00e897af4db5"/>
    <xsd:import namespace="9bc20431-e92e-4e9c-b855-35b1a5ef72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7fa0d-476a-42d4-a5bb-00e897af4d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20431-e92e-4e9c-b855-35b1a5ef72a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a47fa0d-476a-42d4-a5bb-00e897af4d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E5F137-C382-44D5-8F91-F8348B6C5F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47fa0d-476a-42d4-a5bb-00e897af4db5"/>
    <ds:schemaRef ds:uri="9bc20431-e92e-4e9c-b855-35b1a5ef72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1A6306-04F9-48E0-8460-D29E884EE790}">
  <ds:schemaRefs>
    <ds:schemaRef ds:uri="1a47fa0d-476a-42d4-a5bb-00e897af4db5"/>
    <ds:schemaRef ds:uri="9bc20431-e92e-4e9c-b855-35b1a5ef72ae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6529DA-696F-4765-BF26-6AEDCA08E5D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10128</TotalTime>
  <Words>1259</Words>
  <Application>Microsoft Macintosh PowerPoint</Application>
  <PresentationFormat>Widescreen</PresentationFormat>
  <Paragraphs>267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Courier New</vt:lpstr>
      <vt:lpstr>Titillium Web</vt:lpstr>
      <vt:lpstr>Wingdings</vt:lpstr>
      <vt:lpstr>No Legend</vt:lpstr>
      <vt:lpstr>IXPE General Observer  Program</vt:lpstr>
      <vt:lpstr>Overview</vt:lpstr>
      <vt:lpstr>Timeline</vt:lpstr>
      <vt:lpstr>Cycle 1</vt:lpstr>
      <vt:lpstr>Cycle 2 Highlights</vt:lpstr>
      <vt:lpstr>Large Proposals</vt:lpstr>
      <vt:lpstr>Targets of Opportunity</vt:lpstr>
      <vt:lpstr>Targets of Opportunity</vt:lpstr>
      <vt:lpstr>Targets of Opportunity</vt:lpstr>
      <vt:lpstr>Joint Programs</vt:lpstr>
      <vt:lpstr>Theory Proposals</vt:lpstr>
      <vt:lpstr>Constraints and Designations</vt:lpstr>
      <vt:lpstr>Proposal Submission</vt:lpstr>
      <vt:lpstr>Phase 1 Proposal Submission</vt:lpstr>
      <vt:lpstr>Phase 1 – RPS Form</vt:lpstr>
      <vt:lpstr>Phase 1- Science/Technical Justification</vt:lpstr>
      <vt:lpstr>Phase 1 - Expertise and Resources </vt:lpstr>
      <vt:lpstr>Phase 2 Proposal Submission</vt:lpstr>
      <vt:lpstr>IXPE specific considerations</vt:lpstr>
      <vt:lpstr>Joint program considerations</vt:lpstr>
      <vt:lpstr>Conclusions</vt:lpstr>
      <vt:lpstr>Useful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Odell, Stephen L. (MSFC-ST12)</dc:creator>
  <cp:lastModifiedBy>Arur, Kavitha (GSFC-660.0)[UNIVERSITY OF MARYLAND BALTIMORE CO]</cp:lastModifiedBy>
  <cp:revision>64</cp:revision>
  <dcterms:created xsi:type="dcterms:W3CDTF">2023-04-10T20:32:30Z</dcterms:created>
  <dcterms:modified xsi:type="dcterms:W3CDTF">2024-07-30T02:54:53Z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0x0101007E7A693E41921E4581605B8800BB148F</vt:lpwstr>
  </property>
</Properties>
</file>