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0" r:id="rId1"/>
    <p:sldMasterId id="2147483671"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Arimo" panose="020B0604020202020204" pitchFamily="34" charset="0"/>
      <p:regular r:id="rId31"/>
      <p:bold r:id="rId32"/>
      <p:italic r:id="rId33"/>
      <p:boldItalic r:id="rId34"/>
    </p:embeddedFont>
    <p:embeddedFont>
      <p:font typeface="Average" pitchFamily="2" charset="77"/>
      <p:regular r:id="rId35"/>
    </p:embeddedFont>
    <p:embeddedFont>
      <p:font typeface="Oswald" pitchFamily="2" charset="77"/>
      <p:regular r:id="rId36"/>
      <p:bold r:id="rId37"/>
    </p:embeddedFont>
    <p:embeddedFont>
      <p:font typeface="Roboto" panose="02000000000000000000" pitchFamily="2" charset="0"/>
      <p:regular r:id="rId38"/>
      <p:bold r:id="rId39"/>
      <p:italic r:id="rId40"/>
      <p:boldItalic r:id="rId41"/>
    </p:embeddedFont>
    <p:embeddedFont>
      <p:font typeface="Roboto Black" panose="020F0502020204030204" pitchFamily="34" charset="0"/>
      <p:bold r:id="rId42"/>
      <p:italic r:id="rId43"/>
      <p:boldItalic r:id="rId44"/>
    </p:embeddedFont>
    <p:embeddedFont>
      <p:font typeface="Roboto Light" panose="020F0302020204030204" pitchFamily="34" charset="0"/>
      <p:regular r:id="rId45"/>
      <p:bold r:id="rId46"/>
      <p:italic r:id="rId47"/>
      <p:boldItalic r:id="rId48"/>
    </p:embeddedFont>
    <p:embeddedFont>
      <p:font typeface="Roboto Medium" panose="020F050202020403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CEE47F-2F49-42D7-B9A5-88AD4E51EE6C}">
  <a:tblStyle styleId="{49CEE47F-2F49-42D7-B9A5-88AD4E51EE6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6"/>
  </p:normalViewPr>
  <p:slideViewPr>
    <p:cSldViewPr snapToGrid="0">
      <p:cViewPr varScale="1">
        <p:scale>
          <a:sx n="141" d="100"/>
          <a:sy n="141" d="100"/>
        </p:scale>
        <p:origin x="80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venthorizontelescope.org/array"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iopscience.iop.org/article/10.3847/1538-4357/acaea8" TargetMode="External"/><Relationship Id="rId5" Type="http://schemas.openxmlformats.org/officeDocument/2006/relationships/hyperlink" Target="https://iopscience.iop.org/article/10.3847/1538-4357/ac7a40" TargetMode="External"/><Relationship Id="rId4" Type="http://schemas.openxmlformats.org/officeDocument/2006/relationships/hyperlink" Target="https://www.aanda.org/component/article?access=doi&amp;doi=10.1051/0004-6361/202037493&amp;#fig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cience.nrao.edu/science/highlights/fy2014-1/detailed-imaging-of-the-sombrero-galaxy-je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dfa7b24edb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dfa7b24ed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ff78ec5cdc_1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ff78ec5cdc_1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Don’t discuss lightcurve yet, first just mention these are lightcurves and IC459 is going to be ignored for now</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72113a56d3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72113a56d3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72113a56d3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72113a56d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ef560d6f78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ef560d6f78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ff78ec5cdc_1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ff78ec5cdc_1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Average"/>
                <a:ea typeface="Average"/>
                <a:cs typeface="Average"/>
                <a:sym typeface="Average"/>
              </a:rPr>
              <a:t>For broad spectral modeling, there are degeneracies between models that only consider radio/sub-mm emission, and X-ray can break those degeneracies to tell us what physical scenario produced the emission we’re seeing. This is especially important when interpreting EHT observations, since the EHT frequency happens to fall very very close to where emission transitions from being jet to accretion dominated. So, we want to have as much information as possible to inform our model and tell us whether EHT is really seeing the jet base or the accretion flow (or both). </a:t>
            </a:r>
            <a:endParaRPr sz="1200">
              <a:solidFill>
                <a:schemeClr val="dk1"/>
              </a:solidFill>
              <a:latin typeface="Average"/>
              <a:ea typeface="Average"/>
              <a:cs typeface="Average"/>
              <a:sym typeface="Average"/>
            </a:endParaRPr>
          </a:p>
          <a:p>
            <a:pPr marL="0" lvl="0" indent="0" algn="l" rtl="0">
              <a:spcBef>
                <a:spcPts val="0"/>
              </a:spcBef>
              <a:spcAft>
                <a:spcPts val="0"/>
              </a:spcAft>
              <a:buNone/>
            </a:pPr>
            <a:r>
              <a:rPr lang="en" sz="1200">
                <a:solidFill>
                  <a:schemeClr val="dk1"/>
                </a:solidFill>
                <a:latin typeface="Average"/>
                <a:ea typeface="Average"/>
                <a:cs typeface="Average"/>
                <a:sym typeface="Average"/>
              </a:rPr>
              <a:t>In this SED for Sombrero, I’ve added the luminosity range found from the NICER lightcurve, as well as the hard X-ray luminosity measured by NICER – I’d like to emphasize that the NICER range covers quite a bit more than what Chandra has seen. Often, we use data spanning several decades and combine it all together in one SED model, but the variability seen throughout the NICER campaign indicates that we should try to do time-resolved SED modeling to account for changes in the flux and improve model accuracy.</a:t>
            </a:r>
            <a:endParaRPr sz="1200">
              <a:solidFill>
                <a:schemeClr val="dk1"/>
              </a:solidFill>
              <a:latin typeface="Average"/>
              <a:ea typeface="Average"/>
              <a:cs typeface="Average"/>
              <a:sym typeface="Averag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ff78ec5cdc_1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ff78ec5cdc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Average"/>
                <a:ea typeface="Average"/>
                <a:cs typeface="Average"/>
                <a:sym typeface="Average"/>
              </a:rPr>
              <a:t>For broad spectral modeling, there are degeneracies between models that only consider radio/sub-mm emission, and X-ray can break those degeneracies to tell us what physical scenario produced the emission we’re seeing. This is especially important when interpreting EHT observations, since the EHT frequency happens to fall very very close to where emission transitions from being jet to accretion dominated. So, we want to have as much information as possible to inform our model and tell us whether EHT is really seeing the jet base or the accretion flow (or both). </a:t>
            </a:r>
            <a:endParaRPr sz="1200">
              <a:solidFill>
                <a:schemeClr val="dk1"/>
              </a:solidFill>
              <a:latin typeface="Average"/>
              <a:ea typeface="Average"/>
              <a:cs typeface="Average"/>
              <a:sym typeface="Average"/>
            </a:endParaRPr>
          </a:p>
          <a:p>
            <a:pPr marL="0" lvl="0" indent="0" algn="l" rtl="0">
              <a:spcBef>
                <a:spcPts val="0"/>
              </a:spcBef>
              <a:spcAft>
                <a:spcPts val="0"/>
              </a:spcAft>
              <a:buNone/>
            </a:pPr>
            <a:r>
              <a:rPr lang="en" sz="1200">
                <a:solidFill>
                  <a:schemeClr val="dk1"/>
                </a:solidFill>
                <a:latin typeface="Average"/>
                <a:ea typeface="Average"/>
                <a:cs typeface="Average"/>
                <a:sym typeface="Average"/>
              </a:rPr>
              <a:t>In this SED for Sombrero, I’ve added the luminosity range found from the NICER lightcurve, as well as the hard X-ray luminosity measured by NICER – I’d like to emphasize that the NICER range covers quite a bit more than what Chandra has seen. Often, we use data spanning several decades and combine it all together in one SED model, but the variability seen throughout the NICER campaign indicates that we should try to do time-resolved SED modeling to account for changes in the flux and improve model accuracy.</a:t>
            </a:r>
            <a:endParaRPr sz="1200">
              <a:solidFill>
                <a:schemeClr val="dk1"/>
              </a:solidFill>
              <a:latin typeface="Average"/>
              <a:ea typeface="Average"/>
              <a:cs typeface="Average"/>
              <a:sym typeface="Averag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ff78ec5cdc_1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ff78ec5cdc_1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ff78ec5cdc_1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ff78ec5cdc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“We’re more than just donuts!”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Here are some other images EHT has released for AGN that are slightly smaller and/or further away</a:t>
            </a:r>
            <a:endParaRPr/>
          </a:p>
          <a:p>
            <a:pPr marL="0" lvl="0" indent="0" algn="l" rtl="0">
              <a:spcBef>
                <a:spcPts val="0"/>
              </a:spcBef>
              <a:spcAft>
                <a:spcPts val="0"/>
              </a:spcAft>
              <a:buNone/>
            </a:pPr>
            <a:r>
              <a:rPr lang="en" u="sng">
                <a:solidFill>
                  <a:schemeClr val="hlink"/>
                </a:solidFill>
                <a:hlinkClick r:id="rId3"/>
              </a:rPr>
              <a:t>https://eventhorizontelescope.org/array</a:t>
            </a:r>
            <a:endParaRPr>
              <a:solidFill>
                <a:schemeClr val="dk1"/>
              </a:solidFill>
            </a:endParaRPr>
          </a:p>
          <a:p>
            <a:pPr marL="0" lvl="0" indent="0" algn="l" rtl="0">
              <a:spcBef>
                <a:spcPts val="0"/>
              </a:spcBef>
              <a:spcAft>
                <a:spcPts val="0"/>
              </a:spcAft>
              <a:buNone/>
            </a:pPr>
            <a:r>
              <a:rPr lang="en"/>
              <a:t>3C279 elongated core region, could be jet base or bent jet (rotating over time?) </a:t>
            </a:r>
            <a:r>
              <a:rPr lang="en" u="sng">
                <a:solidFill>
                  <a:schemeClr val="hlink"/>
                </a:solidFill>
                <a:hlinkClick r:id="rId4"/>
              </a:rPr>
              <a:t>https://www.aanda.org/component/article?access=doi&amp;doi=10.1051/0004-6361/202037493&amp;#figs</a:t>
            </a:r>
            <a:endParaRPr/>
          </a:p>
          <a:p>
            <a:pPr marL="0" lvl="0" indent="0" algn="l" rtl="0">
              <a:spcBef>
                <a:spcPts val="0"/>
              </a:spcBef>
              <a:spcAft>
                <a:spcPts val="0"/>
              </a:spcAft>
              <a:buNone/>
            </a:pPr>
            <a:r>
              <a:rPr lang="en"/>
              <a:t>J1924 precessing jet and compact core region </a:t>
            </a:r>
            <a:endParaRPr/>
          </a:p>
          <a:p>
            <a:pPr marL="0" lvl="0" indent="0" algn="l" rtl="0">
              <a:spcBef>
                <a:spcPts val="0"/>
              </a:spcBef>
              <a:spcAft>
                <a:spcPts val="0"/>
              </a:spcAft>
              <a:buNone/>
            </a:pPr>
            <a:r>
              <a:rPr lang="en" u="sng">
                <a:solidFill>
                  <a:schemeClr val="hlink"/>
                </a:solidFill>
                <a:hlinkClick r:id="rId5"/>
              </a:rPr>
              <a:t>https://iopscience.iop.org/article/10.3847/1538-4357/ac7a40</a:t>
            </a:r>
            <a:endParaRPr/>
          </a:p>
          <a:p>
            <a:pPr marL="0" lvl="0" indent="0" algn="l" rtl="0">
              <a:spcBef>
                <a:spcPts val="0"/>
              </a:spcBef>
              <a:spcAft>
                <a:spcPts val="0"/>
              </a:spcAft>
              <a:buNone/>
            </a:pPr>
            <a:r>
              <a:rPr lang="en"/>
              <a:t>NRAO530 bright core, polarization indicates magnetic field-powered w/helical shape</a:t>
            </a:r>
            <a:endParaRPr/>
          </a:p>
          <a:p>
            <a:pPr marL="0" lvl="0" indent="0" algn="l" rtl="0">
              <a:spcBef>
                <a:spcPts val="0"/>
              </a:spcBef>
              <a:spcAft>
                <a:spcPts val="0"/>
              </a:spcAft>
              <a:buNone/>
            </a:pPr>
            <a:r>
              <a:rPr lang="en" u="sng">
                <a:solidFill>
                  <a:schemeClr val="hlink"/>
                </a:solidFill>
                <a:hlinkClick r:id="rId6"/>
              </a:rPr>
              <a:t>https://iopscience.iop.org/article/10.3847/1538-4357/acaea8</a:t>
            </a:r>
            <a:endParaRPr/>
          </a:p>
          <a:p>
            <a:pPr marL="0" lvl="0" indent="0" algn="l" rtl="0">
              <a:spcBef>
                <a:spcPts val="0"/>
              </a:spcBef>
              <a:spcAft>
                <a:spcPts val="0"/>
              </a:spcAft>
              <a:buNone/>
            </a:pPr>
            <a:r>
              <a:rPr lang="en"/>
              <a:t>CenA Double sided jet “sheaths” viewed from the side – high E emission beamed along the “spine” away from our line of sight appears dark, but slower moving particles along the perimeter emit light in a variety of directions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ff78ec5cdc_1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ff78ec5cdc_1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ff78ec5cdc_1_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ff78ec5cdc_1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a previous NICER campaign that collected ~60 nights of soft X-ray observations for 3 LLAGN ETHER sources in 2022. The goal with this data is to start characterizing the soft X-ray spectrum, brightness, and variability of these sources. I’ve started developing a set of scripts for processing the data using NASA’s Heasoft package, and I’m learning how to use Xspec for fitting a model to the observations in order to extract flux information. This analysis is very challenging because these sources are quite faint, on the borderline of being background-dominated. I have to use special, fine-tuned background models that were newly released by NICER in late 2022.</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ff78ec5cdc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ff78ec5cdc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Average"/>
                <a:ea typeface="Average"/>
                <a:cs typeface="Average"/>
                <a:sym typeface="Average"/>
              </a:rPr>
              <a:t>EHT is also complemented by multi-wavelength observations, in particular at high energies, since…</a:t>
            </a:r>
            <a:endParaRPr sz="1200">
              <a:solidFill>
                <a:schemeClr val="dk1"/>
              </a:solidFill>
              <a:latin typeface="Average"/>
              <a:ea typeface="Average"/>
              <a:cs typeface="Average"/>
              <a:sym typeface="Average"/>
            </a:endParaRPr>
          </a:p>
          <a:p>
            <a:pPr marL="0" lvl="0" indent="0" algn="l" rtl="0">
              <a:spcBef>
                <a:spcPts val="0"/>
              </a:spcBef>
              <a:spcAft>
                <a:spcPts val="0"/>
              </a:spcAft>
              <a:buNone/>
            </a:pPr>
            <a:r>
              <a:rPr lang="en" sz="1200">
                <a:solidFill>
                  <a:schemeClr val="dk1"/>
                </a:solidFill>
                <a:latin typeface="Average"/>
                <a:ea typeface="Average"/>
                <a:cs typeface="Average"/>
                <a:sym typeface="Average"/>
              </a:rPr>
              <a:t>Example here, from very recently released work that I’m involved with…</a:t>
            </a:r>
            <a:endParaRPr sz="1200">
              <a:solidFill>
                <a:schemeClr val="dk1"/>
              </a:solidFill>
              <a:latin typeface="Average"/>
              <a:ea typeface="Average"/>
              <a:cs typeface="Average"/>
              <a:sym typeface="Average"/>
            </a:endParaRPr>
          </a:p>
          <a:p>
            <a:pPr marL="0" lvl="0" indent="0" algn="l" rtl="0">
              <a:spcBef>
                <a:spcPts val="0"/>
              </a:spcBef>
              <a:spcAft>
                <a:spcPts val="0"/>
              </a:spcAft>
              <a:buNone/>
            </a:pPr>
            <a:r>
              <a:rPr lang="en" sz="1200">
                <a:solidFill>
                  <a:schemeClr val="dk1"/>
                </a:solidFill>
                <a:latin typeface="Average"/>
                <a:ea typeface="Average"/>
                <a:cs typeface="Average"/>
                <a:sym typeface="Average"/>
              </a:rPr>
              <a:t>Emphasize OOM scales (spans 6 OOM in size)</a:t>
            </a:r>
            <a:endParaRPr sz="1200">
              <a:solidFill>
                <a:schemeClr val="dk1"/>
              </a:solidFill>
              <a:latin typeface="Average"/>
              <a:ea typeface="Average"/>
              <a:cs typeface="Average"/>
              <a:sym typeface="Average"/>
            </a:endParaRPr>
          </a:p>
          <a:p>
            <a:pPr marL="0" lvl="0" indent="0" algn="l" rtl="0">
              <a:spcBef>
                <a:spcPts val="0"/>
              </a:spcBef>
              <a:spcAft>
                <a:spcPts val="0"/>
              </a:spcAft>
              <a:buNone/>
            </a:pPr>
            <a:r>
              <a:rPr lang="en" sz="1200">
                <a:solidFill>
                  <a:schemeClr val="dk1"/>
                </a:solidFill>
                <a:latin typeface="Average"/>
                <a:ea typeface="Average"/>
                <a:cs typeface="Average"/>
                <a:sym typeface="Average"/>
              </a:rPr>
              <a:t>Benefits – across radio and X-ray, seeing emission from jet base and/or inner accretion flow, allows us to disentangle where emission is coming from</a:t>
            </a:r>
            <a:endParaRPr sz="1200">
              <a:solidFill>
                <a:schemeClr val="dk1"/>
              </a:solidFill>
              <a:latin typeface="Average"/>
              <a:ea typeface="Average"/>
              <a:cs typeface="Average"/>
              <a:sym typeface="Averag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ff78ec5cdc_1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ff78ec5cdc_1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LLAGN are a very common type of AGN</a:t>
            </a:r>
            <a:endParaRPr/>
          </a:p>
          <a:p>
            <a:pPr marL="0" lvl="0" indent="0" algn="l" rtl="0">
              <a:spcBef>
                <a:spcPts val="0"/>
              </a:spcBef>
              <a:spcAft>
                <a:spcPts val="0"/>
              </a:spcAft>
              <a:buNone/>
            </a:pPr>
            <a:r>
              <a:rPr lang="en"/>
              <a:t>Add length scales for thin disk thickness, jet size</a:t>
            </a:r>
            <a:endParaRPr/>
          </a:p>
          <a:p>
            <a:pPr marL="0" lvl="0" indent="0" algn="l" rtl="0">
              <a:spcBef>
                <a:spcPts val="0"/>
              </a:spcBef>
              <a:spcAft>
                <a:spcPts val="0"/>
              </a:spcAft>
              <a:buNone/>
            </a:pPr>
            <a:r>
              <a:rPr lang="en"/>
              <a:t>Note: instead of a warm corona, some people think hot corona emission reflecting off the accretion flow could suffice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ff78ec5cdc_1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ff78ec5cdc_1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Idea is, once we finish model fitting and extracting the fluxes/luminosity for each observation, we can compare the results with other wavelength observations to start understanding the overall SED of these systems. In particular, the SED shape can be fit by different disk accretion and jet models to see which model accurately describes the data.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ef560d6f78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ef560d6f78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ef560d6f78_1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ef560d6f78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LX/LEdd for our targets is ~10^-5 (slightly higher)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ff78ec5cdc_1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ff78ec5cdc_1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72113a56d3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72113a56d3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df98116b8e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df98116b8e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72113a56d3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72113a56d3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ff78ec5cdc_1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ff78ec5cdc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EHT is asking the question, what’s next?</a:t>
            </a:r>
            <a:endParaRPr/>
          </a:p>
          <a:p>
            <a:pPr marL="0" lvl="0" indent="0" algn="l" rtl="0">
              <a:spcBef>
                <a:spcPts val="0"/>
              </a:spcBef>
              <a:spcAft>
                <a:spcPts val="0"/>
              </a:spcAft>
              <a:buNone/>
            </a:pPr>
            <a:r>
              <a:rPr lang="en"/>
              <a:t>Plot axes (apparent ring size vs EHT flux) -&gt; M87 &amp; SgrA* are most obvious choices (brightest and biggest) -&gt; purple points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ff78ec5cdc_1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ff78ec5cdc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X-ray and optical -&gt; MBH -&gt; ring size (just below current EHT resolution) w/future additional detectors they could be resolved -&gt; low luminosity agn</a:t>
            </a:r>
            <a:endParaRPr/>
          </a:p>
          <a:p>
            <a:pPr marL="0" lvl="0" indent="0" algn="l" rtl="0">
              <a:spcBef>
                <a:spcPts val="0"/>
              </a:spcBef>
              <a:spcAft>
                <a:spcPts val="0"/>
              </a:spcAft>
              <a:buNone/>
            </a:pPr>
            <a:r>
              <a:rPr lang="en" u="sng">
                <a:solidFill>
                  <a:schemeClr val="hlink"/>
                </a:solidFill>
                <a:hlinkClick r:id="rId3"/>
              </a:rPr>
              <a:t>https://science.nrao.edu/science/highlights/fy2014-1/detailed-imaging-of-the-sombrero-galaxy-jet</a:t>
            </a:r>
            <a:endParaRPr/>
          </a:p>
          <a:p>
            <a:pPr marL="0" lvl="0" indent="0" algn="l" rtl="0">
              <a:spcBef>
                <a:spcPts val="0"/>
              </a:spcBef>
              <a:spcAft>
                <a:spcPts val="0"/>
              </a:spcAft>
              <a:buNone/>
            </a:pPr>
            <a:r>
              <a:rPr lang="en"/>
              <a:t>Sombrero SMBH mass estimated dynamically (from stellar motions)</a:t>
            </a:r>
            <a:endParaRPr/>
          </a:p>
          <a:p>
            <a:pPr marL="0" lvl="0" indent="0" algn="l" rtl="0">
              <a:spcBef>
                <a:spcPts val="0"/>
              </a:spcBef>
              <a:spcAft>
                <a:spcPts val="0"/>
              </a:spcAft>
              <a:buNone/>
            </a:pPr>
            <a:r>
              <a:rPr lang="en"/>
              <a:t>IC1459 ring uncertainty ~ 1.5 mas, Sombrero ~ 0.5 mas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ff78ec5cdc_1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ff78ec5cdc_1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X-ray, we think that …</a:t>
            </a:r>
            <a:endParaRPr/>
          </a:p>
          <a:p>
            <a:pPr marL="0" lvl="0" indent="0" algn="l" rtl="0">
              <a:spcBef>
                <a:spcPts val="0"/>
              </a:spcBef>
              <a:spcAft>
                <a:spcPts val="0"/>
              </a:spcAft>
              <a:buNone/>
            </a:pPr>
            <a:r>
              <a:rPr lang="en"/>
              <a:t>Add length scales for thin disk thickness (, jet size, </a:t>
            </a:r>
            <a:endParaRPr/>
          </a:p>
          <a:p>
            <a:pPr marL="0" lvl="0" indent="0" algn="l" rtl="0">
              <a:spcBef>
                <a:spcPts val="0"/>
              </a:spcBef>
              <a:spcAft>
                <a:spcPts val="0"/>
              </a:spcAft>
              <a:buNone/>
            </a:pPr>
            <a:r>
              <a:rPr lang="en"/>
              <a:t>Note: instead of a warm corona, some people think hot corona emission reflecting off the accretion flow could suffice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ef560d6f78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ef560d6f78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X-ray, we think that …</a:t>
            </a:r>
            <a:endParaRPr/>
          </a:p>
          <a:p>
            <a:pPr marL="0" lvl="0" indent="0" algn="l" rtl="0">
              <a:spcBef>
                <a:spcPts val="0"/>
              </a:spcBef>
              <a:spcAft>
                <a:spcPts val="0"/>
              </a:spcAft>
              <a:buNone/>
            </a:pPr>
            <a:r>
              <a:rPr lang="en"/>
              <a:t>Add length scales for thin disk thickness (, jet size, </a:t>
            </a:r>
            <a:endParaRPr/>
          </a:p>
          <a:p>
            <a:pPr marL="0" lvl="0" indent="0" algn="l" rtl="0">
              <a:spcBef>
                <a:spcPts val="0"/>
              </a:spcBef>
              <a:spcAft>
                <a:spcPts val="0"/>
              </a:spcAft>
              <a:buNone/>
            </a:pPr>
            <a:r>
              <a:rPr lang="en"/>
              <a:t>Note: instead of a warm corona, some people think hot corona emission reflecting off the accretion flow could suffice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ef560d6f78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ef560d6f78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this project, we conducted the first soft x-ray monitoring campaign of these targets to characterize their X-ray emission and variability</a:t>
            </a:r>
            <a:endParaRPr/>
          </a:p>
          <a:p>
            <a:pPr marL="0" lvl="0" indent="0" algn="l" rtl="0">
              <a:spcBef>
                <a:spcPts val="0"/>
              </a:spcBef>
              <a:spcAft>
                <a:spcPts val="0"/>
              </a:spcAft>
              <a:buNone/>
            </a:pPr>
            <a:endParaRPr/>
          </a:p>
          <a:p>
            <a:pPr marL="0" lvl="0" indent="0" algn="l" rtl="0">
              <a:spcBef>
                <a:spcPts val="0"/>
              </a:spcBef>
              <a:spcAft>
                <a:spcPts val="0"/>
              </a:spcAft>
              <a:buNone/>
            </a:pPr>
            <a:r>
              <a:rPr lang="en"/>
              <a:t>tbabs * (ztbabs * powerlaw + mekal)</a:t>
            </a:r>
            <a:endParaRPr/>
          </a:p>
          <a:p>
            <a:pPr marL="0" lvl="0" indent="0" algn="l" rtl="0">
              <a:spcBef>
                <a:spcPts val="0"/>
              </a:spcBef>
              <a:spcAft>
                <a:spcPts val="0"/>
              </a:spcAft>
              <a:buNone/>
            </a:pPr>
            <a:r>
              <a:rPr lang="en"/>
              <a:t>Mention that absorption has a contribution from our galactic line of sight as well as intrinsic absorption in the target galaxy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ff78ec5cdc_1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ff78ec5cdc_1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this project, we conducted the first soft x-ray monitoring campaign of these targets to characterize their X-ray emission and variability</a:t>
            </a:r>
            <a:endParaRPr/>
          </a:p>
          <a:p>
            <a:pPr marL="0" lvl="0" indent="0" algn="l" rtl="0">
              <a:spcBef>
                <a:spcPts val="0"/>
              </a:spcBef>
              <a:spcAft>
                <a:spcPts val="0"/>
              </a:spcAft>
              <a:buNone/>
            </a:pPr>
            <a:endParaRPr/>
          </a:p>
          <a:p>
            <a:pPr marL="0" lvl="0" indent="0" algn="l" rtl="0">
              <a:spcBef>
                <a:spcPts val="0"/>
              </a:spcBef>
              <a:spcAft>
                <a:spcPts val="0"/>
              </a:spcAft>
              <a:buNone/>
            </a:pPr>
            <a:r>
              <a:rPr lang="en"/>
              <a:t>tbabs * (ztbabs * powerlaw + mekal)</a:t>
            </a:r>
            <a:endParaRPr/>
          </a:p>
          <a:p>
            <a:pPr marL="0" lvl="0" indent="0" algn="l" rtl="0">
              <a:spcBef>
                <a:spcPts val="0"/>
              </a:spcBef>
              <a:spcAft>
                <a:spcPts val="0"/>
              </a:spcAft>
              <a:buNone/>
            </a:pPr>
            <a:r>
              <a:rPr lang="en"/>
              <a:t>Mention that absorption has a contribution from our galactic line of sight as well as intrinsic absorption in the target galaxy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2113a56d3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72113a56d3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grpSp>
        <p:nvGrpSpPr>
          <p:cNvPr id="55" name="Google Shape;55;p14"/>
          <p:cNvGrpSpPr/>
          <p:nvPr/>
        </p:nvGrpSpPr>
        <p:grpSpPr>
          <a:xfrm>
            <a:off x="4350279" y="2855377"/>
            <a:ext cx="443589" cy="105632"/>
            <a:chOff x="4137525" y="2915950"/>
            <a:chExt cx="869100" cy="207000"/>
          </a:xfrm>
        </p:grpSpPr>
        <p:sp>
          <p:nvSpPr>
            <p:cNvPr id="56" name="Google Shape;56;p14"/>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14"/>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60" name="Google Shape;60;p14"/>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1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4" name="Google Shape;64;p1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7" name="Google Shape;6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8" name="Google Shape;68;p1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1" name="Google Shape;71;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2" name="Google Shape;72;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3" name="Google Shape;73;p1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6" name="Google Shape;76;p1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9" name="Google Shape;79;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0" name="Google Shape;80;p1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83" name="Google Shape;83;p2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21"/>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 name="Google Shape;86;p2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87" name="Google Shape;87;p21"/>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8" name="Google Shape;88;p21"/>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89" name="Google Shape;89;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90" name="Google Shape;90;p2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93" name="Google Shape;93;p2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4"/>
        <p:cNvGrpSpPr/>
        <p:nvPr/>
      </p:nvGrpSpPr>
      <p:grpSpPr>
        <a:xfrm>
          <a:off x="0" y="0"/>
          <a:ext cx="0" cy="0"/>
          <a:chOff x="0" y="0"/>
          <a:chExt cx="0" cy="0"/>
        </a:xfrm>
      </p:grpSpPr>
      <p:sp>
        <p:nvSpPr>
          <p:cNvPr id="95" name="Google Shape;95;p23"/>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6" name="Google Shape;96;p23"/>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7" name="Google Shape;97;p2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2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late">
    <p:bg>
      <p:bgPr>
        <a:solidFill>
          <a:srgbClr val="0000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53" name="Google Shape;53;p1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200">
                <a:solidFill>
                  <a:schemeClr val="accent3"/>
                </a:solidFill>
                <a:latin typeface="Average"/>
                <a:ea typeface="Average"/>
                <a:cs typeface="Average"/>
                <a:sym typeface="Average"/>
              </a:defRPr>
            </a:lvl1pPr>
            <a:lvl2pPr lvl="1" algn="r">
              <a:buNone/>
              <a:defRPr sz="1200">
                <a:solidFill>
                  <a:schemeClr val="accent3"/>
                </a:solidFill>
                <a:latin typeface="Average"/>
                <a:ea typeface="Average"/>
                <a:cs typeface="Average"/>
                <a:sym typeface="Average"/>
              </a:defRPr>
            </a:lvl2pPr>
            <a:lvl3pPr lvl="2" algn="r">
              <a:buNone/>
              <a:defRPr sz="1200">
                <a:solidFill>
                  <a:schemeClr val="accent3"/>
                </a:solidFill>
                <a:latin typeface="Average"/>
                <a:ea typeface="Average"/>
                <a:cs typeface="Average"/>
                <a:sym typeface="Average"/>
              </a:defRPr>
            </a:lvl3pPr>
            <a:lvl4pPr lvl="3" algn="r">
              <a:buNone/>
              <a:defRPr sz="1200">
                <a:solidFill>
                  <a:schemeClr val="accent3"/>
                </a:solidFill>
                <a:latin typeface="Average"/>
                <a:ea typeface="Average"/>
                <a:cs typeface="Average"/>
                <a:sym typeface="Average"/>
              </a:defRPr>
            </a:lvl4pPr>
            <a:lvl5pPr lvl="4" algn="r">
              <a:buNone/>
              <a:defRPr sz="1200">
                <a:solidFill>
                  <a:schemeClr val="accent3"/>
                </a:solidFill>
                <a:latin typeface="Average"/>
                <a:ea typeface="Average"/>
                <a:cs typeface="Average"/>
                <a:sym typeface="Average"/>
              </a:defRPr>
            </a:lvl5pPr>
            <a:lvl6pPr lvl="5" algn="r">
              <a:buNone/>
              <a:defRPr sz="1200">
                <a:solidFill>
                  <a:schemeClr val="accent3"/>
                </a:solidFill>
                <a:latin typeface="Average"/>
                <a:ea typeface="Average"/>
                <a:cs typeface="Average"/>
                <a:sym typeface="Average"/>
              </a:defRPr>
            </a:lvl6pPr>
            <a:lvl7pPr lvl="6" algn="r">
              <a:buNone/>
              <a:defRPr sz="1200">
                <a:solidFill>
                  <a:schemeClr val="accent3"/>
                </a:solidFill>
                <a:latin typeface="Average"/>
                <a:ea typeface="Average"/>
                <a:cs typeface="Average"/>
                <a:sym typeface="Average"/>
              </a:defRPr>
            </a:lvl7pPr>
            <a:lvl8pPr lvl="7" algn="r">
              <a:buNone/>
              <a:defRPr sz="1200">
                <a:solidFill>
                  <a:schemeClr val="accent3"/>
                </a:solidFill>
                <a:latin typeface="Average"/>
                <a:ea typeface="Average"/>
                <a:cs typeface="Average"/>
                <a:sym typeface="Average"/>
              </a:defRPr>
            </a:lvl8pPr>
            <a:lvl9pPr lvl="8" algn="r">
              <a:buNone/>
              <a:defRPr sz="12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5"/>
          <p:cNvPicPr preferRelativeResize="0"/>
          <p:nvPr/>
        </p:nvPicPr>
        <p:blipFill>
          <a:blip r:embed="rId3">
            <a:alphaModFix/>
          </a:blip>
          <a:stretch>
            <a:fillRect/>
          </a:stretch>
        </p:blipFill>
        <p:spPr>
          <a:xfrm>
            <a:off x="2512825" y="3136125"/>
            <a:ext cx="3389466" cy="1918300"/>
          </a:xfrm>
          <a:prstGeom prst="rect">
            <a:avLst/>
          </a:prstGeom>
          <a:noFill/>
          <a:ln>
            <a:noFill/>
          </a:ln>
        </p:spPr>
      </p:pic>
      <p:pic>
        <p:nvPicPr>
          <p:cNvPr id="105" name="Google Shape;105;p25"/>
          <p:cNvPicPr preferRelativeResize="0"/>
          <p:nvPr/>
        </p:nvPicPr>
        <p:blipFill rotWithShape="1">
          <a:blip r:embed="rId4">
            <a:alphaModFix/>
          </a:blip>
          <a:srcRect l="2353"/>
          <a:stretch/>
        </p:blipFill>
        <p:spPr>
          <a:xfrm>
            <a:off x="5830275" y="2277125"/>
            <a:ext cx="2972500" cy="2032774"/>
          </a:xfrm>
          <a:prstGeom prst="rect">
            <a:avLst/>
          </a:prstGeom>
          <a:noFill/>
          <a:ln>
            <a:noFill/>
          </a:ln>
        </p:spPr>
      </p:pic>
      <p:pic>
        <p:nvPicPr>
          <p:cNvPr id="106" name="Google Shape;106;p25"/>
          <p:cNvPicPr preferRelativeResize="0"/>
          <p:nvPr/>
        </p:nvPicPr>
        <p:blipFill rotWithShape="1">
          <a:blip r:embed="rId5">
            <a:alphaModFix/>
          </a:blip>
          <a:srcRect l="17237" t="2206" r="13701" b="19833"/>
          <a:stretch/>
        </p:blipFill>
        <p:spPr>
          <a:xfrm>
            <a:off x="350950" y="2579850"/>
            <a:ext cx="2161874" cy="2168850"/>
          </a:xfrm>
          <a:prstGeom prst="rect">
            <a:avLst/>
          </a:prstGeom>
          <a:noFill/>
          <a:ln>
            <a:noFill/>
          </a:ln>
        </p:spPr>
      </p:pic>
      <p:pic>
        <p:nvPicPr>
          <p:cNvPr id="107" name="Google Shape;107;p25"/>
          <p:cNvPicPr preferRelativeResize="0"/>
          <p:nvPr/>
        </p:nvPicPr>
        <p:blipFill rotWithShape="1">
          <a:blip r:embed="rId6">
            <a:alphaModFix/>
          </a:blip>
          <a:srcRect l="67585" t="6980" r="1318" b="61645"/>
          <a:stretch/>
        </p:blipFill>
        <p:spPr>
          <a:xfrm rot="1535007">
            <a:off x="-95085" y="195094"/>
            <a:ext cx="2008445" cy="1788109"/>
          </a:xfrm>
          <a:prstGeom prst="rect">
            <a:avLst/>
          </a:prstGeom>
          <a:noFill/>
          <a:ln>
            <a:noFill/>
          </a:ln>
        </p:spPr>
      </p:pic>
      <p:pic>
        <p:nvPicPr>
          <p:cNvPr id="108" name="Google Shape;108;p25"/>
          <p:cNvPicPr preferRelativeResize="0"/>
          <p:nvPr/>
        </p:nvPicPr>
        <p:blipFill rotWithShape="1">
          <a:blip r:embed="rId7">
            <a:alphaModFix/>
          </a:blip>
          <a:srcRect l="40761" t="7023" r="41646" b="29009"/>
          <a:stretch/>
        </p:blipFill>
        <p:spPr>
          <a:xfrm>
            <a:off x="6985950" y="1250"/>
            <a:ext cx="2027300" cy="1918288"/>
          </a:xfrm>
          <a:prstGeom prst="rect">
            <a:avLst/>
          </a:prstGeom>
          <a:noFill/>
          <a:ln>
            <a:noFill/>
          </a:ln>
        </p:spPr>
      </p:pic>
      <p:pic>
        <p:nvPicPr>
          <p:cNvPr id="109" name="Google Shape;109;p25"/>
          <p:cNvPicPr preferRelativeResize="0"/>
          <p:nvPr/>
        </p:nvPicPr>
        <p:blipFill>
          <a:blip r:embed="rId8">
            <a:alphaModFix/>
          </a:blip>
          <a:stretch>
            <a:fillRect/>
          </a:stretch>
        </p:blipFill>
        <p:spPr>
          <a:xfrm>
            <a:off x="8330217" y="4352175"/>
            <a:ext cx="751084" cy="729452"/>
          </a:xfrm>
          <a:prstGeom prst="rect">
            <a:avLst/>
          </a:prstGeom>
          <a:noFill/>
          <a:ln>
            <a:noFill/>
          </a:ln>
        </p:spPr>
      </p:pic>
      <p:pic>
        <p:nvPicPr>
          <p:cNvPr id="110" name="Google Shape;110;p25"/>
          <p:cNvPicPr preferRelativeResize="0"/>
          <p:nvPr/>
        </p:nvPicPr>
        <p:blipFill rotWithShape="1">
          <a:blip r:embed="rId9">
            <a:alphaModFix/>
          </a:blip>
          <a:srcRect l="36084" r="42631"/>
          <a:stretch/>
        </p:blipFill>
        <p:spPr>
          <a:xfrm>
            <a:off x="7343180" y="4419877"/>
            <a:ext cx="922947" cy="594026"/>
          </a:xfrm>
          <a:prstGeom prst="rect">
            <a:avLst/>
          </a:prstGeom>
          <a:noFill/>
          <a:ln>
            <a:noFill/>
          </a:ln>
        </p:spPr>
      </p:pic>
      <p:pic>
        <p:nvPicPr>
          <p:cNvPr id="111" name="Google Shape;111;p25"/>
          <p:cNvPicPr preferRelativeResize="0"/>
          <p:nvPr/>
        </p:nvPicPr>
        <p:blipFill>
          <a:blip r:embed="rId10">
            <a:alphaModFix/>
          </a:blip>
          <a:stretch>
            <a:fillRect/>
          </a:stretch>
        </p:blipFill>
        <p:spPr>
          <a:xfrm>
            <a:off x="6097625" y="4502176"/>
            <a:ext cx="1245542" cy="429424"/>
          </a:xfrm>
          <a:prstGeom prst="rect">
            <a:avLst/>
          </a:prstGeom>
          <a:noFill/>
          <a:ln>
            <a:noFill/>
          </a:ln>
        </p:spPr>
      </p:pic>
      <p:sp>
        <p:nvSpPr>
          <p:cNvPr id="112" name="Google Shape;112;p25"/>
          <p:cNvSpPr txBox="1"/>
          <p:nvPr/>
        </p:nvSpPr>
        <p:spPr>
          <a:xfrm>
            <a:off x="8393748" y="4622719"/>
            <a:ext cx="619500" cy="4317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595959"/>
                </a:solidFill>
              </a:rPr>
              <a:t>1</a:t>
            </a:fld>
            <a:endParaRPr sz="1000">
              <a:solidFill>
                <a:srgbClr val="595959"/>
              </a:solidFill>
            </a:endParaRPr>
          </a:p>
        </p:txBody>
      </p:sp>
      <p:sp>
        <p:nvSpPr>
          <p:cNvPr id="113" name="Google Shape;113;p25"/>
          <p:cNvSpPr txBox="1"/>
          <p:nvPr/>
        </p:nvSpPr>
        <p:spPr>
          <a:xfrm>
            <a:off x="350950" y="1216650"/>
            <a:ext cx="8141700" cy="1018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500">
                <a:solidFill>
                  <a:schemeClr val="dk1"/>
                </a:solidFill>
                <a:latin typeface="Roboto Black"/>
                <a:ea typeface="Roboto Black"/>
                <a:cs typeface="Roboto Black"/>
                <a:sym typeface="Roboto Black"/>
              </a:rPr>
              <a:t>Constraining the Accretion and Jet Properties of Next Gen. EHT Targets with NICER and NuSTAR (and Swift!)</a:t>
            </a:r>
            <a:endParaRPr sz="2500">
              <a:solidFill>
                <a:schemeClr val="dk1"/>
              </a:solidFill>
              <a:latin typeface="Roboto Black"/>
              <a:ea typeface="Roboto Black"/>
              <a:cs typeface="Roboto Black"/>
              <a:sym typeface="Roboto Black"/>
            </a:endParaRPr>
          </a:p>
        </p:txBody>
      </p:sp>
      <p:sp>
        <p:nvSpPr>
          <p:cNvPr id="114" name="Google Shape;114;p25"/>
          <p:cNvSpPr txBox="1"/>
          <p:nvPr/>
        </p:nvSpPr>
        <p:spPr>
          <a:xfrm>
            <a:off x="228588" y="2249850"/>
            <a:ext cx="4117800" cy="496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b="1">
                <a:solidFill>
                  <a:srgbClr val="FFFFFF"/>
                </a:solidFill>
                <a:latin typeface="Roboto"/>
                <a:ea typeface="Roboto"/>
                <a:cs typeface="Roboto"/>
                <a:sym typeface="Roboto"/>
              </a:rPr>
              <a:t>    </a:t>
            </a:r>
            <a:r>
              <a:rPr lang="en" sz="1500" b="1">
                <a:solidFill>
                  <a:srgbClr val="FFFFFF"/>
                </a:solidFill>
                <a:latin typeface="Roboto"/>
                <a:ea typeface="Roboto"/>
                <a:cs typeface="Roboto"/>
                <a:sym typeface="Roboto"/>
              </a:rPr>
              <a:t>Nicole Ford</a:t>
            </a:r>
            <a:r>
              <a:rPr lang="en" sz="1500">
                <a:solidFill>
                  <a:srgbClr val="FFFFFF"/>
                </a:solidFill>
                <a:latin typeface="Roboto"/>
                <a:ea typeface="Roboto"/>
                <a:cs typeface="Roboto"/>
                <a:sym typeface="Roboto"/>
              </a:rPr>
              <a:t> (PhD Student, McGill University) </a:t>
            </a:r>
            <a:endParaRPr sz="1500">
              <a:solidFill>
                <a:srgbClr val="FFFFFF"/>
              </a:solidFill>
              <a:latin typeface="Roboto"/>
              <a:ea typeface="Roboto"/>
              <a:cs typeface="Roboto"/>
              <a:sym typeface="Roboto"/>
            </a:endParaRPr>
          </a:p>
          <a:p>
            <a:pPr marL="0" lvl="0" indent="0" algn="l" rtl="0">
              <a:lnSpc>
                <a:spcPct val="115000"/>
              </a:lnSpc>
              <a:spcBef>
                <a:spcPts val="0"/>
              </a:spcBef>
              <a:spcAft>
                <a:spcPts val="0"/>
              </a:spcAft>
              <a:buNone/>
            </a:pPr>
            <a:r>
              <a:rPr lang="en" sz="1500">
                <a:solidFill>
                  <a:srgbClr val="FFFFFF"/>
                </a:solidFill>
                <a:latin typeface="Roboto"/>
                <a:ea typeface="Roboto"/>
                <a:cs typeface="Roboto"/>
                <a:sym typeface="Roboto"/>
              </a:rPr>
              <a:t>    </a:t>
            </a:r>
            <a:r>
              <a:rPr lang="en" sz="1500" i="1">
                <a:solidFill>
                  <a:srgbClr val="FFFFFF"/>
                </a:solidFill>
                <a:latin typeface="Roboto"/>
                <a:ea typeface="Roboto"/>
                <a:cs typeface="Roboto"/>
                <a:sym typeface="Roboto"/>
              </a:rPr>
              <a:t>Advisor: Daryl Haggard</a:t>
            </a:r>
            <a:endParaRPr sz="1500" i="1">
              <a:solidFill>
                <a:srgbClr val="FFFFFF"/>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4"/>
          <p:cNvPicPr preferRelativeResize="0"/>
          <p:nvPr/>
        </p:nvPicPr>
        <p:blipFill>
          <a:blip r:embed="rId3">
            <a:alphaModFix/>
          </a:blip>
          <a:stretch>
            <a:fillRect/>
          </a:stretch>
        </p:blipFill>
        <p:spPr>
          <a:xfrm>
            <a:off x="102100" y="862888"/>
            <a:ext cx="4469899" cy="3352424"/>
          </a:xfrm>
          <a:prstGeom prst="rect">
            <a:avLst/>
          </a:prstGeom>
          <a:noFill/>
          <a:ln>
            <a:noFill/>
          </a:ln>
        </p:spPr>
      </p:pic>
      <p:sp>
        <p:nvSpPr>
          <p:cNvPr id="284" name="Google Shape;284;p34"/>
          <p:cNvSpPr txBox="1">
            <a:spLocks noGrp="1"/>
          </p:cNvSpPr>
          <p:nvPr>
            <p:ph type="title"/>
          </p:nvPr>
        </p:nvSpPr>
        <p:spPr>
          <a:xfrm>
            <a:off x="180225" y="181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i="1"/>
              <a:t>NICER </a:t>
            </a:r>
            <a:r>
              <a:rPr lang="en"/>
              <a:t>Soft X-ray Light Curves</a:t>
            </a:r>
            <a:endParaRPr/>
          </a:p>
        </p:txBody>
      </p:sp>
      <p:sp>
        <p:nvSpPr>
          <p:cNvPr id="285" name="Google Shape;285;p34"/>
          <p:cNvSpPr txBox="1"/>
          <p:nvPr/>
        </p:nvSpPr>
        <p:spPr>
          <a:xfrm>
            <a:off x="6933233" y="984275"/>
            <a:ext cx="2730900" cy="6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595959"/>
                </a:solidFill>
                <a:latin typeface="Roboto"/>
                <a:ea typeface="Roboto"/>
                <a:cs typeface="Roboto"/>
                <a:sym typeface="Roboto"/>
              </a:rPr>
              <a:t>05-20 – 10-29 (2022)</a:t>
            </a:r>
            <a:endParaRPr sz="1500">
              <a:solidFill>
                <a:srgbClr val="595959"/>
              </a:solidFill>
              <a:latin typeface="Roboto"/>
              <a:ea typeface="Roboto"/>
              <a:cs typeface="Roboto"/>
              <a:sym typeface="Roboto"/>
            </a:endParaRPr>
          </a:p>
        </p:txBody>
      </p:sp>
      <p:sp>
        <p:nvSpPr>
          <p:cNvPr id="286" name="Google Shape;286;p34"/>
          <p:cNvSpPr txBox="1"/>
          <p:nvPr/>
        </p:nvSpPr>
        <p:spPr>
          <a:xfrm>
            <a:off x="102100" y="753925"/>
            <a:ext cx="1306800" cy="256800"/>
          </a:xfrm>
          <a:prstGeom prst="rect">
            <a:avLst/>
          </a:prstGeom>
          <a:solidFill>
            <a:schemeClr val="dk1"/>
          </a:solidFill>
          <a:ln w="28575" cap="flat" cmpd="sng">
            <a:solidFill>
              <a:srgbClr val="0B031D"/>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r>
              <a:rPr lang="en" sz="1800" b="1">
                <a:solidFill>
                  <a:srgbClr val="0B031D"/>
                </a:solidFill>
                <a:latin typeface="Arimo"/>
                <a:ea typeface="Arimo"/>
                <a:cs typeface="Arimo"/>
                <a:sym typeface="Arimo"/>
              </a:rPr>
              <a:t>Sombrero</a:t>
            </a:r>
            <a:endParaRPr sz="1800" b="1">
              <a:solidFill>
                <a:srgbClr val="0B031D"/>
              </a:solidFill>
              <a:latin typeface="Arimo"/>
              <a:ea typeface="Arimo"/>
              <a:cs typeface="Arimo"/>
              <a:sym typeface="Arimo"/>
            </a:endParaRPr>
          </a:p>
        </p:txBody>
      </p:sp>
      <p:sp>
        <p:nvSpPr>
          <p:cNvPr id="287" name="Google Shape;287;p3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
        <p:nvSpPr>
          <p:cNvPr id="288" name="Google Shape;288;p34"/>
          <p:cNvSpPr txBox="1">
            <a:spLocks noGrp="1"/>
          </p:cNvSpPr>
          <p:nvPr>
            <p:ph type="body" idx="1"/>
          </p:nvPr>
        </p:nvSpPr>
        <p:spPr>
          <a:xfrm>
            <a:off x="4454550" y="4173100"/>
            <a:ext cx="4587300" cy="660600"/>
          </a:xfrm>
          <a:prstGeom prst="rect">
            <a:avLst/>
          </a:prstGeom>
        </p:spPr>
        <p:txBody>
          <a:bodyPr spcFirstLastPara="1" wrap="square" lIns="91425" tIns="91425" rIns="91425" bIns="91425" anchor="t" anchorCtr="0">
            <a:normAutofit/>
          </a:bodyPr>
          <a:lstStyle/>
          <a:p>
            <a:pPr marL="0" lvl="0" indent="0" algn="just" rtl="0">
              <a:lnSpc>
                <a:spcPct val="115000"/>
              </a:lnSpc>
              <a:spcBef>
                <a:spcPts val="0"/>
              </a:spcBef>
              <a:spcAft>
                <a:spcPts val="0"/>
              </a:spcAft>
              <a:buNone/>
            </a:pPr>
            <a:r>
              <a:rPr lang="en" sz="1400" i="1">
                <a:solidFill>
                  <a:schemeClr val="dk1"/>
                </a:solidFill>
              </a:rPr>
              <a:t>Slightly fainter than Sombrero, uncertainties too large for detailed variability study</a:t>
            </a:r>
            <a:endParaRPr sz="1400">
              <a:solidFill>
                <a:schemeClr val="dk1"/>
              </a:solidFill>
            </a:endParaRPr>
          </a:p>
        </p:txBody>
      </p:sp>
      <p:pic>
        <p:nvPicPr>
          <p:cNvPr id="289" name="Google Shape;289;p34"/>
          <p:cNvPicPr preferRelativeResize="0"/>
          <p:nvPr/>
        </p:nvPicPr>
        <p:blipFill>
          <a:blip r:embed="rId4">
            <a:alphaModFix/>
          </a:blip>
          <a:stretch>
            <a:fillRect/>
          </a:stretch>
        </p:blipFill>
        <p:spPr>
          <a:xfrm>
            <a:off x="4572004" y="862889"/>
            <a:ext cx="4469899" cy="3352432"/>
          </a:xfrm>
          <a:prstGeom prst="rect">
            <a:avLst/>
          </a:prstGeom>
          <a:noFill/>
          <a:ln>
            <a:noFill/>
          </a:ln>
        </p:spPr>
      </p:pic>
      <p:sp>
        <p:nvSpPr>
          <p:cNvPr id="290" name="Google Shape;290;p34"/>
          <p:cNvSpPr txBox="1"/>
          <p:nvPr/>
        </p:nvSpPr>
        <p:spPr>
          <a:xfrm>
            <a:off x="4572000" y="803675"/>
            <a:ext cx="933300" cy="256800"/>
          </a:xfrm>
          <a:prstGeom prst="rect">
            <a:avLst/>
          </a:prstGeom>
          <a:solidFill>
            <a:schemeClr val="dk1"/>
          </a:solidFill>
          <a:ln w="28575" cap="flat" cmpd="sng">
            <a:solidFill>
              <a:srgbClr val="0B031D"/>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r>
              <a:rPr lang="en" sz="1800" b="1">
                <a:solidFill>
                  <a:srgbClr val="0B031D"/>
                </a:solidFill>
                <a:latin typeface="Arimo"/>
                <a:ea typeface="Arimo"/>
                <a:cs typeface="Arimo"/>
                <a:sym typeface="Arimo"/>
              </a:rPr>
              <a:t>IC1459</a:t>
            </a:r>
            <a:endParaRPr sz="1800" b="1">
              <a:solidFill>
                <a:srgbClr val="0B031D"/>
              </a:solidFill>
              <a:latin typeface="Arimo"/>
              <a:ea typeface="Arimo"/>
              <a:cs typeface="Arimo"/>
              <a:sym typeface="Arimo"/>
            </a:endParaRPr>
          </a:p>
        </p:txBody>
      </p:sp>
      <p:sp>
        <p:nvSpPr>
          <p:cNvPr id="291" name="Google Shape;291;p34"/>
          <p:cNvSpPr/>
          <p:nvPr/>
        </p:nvSpPr>
        <p:spPr>
          <a:xfrm>
            <a:off x="4558150" y="803675"/>
            <a:ext cx="4497600" cy="3411600"/>
          </a:xfrm>
          <a:prstGeom prst="rect">
            <a:avLst/>
          </a:prstGeom>
          <a:solidFill>
            <a:srgbClr val="585757">
              <a:alpha val="557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5"/>
          <p:cNvSpPr txBox="1">
            <a:spLocks noGrp="1"/>
          </p:cNvSpPr>
          <p:nvPr>
            <p:ph type="title"/>
          </p:nvPr>
        </p:nvSpPr>
        <p:spPr>
          <a:xfrm>
            <a:off x="180225" y="181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i="1"/>
              <a:t>NICER </a:t>
            </a:r>
            <a:r>
              <a:rPr lang="en"/>
              <a:t>Soft X-ray Light Curves</a:t>
            </a:r>
            <a:endParaRPr/>
          </a:p>
        </p:txBody>
      </p:sp>
      <p:sp>
        <p:nvSpPr>
          <p:cNvPr id="297" name="Google Shape;297;p3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298" name="Google Shape;298;p35"/>
          <p:cNvSpPr txBox="1">
            <a:spLocks noGrp="1"/>
          </p:cNvSpPr>
          <p:nvPr>
            <p:ph type="body" idx="1"/>
          </p:nvPr>
        </p:nvSpPr>
        <p:spPr>
          <a:xfrm>
            <a:off x="4572000" y="752525"/>
            <a:ext cx="4518900" cy="2661000"/>
          </a:xfrm>
          <a:prstGeom prst="rect">
            <a:avLst/>
          </a:prstGeom>
        </p:spPr>
        <p:txBody>
          <a:bodyPr spcFirstLastPara="1" wrap="square" lIns="91425" tIns="91425" rIns="91425" bIns="91425" anchor="t" anchorCtr="0">
            <a:normAutofit/>
          </a:bodyPr>
          <a:lstStyle/>
          <a:p>
            <a:pPr marL="0" lvl="0" indent="0" algn="just" rtl="0">
              <a:lnSpc>
                <a:spcPct val="115000"/>
              </a:lnSpc>
              <a:spcBef>
                <a:spcPts val="0"/>
              </a:spcBef>
              <a:spcAft>
                <a:spcPts val="0"/>
              </a:spcAft>
              <a:buNone/>
            </a:pPr>
            <a:r>
              <a:rPr lang="en" sz="1500" b="1" i="1">
                <a:solidFill>
                  <a:srgbClr val="FF92E9"/>
                </a:solidFill>
              </a:rPr>
              <a:t>Power Law</a:t>
            </a:r>
            <a:r>
              <a:rPr lang="en" sz="1500">
                <a:solidFill>
                  <a:srgbClr val="FF92E9"/>
                </a:solidFill>
              </a:rPr>
              <a:t>:</a:t>
            </a:r>
            <a:r>
              <a:rPr lang="en" sz="1500">
                <a:solidFill>
                  <a:schemeClr val="dk1"/>
                </a:solidFill>
              </a:rPr>
              <a:t> </a:t>
            </a:r>
            <a:endParaRPr sz="1500">
              <a:solidFill>
                <a:schemeClr val="dk1"/>
              </a:solidFill>
            </a:endParaRPr>
          </a:p>
          <a:p>
            <a:pPr marL="457200" lvl="0" indent="-317500" algn="just" rtl="0">
              <a:lnSpc>
                <a:spcPct val="115000"/>
              </a:lnSpc>
              <a:spcBef>
                <a:spcPts val="0"/>
              </a:spcBef>
              <a:spcAft>
                <a:spcPts val="0"/>
              </a:spcAft>
              <a:buClr>
                <a:schemeClr val="dk1"/>
              </a:buClr>
              <a:buSzPts val="1400"/>
              <a:buChar char="●"/>
            </a:pPr>
            <a:r>
              <a:rPr lang="en" sz="1400">
                <a:solidFill>
                  <a:schemeClr val="dk1"/>
                </a:solidFill>
              </a:rPr>
              <a:t>Sometimes brighter than historical </a:t>
            </a:r>
            <a:r>
              <a:rPr lang="en" sz="1400" i="1">
                <a:solidFill>
                  <a:schemeClr val="dk1"/>
                </a:solidFill>
              </a:rPr>
              <a:t>Chandra</a:t>
            </a:r>
            <a:r>
              <a:rPr lang="en" sz="1400">
                <a:solidFill>
                  <a:schemeClr val="dk1"/>
                </a:solidFill>
              </a:rPr>
              <a:t> obs.</a:t>
            </a:r>
            <a:endParaRPr sz="1400">
              <a:solidFill>
                <a:schemeClr val="dk1"/>
              </a:solidFill>
            </a:endParaRPr>
          </a:p>
          <a:p>
            <a:pPr marL="457200" lvl="0" indent="-317500" algn="just" rtl="0">
              <a:lnSpc>
                <a:spcPct val="115000"/>
              </a:lnSpc>
              <a:spcBef>
                <a:spcPts val="0"/>
              </a:spcBef>
              <a:spcAft>
                <a:spcPts val="0"/>
              </a:spcAft>
              <a:buClr>
                <a:schemeClr val="dk1"/>
              </a:buClr>
              <a:buSzPts val="1400"/>
              <a:buChar char="●"/>
            </a:pPr>
            <a:r>
              <a:rPr lang="en" sz="1400">
                <a:solidFill>
                  <a:schemeClr val="dk1"/>
                </a:solidFill>
              </a:rPr>
              <a:t>Flux variable by up to factor of 6, significant excess variance</a:t>
            </a:r>
            <a:endParaRPr sz="1400">
              <a:solidFill>
                <a:schemeClr val="dk1"/>
              </a:solidFill>
            </a:endParaRPr>
          </a:p>
          <a:p>
            <a:pPr marL="457200" lvl="0" indent="-317500" algn="just" rtl="0">
              <a:spcBef>
                <a:spcPts val="0"/>
              </a:spcBef>
              <a:spcAft>
                <a:spcPts val="0"/>
              </a:spcAft>
              <a:buClr>
                <a:schemeClr val="dk1"/>
              </a:buClr>
              <a:buSzPts val="1400"/>
              <a:buChar char="●"/>
            </a:pPr>
            <a:r>
              <a:rPr lang="en" sz="1400">
                <a:solidFill>
                  <a:schemeClr val="dk1"/>
                </a:solidFill>
              </a:rPr>
              <a:t>Aperiodic, ~ week timescale (corresponds to ~80</a:t>
            </a:r>
            <a:r>
              <a:rPr lang="en" sz="1400" i="1">
                <a:solidFill>
                  <a:schemeClr val="dk1"/>
                </a:solidFill>
              </a:rPr>
              <a:t>r</a:t>
            </a:r>
            <a:r>
              <a:rPr lang="en" sz="1400" i="1" baseline="-25000">
                <a:solidFill>
                  <a:schemeClr val="dk1"/>
                </a:solidFill>
              </a:rPr>
              <a:t>g </a:t>
            </a:r>
            <a:r>
              <a:rPr lang="en" sz="1400">
                <a:solidFill>
                  <a:schemeClr val="dk1"/>
                </a:solidFill>
              </a:rPr>
              <a:t>)</a:t>
            </a:r>
            <a:endParaRPr sz="1400">
              <a:solidFill>
                <a:schemeClr val="dk1"/>
              </a:solidFill>
            </a:endParaRPr>
          </a:p>
          <a:p>
            <a:pPr marL="0" lvl="0" indent="0" algn="just" rtl="0">
              <a:lnSpc>
                <a:spcPct val="115000"/>
              </a:lnSpc>
              <a:spcBef>
                <a:spcPts val="0"/>
              </a:spcBef>
              <a:spcAft>
                <a:spcPts val="0"/>
              </a:spcAft>
              <a:buNone/>
            </a:pPr>
            <a:r>
              <a:rPr lang="en" sz="1500" b="1" i="1">
                <a:solidFill>
                  <a:srgbClr val="FF92E9"/>
                </a:solidFill>
              </a:rPr>
              <a:t>Blackbody:</a:t>
            </a:r>
            <a:r>
              <a:rPr lang="en" sz="1500" b="1" i="1">
                <a:solidFill>
                  <a:schemeClr val="dk1"/>
                </a:solidFill>
              </a:rPr>
              <a:t> </a:t>
            </a:r>
            <a:endParaRPr sz="1500" b="1" i="1">
              <a:solidFill>
                <a:schemeClr val="dk1"/>
              </a:solidFill>
            </a:endParaRPr>
          </a:p>
          <a:p>
            <a:pPr marL="457200" lvl="0" indent="-317500" algn="just" rtl="0">
              <a:lnSpc>
                <a:spcPct val="115000"/>
              </a:lnSpc>
              <a:spcBef>
                <a:spcPts val="0"/>
              </a:spcBef>
              <a:spcAft>
                <a:spcPts val="0"/>
              </a:spcAft>
              <a:buClr>
                <a:schemeClr val="dk1"/>
              </a:buClr>
              <a:buSzPts val="1400"/>
              <a:buChar char="●"/>
            </a:pPr>
            <a:r>
              <a:rPr lang="en" sz="1400">
                <a:solidFill>
                  <a:schemeClr val="dk1"/>
                </a:solidFill>
              </a:rPr>
              <a:t>Roughly constant</a:t>
            </a:r>
            <a:endParaRPr sz="1400">
              <a:solidFill>
                <a:schemeClr val="dk1"/>
              </a:solidFill>
            </a:endParaRPr>
          </a:p>
          <a:p>
            <a:pPr marL="457200" lvl="0" indent="-317500" algn="just" rtl="0">
              <a:lnSpc>
                <a:spcPct val="115000"/>
              </a:lnSpc>
              <a:spcBef>
                <a:spcPts val="0"/>
              </a:spcBef>
              <a:spcAft>
                <a:spcPts val="0"/>
              </a:spcAft>
              <a:buClr>
                <a:schemeClr val="dk1"/>
              </a:buClr>
              <a:buSzPts val="1400"/>
              <a:buChar char="●"/>
            </a:pPr>
            <a:r>
              <a:rPr lang="en" sz="1400">
                <a:solidFill>
                  <a:schemeClr val="dk1"/>
                </a:solidFill>
              </a:rPr>
              <a:t>T ~ 5 x 10</a:t>
            </a:r>
            <a:r>
              <a:rPr lang="en" sz="1400" baseline="30000">
                <a:solidFill>
                  <a:schemeClr val="dk1"/>
                </a:solidFill>
              </a:rPr>
              <a:t>6</a:t>
            </a:r>
            <a:r>
              <a:rPr lang="en" sz="1400">
                <a:solidFill>
                  <a:schemeClr val="dk1"/>
                </a:solidFill>
              </a:rPr>
              <a:t> K (warm)</a:t>
            </a:r>
            <a:endParaRPr sz="1400">
              <a:solidFill>
                <a:schemeClr val="dk1"/>
              </a:solidFill>
            </a:endParaRPr>
          </a:p>
        </p:txBody>
      </p:sp>
      <p:pic>
        <p:nvPicPr>
          <p:cNvPr id="299" name="Google Shape;299;p35"/>
          <p:cNvPicPr preferRelativeResize="0"/>
          <p:nvPr/>
        </p:nvPicPr>
        <p:blipFill>
          <a:blip r:embed="rId3">
            <a:alphaModFix/>
          </a:blip>
          <a:stretch>
            <a:fillRect/>
          </a:stretch>
        </p:blipFill>
        <p:spPr>
          <a:xfrm>
            <a:off x="102100" y="862888"/>
            <a:ext cx="4469899" cy="3352424"/>
          </a:xfrm>
          <a:prstGeom prst="rect">
            <a:avLst/>
          </a:prstGeom>
          <a:noFill/>
          <a:ln>
            <a:noFill/>
          </a:ln>
        </p:spPr>
      </p:pic>
      <p:sp>
        <p:nvSpPr>
          <p:cNvPr id="300" name="Google Shape;300;p35"/>
          <p:cNvSpPr txBox="1"/>
          <p:nvPr/>
        </p:nvSpPr>
        <p:spPr>
          <a:xfrm>
            <a:off x="102100" y="753925"/>
            <a:ext cx="1306800" cy="256800"/>
          </a:xfrm>
          <a:prstGeom prst="rect">
            <a:avLst/>
          </a:prstGeom>
          <a:solidFill>
            <a:schemeClr val="dk1"/>
          </a:solidFill>
          <a:ln w="28575" cap="flat" cmpd="sng">
            <a:solidFill>
              <a:srgbClr val="0B031D"/>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r>
              <a:rPr lang="en" sz="1800" b="1">
                <a:solidFill>
                  <a:srgbClr val="0B031D"/>
                </a:solidFill>
                <a:latin typeface="Arimo"/>
                <a:ea typeface="Arimo"/>
                <a:cs typeface="Arimo"/>
                <a:sym typeface="Arimo"/>
              </a:rPr>
              <a:t>Sombrero</a:t>
            </a:r>
            <a:endParaRPr sz="1800" b="1">
              <a:solidFill>
                <a:srgbClr val="0B031D"/>
              </a:solidFill>
              <a:latin typeface="Arimo"/>
              <a:ea typeface="Arimo"/>
              <a:cs typeface="Arimo"/>
              <a:sym typeface="Arimo"/>
            </a:endParaRPr>
          </a:p>
        </p:txBody>
      </p:sp>
      <p:sp>
        <p:nvSpPr>
          <p:cNvPr id="301" name="Google Shape;301;p35"/>
          <p:cNvSpPr/>
          <p:nvPr/>
        </p:nvSpPr>
        <p:spPr>
          <a:xfrm>
            <a:off x="180225" y="1217325"/>
            <a:ext cx="4294200" cy="1601100"/>
          </a:xfrm>
          <a:prstGeom prst="rect">
            <a:avLst/>
          </a:prstGeom>
          <a:noFill/>
          <a:ln w="38100" cap="flat" cmpd="sng">
            <a:solidFill>
              <a:srgbClr val="C329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6"/>
          <p:cNvPicPr preferRelativeResize="0"/>
          <p:nvPr/>
        </p:nvPicPr>
        <p:blipFill>
          <a:blip r:embed="rId3">
            <a:alphaModFix/>
          </a:blip>
          <a:stretch>
            <a:fillRect/>
          </a:stretch>
        </p:blipFill>
        <p:spPr>
          <a:xfrm>
            <a:off x="102100" y="862888"/>
            <a:ext cx="4469899" cy="3352424"/>
          </a:xfrm>
          <a:prstGeom prst="rect">
            <a:avLst/>
          </a:prstGeom>
          <a:noFill/>
          <a:ln>
            <a:noFill/>
          </a:ln>
        </p:spPr>
      </p:pic>
      <p:sp>
        <p:nvSpPr>
          <p:cNvPr id="307" name="Google Shape;307;p3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308" name="Google Shape;308;p36"/>
          <p:cNvSpPr txBox="1">
            <a:spLocks noGrp="1"/>
          </p:cNvSpPr>
          <p:nvPr>
            <p:ph type="body" idx="1"/>
          </p:nvPr>
        </p:nvSpPr>
        <p:spPr>
          <a:xfrm>
            <a:off x="4632475" y="2571750"/>
            <a:ext cx="4332000" cy="15549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 sz="1500" b="1" i="1">
                <a:solidFill>
                  <a:srgbClr val="FF92E9"/>
                </a:solidFill>
              </a:rPr>
              <a:t>Power Law</a:t>
            </a:r>
            <a:r>
              <a:rPr lang="en" sz="1500">
                <a:solidFill>
                  <a:srgbClr val="FF92E9"/>
                </a:solidFill>
              </a:rPr>
              <a:t>:</a:t>
            </a:r>
            <a:r>
              <a:rPr lang="en" sz="1500">
                <a:solidFill>
                  <a:schemeClr val="dk1"/>
                </a:solidFill>
              </a:rPr>
              <a:t> </a:t>
            </a:r>
            <a:endParaRPr sz="1500">
              <a:solidFill>
                <a:schemeClr val="dk1"/>
              </a:solidFill>
            </a:endParaRPr>
          </a:p>
          <a:p>
            <a:pPr marL="457200" lvl="0" indent="-323850" algn="just" rtl="0">
              <a:spcBef>
                <a:spcPts val="0"/>
              </a:spcBef>
              <a:spcAft>
                <a:spcPts val="0"/>
              </a:spcAft>
              <a:buClr>
                <a:schemeClr val="dk1"/>
              </a:buClr>
              <a:buSzPts val="1500"/>
              <a:buChar char="●"/>
            </a:pPr>
            <a:r>
              <a:rPr lang="en" sz="1500">
                <a:solidFill>
                  <a:schemeClr val="dk1"/>
                </a:solidFill>
              </a:rPr>
              <a:t>Slope ~ 1.5 - 2.5, </a:t>
            </a:r>
            <a:r>
              <a:rPr lang="en" sz="1500" b="1">
                <a:solidFill>
                  <a:schemeClr val="dk1"/>
                </a:solidFill>
              </a:rPr>
              <a:t>typical of RIAF </a:t>
            </a:r>
            <a:r>
              <a:rPr lang="en" sz="1500" b="1" i="1">
                <a:solidFill>
                  <a:schemeClr val="dk1"/>
                </a:solidFill>
              </a:rPr>
              <a:t>or</a:t>
            </a:r>
            <a:r>
              <a:rPr lang="en" sz="1500" b="1">
                <a:solidFill>
                  <a:schemeClr val="dk1"/>
                </a:solidFill>
              </a:rPr>
              <a:t> jet</a:t>
            </a:r>
            <a:endParaRPr sz="1500" b="1">
              <a:solidFill>
                <a:schemeClr val="dk1"/>
              </a:solidFill>
            </a:endParaRPr>
          </a:p>
          <a:p>
            <a:pPr marL="457200" lvl="0" indent="-323850" algn="just" rtl="0">
              <a:spcBef>
                <a:spcPts val="0"/>
              </a:spcBef>
              <a:spcAft>
                <a:spcPts val="0"/>
              </a:spcAft>
              <a:buClr>
                <a:schemeClr val="dk1"/>
              </a:buClr>
              <a:buSzPts val="1500"/>
              <a:buChar char="●"/>
            </a:pPr>
            <a:r>
              <a:rPr lang="en" sz="1500">
                <a:solidFill>
                  <a:schemeClr val="dk1"/>
                </a:solidFill>
              </a:rPr>
              <a:t>Slope and flux/luminosity </a:t>
            </a:r>
            <a:r>
              <a:rPr lang="en" sz="1500" b="1" i="1">
                <a:solidFill>
                  <a:schemeClr val="dk1"/>
                </a:solidFill>
              </a:rPr>
              <a:t>anti-correlated</a:t>
            </a:r>
            <a:endParaRPr sz="1500">
              <a:solidFill>
                <a:schemeClr val="dk1"/>
              </a:solidFill>
            </a:endParaRPr>
          </a:p>
          <a:p>
            <a:pPr marL="0" lvl="0" indent="0" algn="just" rtl="0">
              <a:lnSpc>
                <a:spcPct val="115000"/>
              </a:lnSpc>
              <a:spcBef>
                <a:spcPts val="0"/>
              </a:spcBef>
              <a:spcAft>
                <a:spcPts val="0"/>
              </a:spcAft>
              <a:buNone/>
            </a:pPr>
            <a:endParaRPr sz="1500">
              <a:solidFill>
                <a:schemeClr val="dk1"/>
              </a:solidFill>
            </a:endParaRPr>
          </a:p>
        </p:txBody>
      </p:sp>
      <p:sp>
        <p:nvSpPr>
          <p:cNvPr id="309" name="Google Shape;309;p36"/>
          <p:cNvSpPr txBox="1">
            <a:spLocks noGrp="1"/>
          </p:cNvSpPr>
          <p:nvPr>
            <p:ph type="title"/>
          </p:nvPr>
        </p:nvSpPr>
        <p:spPr>
          <a:xfrm>
            <a:off x="180225" y="181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i="1"/>
              <a:t>NICER </a:t>
            </a:r>
            <a:r>
              <a:rPr lang="en"/>
              <a:t>Soft X-ray Light Curves</a:t>
            </a:r>
            <a:endParaRPr/>
          </a:p>
        </p:txBody>
      </p:sp>
      <p:sp>
        <p:nvSpPr>
          <p:cNvPr id="310" name="Google Shape;310;p36"/>
          <p:cNvSpPr/>
          <p:nvPr/>
        </p:nvSpPr>
        <p:spPr>
          <a:xfrm>
            <a:off x="230300" y="2804425"/>
            <a:ext cx="4079700" cy="518700"/>
          </a:xfrm>
          <a:prstGeom prst="rect">
            <a:avLst/>
          </a:prstGeom>
          <a:noFill/>
          <a:ln w="38100" cap="flat" cmpd="sng">
            <a:solidFill>
              <a:srgbClr val="C329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11" name="Google Shape;311;p36"/>
          <p:cNvSpPr txBox="1"/>
          <p:nvPr/>
        </p:nvSpPr>
        <p:spPr>
          <a:xfrm>
            <a:off x="102100" y="753925"/>
            <a:ext cx="1306800" cy="256800"/>
          </a:xfrm>
          <a:prstGeom prst="rect">
            <a:avLst/>
          </a:prstGeom>
          <a:solidFill>
            <a:schemeClr val="dk1"/>
          </a:solidFill>
          <a:ln w="28575" cap="flat" cmpd="sng">
            <a:solidFill>
              <a:srgbClr val="0B031D"/>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r>
              <a:rPr lang="en" sz="1800" b="1">
                <a:solidFill>
                  <a:srgbClr val="0B031D"/>
                </a:solidFill>
                <a:latin typeface="Arimo"/>
                <a:ea typeface="Arimo"/>
                <a:cs typeface="Arimo"/>
                <a:sym typeface="Arimo"/>
              </a:rPr>
              <a:t>Sombrero</a:t>
            </a:r>
            <a:endParaRPr sz="1800" b="1">
              <a:solidFill>
                <a:srgbClr val="0B031D"/>
              </a:solidFill>
              <a:latin typeface="Arimo"/>
              <a:ea typeface="Arimo"/>
              <a:cs typeface="Arimo"/>
              <a:sym typeface="Arim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7"/>
          <p:cNvSpPr txBox="1">
            <a:spLocks noGrp="1"/>
          </p:cNvSpPr>
          <p:nvPr>
            <p:ph type="title"/>
          </p:nvPr>
        </p:nvSpPr>
        <p:spPr>
          <a:xfrm>
            <a:off x="311700" y="1708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Power Law Flux-Photon Index Anti-Correlation</a:t>
            </a:r>
            <a:endParaRPr/>
          </a:p>
        </p:txBody>
      </p:sp>
      <p:sp>
        <p:nvSpPr>
          <p:cNvPr id="317" name="Google Shape;317;p3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318" name="Google Shape;318;p37"/>
          <p:cNvPicPr preferRelativeResize="0"/>
          <p:nvPr/>
        </p:nvPicPr>
        <p:blipFill>
          <a:blip r:embed="rId3">
            <a:alphaModFix/>
          </a:blip>
          <a:stretch>
            <a:fillRect/>
          </a:stretch>
        </p:blipFill>
        <p:spPr>
          <a:xfrm>
            <a:off x="151523" y="1131375"/>
            <a:ext cx="6489298" cy="3365074"/>
          </a:xfrm>
          <a:prstGeom prst="rect">
            <a:avLst/>
          </a:prstGeom>
          <a:noFill/>
          <a:ln>
            <a:noFill/>
          </a:ln>
        </p:spPr>
      </p:pic>
      <p:sp>
        <p:nvSpPr>
          <p:cNvPr id="319" name="Google Shape;319;p37"/>
          <p:cNvSpPr txBox="1">
            <a:spLocks noGrp="1"/>
          </p:cNvSpPr>
          <p:nvPr>
            <p:ph type="body" idx="1"/>
          </p:nvPr>
        </p:nvSpPr>
        <p:spPr>
          <a:xfrm>
            <a:off x="6640825" y="1017063"/>
            <a:ext cx="2503200" cy="359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“Harder when brighter”</a:t>
            </a:r>
            <a:endParaRPr b="1">
              <a:solidFill>
                <a:schemeClr val="dk1"/>
              </a:solidFill>
            </a:endParaRPr>
          </a:p>
          <a:p>
            <a:pPr marL="0" lvl="0" indent="0" algn="ctr" rtl="0">
              <a:spcBef>
                <a:spcPts val="0"/>
              </a:spcBef>
              <a:spcAft>
                <a:spcPts val="0"/>
              </a:spcAft>
              <a:buNone/>
            </a:pPr>
            <a:r>
              <a:rPr lang="en" sz="1300" i="1">
                <a:solidFill>
                  <a:schemeClr val="dk1"/>
                </a:solidFill>
              </a:rPr>
              <a:t>(RIAF, optically thin regime)</a:t>
            </a:r>
            <a:endParaRPr sz="1300" i="1">
              <a:solidFill>
                <a:schemeClr val="dk1"/>
              </a:solidFill>
            </a:endParaRPr>
          </a:p>
          <a:p>
            <a:pPr marL="0" lvl="0" indent="0" algn="ctr" rtl="0">
              <a:lnSpc>
                <a:spcPct val="115000"/>
              </a:lnSpc>
              <a:spcBef>
                <a:spcPts val="0"/>
              </a:spcBef>
              <a:spcAft>
                <a:spcPts val="0"/>
              </a:spcAft>
              <a:buNone/>
            </a:pPr>
            <a:r>
              <a:rPr lang="en" sz="1500">
                <a:solidFill>
                  <a:schemeClr val="dk1"/>
                </a:solidFill>
              </a:rPr>
              <a:t>More luminosity</a:t>
            </a:r>
            <a:endParaRPr sz="1500">
              <a:solidFill>
                <a:schemeClr val="dk1"/>
              </a:solidFill>
            </a:endParaRPr>
          </a:p>
          <a:p>
            <a:pPr marL="457200" lvl="0" indent="0" algn="ctr" rtl="0">
              <a:lnSpc>
                <a:spcPct val="115000"/>
              </a:lnSpc>
              <a:spcBef>
                <a:spcPts val="0"/>
              </a:spcBef>
              <a:spcAft>
                <a:spcPts val="0"/>
              </a:spcAft>
              <a:buNone/>
            </a:pPr>
            <a:r>
              <a:rPr lang="en" sz="1500">
                <a:solidFill>
                  <a:schemeClr val="dk1"/>
                </a:solidFill>
              </a:rPr>
              <a:t> </a:t>
            </a:r>
            <a:endParaRPr sz="1500">
              <a:solidFill>
                <a:schemeClr val="dk1"/>
              </a:solidFill>
            </a:endParaRPr>
          </a:p>
          <a:p>
            <a:pPr marL="0" lvl="0" indent="0" algn="ctr" rtl="0">
              <a:lnSpc>
                <a:spcPct val="115000"/>
              </a:lnSpc>
              <a:spcBef>
                <a:spcPts val="0"/>
              </a:spcBef>
              <a:spcAft>
                <a:spcPts val="0"/>
              </a:spcAft>
              <a:buNone/>
            </a:pPr>
            <a:r>
              <a:rPr lang="en" sz="1500">
                <a:solidFill>
                  <a:schemeClr val="dk1"/>
                </a:solidFill>
              </a:rPr>
              <a:t>more accreted material</a:t>
            </a:r>
            <a:endParaRPr sz="1500">
              <a:solidFill>
                <a:schemeClr val="dk1"/>
              </a:solidFill>
            </a:endParaRPr>
          </a:p>
          <a:p>
            <a:pPr marL="457200" lvl="0" indent="0" algn="ctr" rtl="0">
              <a:lnSpc>
                <a:spcPct val="115000"/>
              </a:lnSpc>
              <a:spcBef>
                <a:spcPts val="0"/>
              </a:spcBef>
              <a:spcAft>
                <a:spcPts val="0"/>
              </a:spcAft>
              <a:buNone/>
            </a:pPr>
            <a:endParaRPr sz="1500">
              <a:solidFill>
                <a:schemeClr val="dk1"/>
              </a:solidFill>
            </a:endParaRPr>
          </a:p>
          <a:p>
            <a:pPr marL="0" lvl="0" indent="0" algn="ctr" rtl="0">
              <a:lnSpc>
                <a:spcPct val="115000"/>
              </a:lnSpc>
              <a:spcBef>
                <a:spcPts val="0"/>
              </a:spcBef>
              <a:spcAft>
                <a:spcPts val="0"/>
              </a:spcAft>
              <a:buNone/>
            </a:pPr>
            <a:r>
              <a:rPr lang="en" sz="1500">
                <a:solidFill>
                  <a:schemeClr val="dk1"/>
                </a:solidFill>
              </a:rPr>
              <a:t>more compton scatterings</a:t>
            </a:r>
            <a:endParaRPr sz="1500">
              <a:solidFill>
                <a:schemeClr val="dk1"/>
              </a:solidFill>
            </a:endParaRPr>
          </a:p>
          <a:p>
            <a:pPr marL="457200" lvl="0" indent="0" algn="ctr" rtl="0">
              <a:lnSpc>
                <a:spcPct val="115000"/>
              </a:lnSpc>
              <a:spcBef>
                <a:spcPts val="0"/>
              </a:spcBef>
              <a:spcAft>
                <a:spcPts val="0"/>
              </a:spcAft>
              <a:buNone/>
            </a:pPr>
            <a:endParaRPr sz="1500">
              <a:solidFill>
                <a:schemeClr val="dk1"/>
              </a:solidFill>
            </a:endParaRPr>
          </a:p>
          <a:p>
            <a:pPr marL="0" lvl="0" indent="0" algn="ctr" rtl="0">
              <a:lnSpc>
                <a:spcPct val="115000"/>
              </a:lnSpc>
              <a:spcBef>
                <a:spcPts val="0"/>
              </a:spcBef>
              <a:spcAft>
                <a:spcPts val="0"/>
              </a:spcAft>
              <a:buNone/>
            </a:pPr>
            <a:r>
              <a:rPr lang="en" sz="1500">
                <a:solidFill>
                  <a:schemeClr val="dk1"/>
                </a:solidFill>
              </a:rPr>
              <a:t>more hard X-ray photons</a:t>
            </a:r>
            <a:endParaRPr sz="1500">
              <a:solidFill>
                <a:schemeClr val="dk1"/>
              </a:solidFill>
            </a:endParaRPr>
          </a:p>
          <a:p>
            <a:pPr marL="0" lvl="0" indent="0" algn="ctr" rtl="0">
              <a:lnSpc>
                <a:spcPct val="115000"/>
              </a:lnSpc>
              <a:spcBef>
                <a:spcPts val="0"/>
              </a:spcBef>
              <a:spcAft>
                <a:spcPts val="0"/>
              </a:spcAft>
              <a:buNone/>
            </a:pPr>
            <a:endParaRPr sz="1500">
              <a:solidFill>
                <a:schemeClr val="dk1"/>
              </a:solidFill>
            </a:endParaRPr>
          </a:p>
          <a:p>
            <a:pPr marL="0" lvl="0" indent="0" algn="ctr" rtl="0">
              <a:lnSpc>
                <a:spcPct val="115000"/>
              </a:lnSpc>
              <a:spcBef>
                <a:spcPts val="0"/>
              </a:spcBef>
              <a:spcAft>
                <a:spcPts val="0"/>
              </a:spcAft>
              <a:buNone/>
            </a:pPr>
            <a:r>
              <a:rPr lang="en" sz="1300">
                <a:solidFill>
                  <a:schemeClr val="dk1"/>
                </a:solidFill>
              </a:rPr>
              <a:t>(e.g., Gu &amp; Cao 2009,  </a:t>
            </a:r>
            <a:endParaRPr sz="1300">
              <a:solidFill>
                <a:schemeClr val="dk1"/>
              </a:solidFill>
            </a:endParaRPr>
          </a:p>
          <a:p>
            <a:pPr marL="0" lvl="0" indent="0" algn="ctr" rtl="0">
              <a:lnSpc>
                <a:spcPct val="115000"/>
              </a:lnSpc>
              <a:spcBef>
                <a:spcPts val="0"/>
              </a:spcBef>
              <a:spcAft>
                <a:spcPts val="0"/>
              </a:spcAft>
              <a:buNone/>
            </a:pPr>
            <a:r>
              <a:rPr lang="en" sz="1300">
                <a:solidFill>
                  <a:schemeClr val="dk1"/>
                </a:solidFill>
              </a:rPr>
              <a:t>Younes et al. 2011, </a:t>
            </a:r>
            <a:endParaRPr sz="1300">
              <a:solidFill>
                <a:schemeClr val="dk1"/>
              </a:solidFill>
            </a:endParaRPr>
          </a:p>
          <a:p>
            <a:pPr marL="0" lvl="0" indent="0" algn="ctr" rtl="0">
              <a:lnSpc>
                <a:spcPct val="115000"/>
              </a:lnSpc>
              <a:spcBef>
                <a:spcPts val="0"/>
              </a:spcBef>
              <a:spcAft>
                <a:spcPts val="0"/>
              </a:spcAft>
              <a:buNone/>
            </a:pPr>
            <a:r>
              <a:rPr lang="en" sz="1300">
                <a:solidFill>
                  <a:schemeClr val="dk1"/>
                </a:solidFill>
              </a:rPr>
              <a:t>Niu et al. 2023)</a:t>
            </a:r>
            <a:endParaRPr sz="1300">
              <a:solidFill>
                <a:schemeClr val="dk1"/>
              </a:solidFill>
            </a:endParaRPr>
          </a:p>
        </p:txBody>
      </p:sp>
      <p:sp>
        <p:nvSpPr>
          <p:cNvPr id="320" name="Google Shape;320;p37"/>
          <p:cNvSpPr/>
          <p:nvPr/>
        </p:nvSpPr>
        <p:spPr>
          <a:xfrm>
            <a:off x="7790125" y="1906525"/>
            <a:ext cx="325500" cy="241200"/>
          </a:xfrm>
          <a:prstGeom prst="downArrow">
            <a:avLst>
              <a:gd name="adj1" fmla="val 50000"/>
              <a:gd name="adj2" fmla="val 50000"/>
            </a:avLst>
          </a:prstGeom>
          <a:solidFill>
            <a:srgbClr val="55D3B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21" name="Google Shape;321;p37"/>
          <p:cNvSpPr/>
          <p:nvPr/>
        </p:nvSpPr>
        <p:spPr>
          <a:xfrm>
            <a:off x="7790125" y="2419350"/>
            <a:ext cx="325500" cy="241200"/>
          </a:xfrm>
          <a:prstGeom prst="downArrow">
            <a:avLst>
              <a:gd name="adj1" fmla="val 50000"/>
              <a:gd name="adj2" fmla="val 50000"/>
            </a:avLst>
          </a:prstGeom>
          <a:solidFill>
            <a:srgbClr val="55D3B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22" name="Google Shape;322;p37"/>
          <p:cNvSpPr/>
          <p:nvPr/>
        </p:nvSpPr>
        <p:spPr>
          <a:xfrm>
            <a:off x="7790125" y="2977525"/>
            <a:ext cx="325500" cy="241200"/>
          </a:xfrm>
          <a:prstGeom prst="downArrow">
            <a:avLst>
              <a:gd name="adj1" fmla="val 50000"/>
              <a:gd name="adj2" fmla="val 50000"/>
            </a:avLst>
          </a:prstGeom>
          <a:solidFill>
            <a:srgbClr val="55D3B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23" name="Google Shape;323;p37"/>
          <p:cNvSpPr txBox="1"/>
          <p:nvPr/>
        </p:nvSpPr>
        <p:spPr>
          <a:xfrm>
            <a:off x="151525" y="1016575"/>
            <a:ext cx="1263300" cy="256800"/>
          </a:xfrm>
          <a:prstGeom prst="rect">
            <a:avLst/>
          </a:prstGeom>
          <a:solidFill>
            <a:schemeClr val="dk1"/>
          </a:solidFill>
          <a:ln w="28575" cap="flat" cmpd="sng">
            <a:solidFill>
              <a:srgbClr val="0B031D"/>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r>
              <a:rPr lang="en" sz="1800" b="1">
                <a:solidFill>
                  <a:srgbClr val="0B031D"/>
                </a:solidFill>
                <a:latin typeface="Arimo"/>
                <a:ea typeface="Arimo"/>
                <a:cs typeface="Arimo"/>
                <a:sym typeface="Arimo"/>
              </a:rPr>
              <a:t>Sombrero</a:t>
            </a:r>
            <a:endParaRPr sz="1800" b="1">
              <a:solidFill>
                <a:srgbClr val="0B031D"/>
              </a:solidFill>
              <a:latin typeface="Arimo"/>
              <a:ea typeface="Arimo"/>
              <a:cs typeface="Arimo"/>
              <a:sym typeface="Arim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8"/>
          <p:cNvSpPr txBox="1">
            <a:spLocks noGrp="1"/>
          </p:cNvSpPr>
          <p:nvPr>
            <p:ph type="title"/>
          </p:nvPr>
        </p:nvSpPr>
        <p:spPr>
          <a:xfrm>
            <a:off x="311700" y="204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Interpretation </a:t>
            </a:r>
            <a:endParaRPr/>
          </a:p>
        </p:txBody>
      </p:sp>
      <p:sp>
        <p:nvSpPr>
          <p:cNvPr id="329" name="Google Shape;329;p3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
        <p:nvSpPr>
          <p:cNvPr id="330" name="Google Shape;330;p38"/>
          <p:cNvSpPr txBox="1">
            <a:spLocks noGrp="1"/>
          </p:cNvSpPr>
          <p:nvPr>
            <p:ph type="body" idx="1"/>
          </p:nvPr>
        </p:nvSpPr>
        <p:spPr>
          <a:xfrm>
            <a:off x="83850" y="871600"/>
            <a:ext cx="8976300" cy="2835900"/>
          </a:xfrm>
          <a:prstGeom prst="rect">
            <a:avLst/>
          </a:prstGeom>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AutoNum type="arabicPeriod"/>
            </a:pPr>
            <a:r>
              <a:rPr lang="en" sz="1600">
                <a:solidFill>
                  <a:schemeClr val="dk1"/>
                </a:solidFill>
              </a:rPr>
              <a:t>X-ray flux-Photon Index </a:t>
            </a:r>
            <a:r>
              <a:rPr lang="en" sz="1600" b="1">
                <a:solidFill>
                  <a:srgbClr val="FF92E9"/>
                </a:solidFill>
              </a:rPr>
              <a:t>anti-correlation</a:t>
            </a:r>
            <a:r>
              <a:rPr lang="en" sz="1600">
                <a:solidFill>
                  <a:schemeClr val="dk1"/>
                </a:solidFill>
              </a:rPr>
              <a:t> explainable by a </a:t>
            </a:r>
            <a:r>
              <a:rPr lang="en" sz="1600" b="1">
                <a:solidFill>
                  <a:srgbClr val="FF92E9"/>
                </a:solidFill>
              </a:rPr>
              <a:t>RIAF</a:t>
            </a:r>
            <a:r>
              <a:rPr lang="en" sz="1600">
                <a:solidFill>
                  <a:schemeClr val="dk1"/>
                </a:solidFill>
              </a:rPr>
              <a:t>.</a:t>
            </a:r>
            <a:endParaRPr sz="1600">
              <a:solidFill>
                <a:schemeClr val="dk1"/>
              </a:solidFill>
            </a:endParaRPr>
          </a:p>
          <a:p>
            <a:pPr marL="457200" lvl="0" indent="-330200" algn="l" rtl="0">
              <a:lnSpc>
                <a:spcPct val="150000"/>
              </a:lnSpc>
              <a:spcBef>
                <a:spcPts val="0"/>
              </a:spcBef>
              <a:spcAft>
                <a:spcPts val="0"/>
              </a:spcAft>
              <a:buSzPts val="1600"/>
              <a:buAutoNum type="arabicPeriod"/>
            </a:pPr>
            <a:r>
              <a:rPr lang="en" sz="1600" i="1">
                <a:solidFill>
                  <a:schemeClr val="dk1"/>
                </a:solidFill>
              </a:rPr>
              <a:t>NuSTAR</a:t>
            </a:r>
            <a:r>
              <a:rPr lang="en" sz="1600">
                <a:solidFill>
                  <a:schemeClr val="dk1"/>
                </a:solidFill>
              </a:rPr>
              <a:t> power law spectral break → </a:t>
            </a:r>
            <a:r>
              <a:rPr lang="en" sz="1600" b="1">
                <a:solidFill>
                  <a:srgbClr val="FF92E9"/>
                </a:solidFill>
              </a:rPr>
              <a:t>synchrotron / inverse compton</a:t>
            </a:r>
            <a:r>
              <a:rPr lang="en" sz="1600">
                <a:solidFill>
                  <a:schemeClr val="dk1"/>
                </a:solidFill>
              </a:rPr>
              <a:t> transition?</a:t>
            </a:r>
            <a:endParaRPr sz="1600" b="1">
              <a:solidFill>
                <a:schemeClr val="dk1"/>
              </a:solidFill>
            </a:endParaRPr>
          </a:p>
          <a:p>
            <a:pPr marL="457200" lvl="0" indent="-330200" algn="l" rtl="0">
              <a:lnSpc>
                <a:spcPct val="150000"/>
              </a:lnSpc>
              <a:spcBef>
                <a:spcPts val="0"/>
              </a:spcBef>
              <a:spcAft>
                <a:spcPts val="0"/>
              </a:spcAft>
              <a:buSzPts val="1600"/>
              <a:buAutoNum type="arabicPeriod"/>
            </a:pPr>
            <a:r>
              <a:rPr lang="en" sz="1600">
                <a:solidFill>
                  <a:schemeClr val="dk1"/>
                </a:solidFill>
              </a:rPr>
              <a:t>Sombrero</a:t>
            </a:r>
            <a:r>
              <a:rPr lang="en" sz="1600" b="1">
                <a:solidFill>
                  <a:schemeClr val="dk1"/>
                </a:solidFill>
              </a:rPr>
              <a:t> </a:t>
            </a:r>
            <a:r>
              <a:rPr lang="en" sz="1600" b="1">
                <a:solidFill>
                  <a:srgbClr val="FF92E9"/>
                </a:solidFill>
              </a:rPr>
              <a:t>aperiodic soft X-ray variability</a:t>
            </a:r>
            <a:r>
              <a:rPr lang="en" sz="1600">
                <a:solidFill>
                  <a:schemeClr val="dk1"/>
                </a:solidFill>
              </a:rPr>
              <a:t> is &gt; previous obs.</a:t>
            </a:r>
            <a:endParaRPr sz="1600">
              <a:solidFill>
                <a:schemeClr val="dk1"/>
              </a:solidFill>
            </a:endParaRPr>
          </a:p>
          <a:p>
            <a:pPr marL="457200" lvl="0" indent="-330200" algn="l" rtl="0">
              <a:lnSpc>
                <a:spcPct val="150000"/>
              </a:lnSpc>
              <a:spcBef>
                <a:spcPts val="0"/>
              </a:spcBef>
              <a:spcAft>
                <a:spcPts val="0"/>
              </a:spcAft>
              <a:buSzPts val="1600"/>
              <a:buAutoNum type="arabicPeriod"/>
            </a:pPr>
            <a:r>
              <a:rPr lang="en" sz="1600">
                <a:solidFill>
                  <a:schemeClr val="dk1"/>
                </a:solidFill>
              </a:rPr>
              <a:t>Variability timescale corresponds to </a:t>
            </a:r>
            <a:r>
              <a:rPr lang="en" sz="1600" b="1">
                <a:solidFill>
                  <a:srgbClr val="FF92E9"/>
                </a:solidFill>
              </a:rPr>
              <a:t>10s of </a:t>
            </a:r>
            <a:r>
              <a:rPr lang="en" sz="1600" b="1" i="1">
                <a:solidFill>
                  <a:srgbClr val="FF92E9"/>
                </a:solidFill>
              </a:rPr>
              <a:t>r</a:t>
            </a:r>
            <a:r>
              <a:rPr lang="en" sz="1600" b="1" i="1" baseline="-25000">
                <a:solidFill>
                  <a:srgbClr val="FF92E9"/>
                </a:solidFill>
              </a:rPr>
              <a:t>g</a:t>
            </a:r>
            <a:r>
              <a:rPr lang="en" sz="1600" i="1">
                <a:solidFill>
                  <a:schemeClr val="dk1"/>
                </a:solidFill>
              </a:rPr>
              <a:t> </a:t>
            </a:r>
            <a:r>
              <a:rPr lang="en" sz="1600">
                <a:solidFill>
                  <a:schemeClr val="dk1"/>
                </a:solidFill>
              </a:rPr>
              <a:t>from central SMBH, likely within </a:t>
            </a:r>
            <a:r>
              <a:rPr lang="en" sz="1600" b="1">
                <a:solidFill>
                  <a:srgbClr val="FF92E9"/>
                </a:solidFill>
              </a:rPr>
              <a:t>RIAF.</a:t>
            </a:r>
            <a:endParaRPr sz="1600">
              <a:solidFill>
                <a:schemeClr val="dk1"/>
              </a:solidFill>
            </a:endParaRPr>
          </a:p>
          <a:p>
            <a:pPr marL="457200" lvl="0" indent="-330200" algn="l" rtl="0">
              <a:lnSpc>
                <a:spcPct val="150000"/>
              </a:lnSpc>
              <a:spcBef>
                <a:spcPts val="0"/>
              </a:spcBef>
              <a:spcAft>
                <a:spcPts val="0"/>
              </a:spcAft>
              <a:buSzPts val="1600"/>
              <a:buAutoNum type="arabicPeriod"/>
            </a:pPr>
            <a:r>
              <a:rPr lang="en" sz="1600">
                <a:solidFill>
                  <a:schemeClr val="dk1"/>
                </a:solidFill>
              </a:rPr>
              <a:t>Highly recommend</a:t>
            </a:r>
            <a:r>
              <a:rPr lang="en" sz="1600" b="1">
                <a:solidFill>
                  <a:schemeClr val="dk1"/>
                </a:solidFill>
              </a:rPr>
              <a:t> </a:t>
            </a:r>
            <a:r>
              <a:rPr lang="en" sz="1600" b="1">
                <a:solidFill>
                  <a:schemeClr val="accent4"/>
                </a:solidFill>
              </a:rPr>
              <a:t>Sombrero</a:t>
            </a:r>
            <a:r>
              <a:rPr lang="en" sz="1600">
                <a:solidFill>
                  <a:schemeClr val="dk1"/>
                </a:solidFill>
              </a:rPr>
              <a:t> for further multi-wavelength obs.</a:t>
            </a:r>
            <a:endParaRPr sz="1600">
              <a:solidFill>
                <a:schemeClr val="dk1"/>
              </a:solidFill>
            </a:endParaRPr>
          </a:p>
          <a:p>
            <a:pPr marL="0" lvl="0" indent="0" algn="l" rtl="0">
              <a:lnSpc>
                <a:spcPct val="150000"/>
              </a:lnSpc>
              <a:spcBef>
                <a:spcPts val="0"/>
              </a:spcBef>
              <a:spcAft>
                <a:spcPts val="0"/>
              </a:spcAft>
              <a:buNone/>
            </a:pPr>
            <a:endParaRPr sz="1500">
              <a:solidFill>
                <a:schemeClr val="dk1"/>
              </a:solidFill>
            </a:endParaRPr>
          </a:p>
          <a:p>
            <a:pPr marL="914400" lvl="0" indent="0" algn="ctr" rtl="0">
              <a:lnSpc>
                <a:spcPct val="150000"/>
              </a:lnSpc>
              <a:spcBef>
                <a:spcPts val="0"/>
              </a:spcBef>
              <a:spcAft>
                <a:spcPts val="0"/>
              </a:spcAft>
              <a:buNone/>
            </a:pPr>
            <a:r>
              <a:rPr lang="en" sz="1500" b="1" i="1">
                <a:solidFill>
                  <a:schemeClr val="dk1"/>
                </a:solidFill>
              </a:rPr>
              <a:t>Publication coming soon to an arxiv near you!</a:t>
            </a:r>
            <a:endParaRPr sz="1500" b="1" i="1">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
        <p:nvSpPr>
          <p:cNvPr id="336" name="Google Shape;336;p39"/>
          <p:cNvSpPr txBox="1"/>
          <p:nvPr/>
        </p:nvSpPr>
        <p:spPr>
          <a:xfrm>
            <a:off x="82950" y="964050"/>
            <a:ext cx="8978100" cy="32154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chemeClr val="dk1"/>
              </a:buClr>
              <a:buSzPts val="1600"/>
              <a:buFont typeface="Average"/>
              <a:buChar char="●"/>
            </a:pPr>
            <a:r>
              <a:rPr lang="en" sz="1600" b="1">
                <a:solidFill>
                  <a:schemeClr val="dk1"/>
                </a:solidFill>
                <a:latin typeface="Average"/>
                <a:ea typeface="Average"/>
                <a:cs typeface="Average"/>
                <a:sym typeface="Average"/>
              </a:rPr>
              <a:t>More modeling!</a:t>
            </a:r>
            <a:endParaRPr sz="1600" b="1">
              <a:solidFill>
                <a:schemeClr val="dk1"/>
              </a:solidFill>
              <a:latin typeface="Average"/>
              <a:ea typeface="Average"/>
              <a:cs typeface="Average"/>
              <a:sym typeface="Average"/>
            </a:endParaRPr>
          </a:p>
          <a:p>
            <a:pPr marL="914400" lvl="1" indent="-330200" algn="l" rtl="0">
              <a:lnSpc>
                <a:spcPct val="150000"/>
              </a:lnSpc>
              <a:spcBef>
                <a:spcPts val="0"/>
              </a:spcBef>
              <a:spcAft>
                <a:spcPts val="0"/>
              </a:spcAft>
              <a:buClr>
                <a:schemeClr val="dk1"/>
              </a:buClr>
              <a:buSzPts val="1600"/>
              <a:buFont typeface="Average"/>
              <a:buChar char="○"/>
            </a:pPr>
            <a:r>
              <a:rPr lang="en" sz="1600">
                <a:solidFill>
                  <a:schemeClr val="dk1"/>
                </a:solidFill>
                <a:latin typeface="Average"/>
                <a:ea typeface="Average"/>
                <a:cs typeface="Average"/>
                <a:sym typeface="Average"/>
              </a:rPr>
              <a:t>Accretion + jet models for broad (</a:t>
            </a:r>
            <a:r>
              <a:rPr lang="en" sz="1600">
                <a:solidFill>
                  <a:srgbClr val="FFAB40"/>
                </a:solidFill>
                <a:latin typeface="Average"/>
                <a:ea typeface="Average"/>
                <a:cs typeface="Average"/>
                <a:sym typeface="Average"/>
              </a:rPr>
              <a:t>radio</a:t>
            </a:r>
            <a:r>
              <a:rPr lang="en" sz="1600">
                <a:solidFill>
                  <a:schemeClr val="dk1"/>
                </a:solidFill>
                <a:latin typeface="Average"/>
                <a:ea typeface="Average"/>
                <a:cs typeface="Average"/>
                <a:sym typeface="Average"/>
              </a:rPr>
              <a:t> to </a:t>
            </a:r>
            <a:r>
              <a:rPr lang="en" sz="1600">
                <a:solidFill>
                  <a:srgbClr val="FF92E9"/>
                </a:solidFill>
                <a:latin typeface="Average"/>
                <a:ea typeface="Average"/>
                <a:cs typeface="Average"/>
                <a:sym typeface="Average"/>
              </a:rPr>
              <a:t>x-ray</a:t>
            </a:r>
            <a:r>
              <a:rPr lang="en" sz="1600">
                <a:solidFill>
                  <a:schemeClr val="dk1"/>
                </a:solidFill>
                <a:latin typeface="Average"/>
                <a:ea typeface="Average"/>
                <a:cs typeface="Average"/>
                <a:sym typeface="Average"/>
              </a:rPr>
              <a:t>) spectrum w/updated data </a:t>
            </a:r>
            <a:endParaRPr sz="1600">
              <a:solidFill>
                <a:schemeClr val="dk1"/>
              </a:solidFill>
              <a:latin typeface="Average"/>
              <a:ea typeface="Average"/>
              <a:cs typeface="Average"/>
              <a:sym typeface="Average"/>
            </a:endParaRPr>
          </a:p>
          <a:p>
            <a:pPr marL="914400" lvl="1" indent="-330200" algn="l" rtl="0">
              <a:lnSpc>
                <a:spcPct val="150000"/>
              </a:lnSpc>
              <a:spcBef>
                <a:spcPts val="0"/>
              </a:spcBef>
              <a:spcAft>
                <a:spcPts val="0"/>
              </a:spcAft>
              <a:buClr>
                <a:schemeClr val="dk1"/>
              </a:buClr>
              <a:buSzPts val="1600"/>
              <a:buFont typeface="Average"/>
              <a:buChar char="○"/>
            </a:pPr>
            <a:r>
              <a:rPr lang="en" sz="1600">
                <a:solidFill>
                  <a:schemeClr val="dk1"/>
                </a:solidFill>
                <a:latin typeface="Average"/>
                <a:ea typeface="Average"/>
                <a:cs typeface="Average"/>
                <a:sym typeface="Average"/>
              </a:rPr>
              <a:t>Time-resolved SED models to address variability</a:t>
            </a:r>
            <a:endParaRPr sz="1600">
              <a:solidFill>
                <a:schemeClr val="dk1"/>
              </a:solidFill>
              <a:latin typeface="Average"/>
              <a:ea typeface="Average"/>
              <a:cs typeface="Average"/>
              <a:sym typeface="Average"/>
            </a:endParaRPr>
          </a:p>
          <a:p>
            <a:pPr marL="457200" lvl="0" indent="-330200" algn="l" rtl="0">
              <a:lnSpc>
                <a:spcPct val="150000"/>
              </a:lnSpc>
              <a:spcBef>
                <a:spcPts val="0"/>
              </a:spcBef>
              <a:spcAft>
                <a:spcPts val="0"/>
              </a:spcAft>
              <a:buClr>
                <a:schemeClr val="dk1"/>
              </a:buClr>
              <a:buSzPts val="1600"/>
              <a:buFont typeface="Average"/>
              <a:buChar char="●"/>
            </a:pPr>
            <a:r>
              <a:rPr lang="en" sz="1600" b="1">
                <a:solidFill>
                  <a:schemeClr val="dk1"/>
                </a:solidFill>
                <a:latin typeface="Average"/>
                <a:ea typeface="Average"/>
                <a:cs typeface="Average"/>
                <a:sym typeface="Average"/>
              </a:rPr>
              <a:t>More observations!</a:t>
            </a:r>
            <a:endParaRPr sz="1600" b="1">
              <a:solidFill>
                <a:schemeClr val="dk1"/>
              </a:solidFill>
              <a:latin typeface="Average"/>
              <a:ea typeface="Average"/>
              <a:cs typeface="Average"/>
              <a:sym typeface="Average"/>
            </a:endParaRPr>
          </a:p>
          <a:p>
            <a:pPr marL="914400" lvl="1" indent="-330200" algn="l" rtl="0">
              <a:lnSpc>
                <a:spcPct val="150000"/>
              </a:lnSpc>
              <a:spcBef>
                <a:spcPts val="0"/>
              </a:spcBef>
              <a:spcAft>
                <a:spcPts val="0"/>
              </a:spcAft>
              <a:buClr>
                <a:schemeClr val="dk1"/>
              </a:buClr>
              <a:buSzPts val="1600"/>
              <a:buFont typeface="Average"/>
              <a:buChar char="○"/>
            </a:pPr>
            <a:r>
              <a:rPr lang="en" sz="1600">
                <a:solidFill>
                  <a:schemeClr val="dk1"/>
                </a:solidFill>
                <a:latin typeface="Average"/>
                <a:ea typeface="Average"/>
                <a:cs typeface="Average"/>
                <a:sym typeface="Average"/>
              </a:rPr>
              <a:t>Quasi-simultaneous soft/hard X-ray monitoring, longer hard X-ray exposures</a:t>
            </a:r>
            <a:endParaRPr sz="1600">
              <a:solidFill>
                <a:schemeClr val="dk1"/>
              </a:solidFill>
              <a:latin typeface="Average"/>
              <a:ea typeface="Average"/>
              <a:cs typeface="Average"/>
              <a:sym typeface="Average"/>
            </a:endParaRPr>
          </a:p>
          <a:p>
            <a:pPr marL="1371600" lvl="2" indent="-330200" algn="l" rtl="0">
              <a:lnSpc>
                <a:spcPct val="150000"/>
              </a:lnSpc>
              <a:spcBef>
                <a:spcPts val="0"/>
              </a:spcBef>
              <a:spcAft>
                <a:spcPts val="0"/>
              </a:spcAft>
              <a:buClr>
                <a:schemeClr val="dk1"/>
              </a:buClr>
              <a:buSzPts val="1600"/>
              <a:buFont typeface="Average"/>
              <a:buChar char="■"/>
            </a:pPr>
            <a:r>
              <a:rPr lang="en" sz="1600" b="1" i="1">
                <a:solidFill>
                  <a:schemeClr val="accent4"/>
                </a:solidFill>
                <a:latin typeface="Average"/>
                <a:ea typeface="Average"/>
                <a:cs typeface="Average"/>
                <a:sym typeface="Average"/>
              </a:rPr>
              <a:t>NuSTAR+NICER</a:t>
            </a:r>
            <a:r>
              <a:rPr lang="en" sz="1600">
                <a:solidFill>
                  <a:schemeClr val="dk1"/>
                </a:solidFill>
                <a:latin typeface="Average"/>
                <a:ea typeface="Average"/>
                <a:cs typeface="Average"/>
                <a:sym typeface="Average"/>
              </a:rPr>
              <a:t> 2025 </a:t>
            </a:r>
            <a:r>
              <a:rPr lang="en" sz="1600" u="sng">
                <a:solidFill>
                  <a:schemeClr val="dk1"/>
                </a:solidFill>
                <a:latin typeface="Average"/>
                <a:ea typeface="Average"/>
                <a:cs typeface="Average"/>
                <a:sym typeface="Average"/>
              </a:rPr>
              <a:t>Accepted</a:t>
            </a:r>
            <a:r>
              <a:rPr lang="en" sz="1600">
                <a:solidFill>
                  <a:schemeClr val="dk1"/>
                </a:solidFill>
                <a:latin typeface="Average"/>
                <a:ea typeface="Average"/>
                <a:cs typeface="Average"/>
                <a:sym typeface="Average"/>
              </a:rPr>
              <a:t> </a:t>
            </a:r>
            <a:r>
              <a:rPr lang="en" sz="1600" b="1">
                <a:solidFill>
                  <a:schemeClr val="dk1"/>
                </a:solidFill>
                <a:latin typeface="Average"/>
                <a:ea typeface="Average"/>
                <a:cs typeface="Average"/>
                <a:sym typeface="Average"/>
              </a:rPr>
              <a:t>(PI: N. M. Ford)</a:t>
            </a:r>
            <a:endParaRPr sz="1600" b="1">
              <a:solidFill>
                <a:schemeClr val="dk1"/>
              </a:solidFill>
              <a:latin typeface="Average"/>
              <a:ea typeface="Average"/>
              <a:cs typeface="Average"/>
              <a:sym typeface="Average"/>
            </a:endParaRPr>
          </a:p>
          <a:p>
            <a:pPr marL="914400" lvl="1" indent="-330200" algn="l" rtl="0">
              <a:lnSpc>
                <a:spcPct val="150000"/>
              </a:lnSpc>
              <a:spcBef>
                <a:spcPts val="0"/>
              </a:spcBef>
              <a:spcAft>
                <a:spcPts val="0"/>
              </a:spcAft>
              <a:buClr>
                <a:schemeClr val="dk1"/>
              </a:buClr>
              <a:buSzPts val="1600"/>
              <a:buFont typeface="Average"/>
              <a:buChar char="○"/>
            </a:pPr>
            <a:r>
              <a:rPr lang="en" sz="1600">
                <a:solidFill>
                  <a:schemeClr val="dk1"/>
                </a:solidFill>
                <a:latin typeface="Average"/>
                <a:ea typeface="Average"/>
                <a:cs typeface="Average"/>
                <a:sym typeface="Average"/>
              </a:rPr>
              <a:t>Coordinated sub-mm/radio observations</a:t>
            </a:r>
            <a:endParaRPr sz="1600">
              <a:solidFill>
                <a:schemeClr val="dk1"/>
              </a:solidFill>
              <a:latin typeface="Average"/>
              <a:ea typeface="Average"/>
              <a:cs typeface="Average"/>
              <a:sym typeface="Average"/>
            </a:endParaRPr>
          </a:p>
          <a:p>
            <a:pPr marL="914400" lvl="1" indent="-330200" algn="l" rtl="0">
              <a:lnSpc>
                <a:spcPct val="150000"/>
              </a:lnSpc>
              <a:spcBef>
                <a:spcPts val="0"/>
              </a:spcBef>
              <a:spcAft>
                <a:spcPts val="0"/>
              </a:spcAft>
              <a:buClr>
                <a:schemeClr val="dk1"/>
              </a:buClr>
              <a:buSzPts val="1600"/>
              <a:buFont typeface="Average"/>
              <a:buChar char="○"/>
            </a:pPr>
            <a:r>
              <a:rPr lang="en" sz="1600">
                <a:solidFill>
                  <a:schemeClr val="dk1"/>
                </a:solidFill>
                <a:latin typeface="Average"/>
                <a:ea typeface="Average"/>
                <a:cs typeface="Average"/>
                <a:sym typeface="Average"/>
              </a:rPr>
              <a:t>Existing quasi-simultaneous multi-wavelength data from other instruments: </a:t>
            </a:r>
            <a:endParaRPr sz="1600">
              <a:solidFill>
                <a:schemeClr val="dk1"/>
              </a:solidFill>
              <a:latin typeface="Average"/>
              <a:ea typeface="Average"/>
              <a:cs typeface="Average"/>
              <a:sym typeface="Average"/>
            </a:endParaRPr>
          </a:p>
          <a:p>
            <a:pPr marL="914400" lvl="0" indent="0" algn="l" rtl="0">
              <a:lnSpc>
                <a:spcPct val="150000"/>
              </a:lnSpc>
              <a:spcBef>
                <a:spcPts val="0"/>
              </a:spcBef>
              <a:spcAft>
                <a:spcPts val="0"/>
              </a:spcAft>
              <a:buNone/>
            </a:pPr>
            <a:r>
              <a:rPr lang="en" sz="1600" i="1">
                <a:solidFill>
                  <a:schemeClr val="dk1"/>
                </a:solidFill>
                <a:latin typeface="Average"/>
                <a:ea typeface="Average"/>
                <a:cs typeface="Average"/>
                <a:sym typeface="Average"/>
              </a:rPr>
              <a:t>Fermi, Swift</a:t>
            </a:r>
            <a:r>
              <a:rPr lang="en" sz="1600">
                <a:solidFill>
                  <a:schemeClr val="dk1"/>
                </a:solidFill>
                <a:latin typeface="Average"/>
                <a:ea typeface="Average"/>
                <a:cs typeface="Average"/>
                <a:sym typeface="Average"/>
              </a:rPr>
              <a:t>, </a:t>
            </a:r>
            <a:r>
              <a:rPr lang="en" sz="1600" i="1">
                <a:solidFill>
                  <a:schemeClr val="dk1"/>
                </a:solidFill>
                <a:latin typeface="Average"/>
                <a:ea typeface="Average"/>
                <a:cs typeface="Average"/>
                <a:sym typeface="Average"/>
              </a:rPr>
              <a:t>eROSITA, TESS, …</a:t>
            </a:r>
            <a:endParaRPr sz="1600" i="1">
              <a:solidFill>
                <a:schemeClr val="dk1"/>
              </a:solidFill>
              <a:latin typeface="Average"/>
              <a:ea typeface="Average"/>
              <a:cs typeface="Average"/>
              <a:sym typeface="Average"/>
            </a:endParaRPr>
          </a:p>
        </p:txBody>
      </p:sp>
      <p:sp>
        <p:nvSpPr>
          <p:cNvPr id="337" name="Google Shape;337;p39"/>
          <p:cNvSpPr txBox="1">
            <a:spLocks noGrp="1"/>
          </p:cNvSpPr>
          <p:nvPr>
            <p:ph type="title"/>
          </p:nvPr>
        </p:nvSpPr>
        <p:spPr>
          <a:xfrm>
            <a:off x="311700" y="204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What’s Next?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Backup Slides</a:t>
            </a:r>
            <a:endParaRPr/>
          </a:p>
        </p:txBody>
      </p:sp>
      <p:sp>
        <p:nvSpPr>
          <p:cNvPr id="343" name="Google Shape;343;p4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1"/>
          <p:cNvSpPr txBox="1">
            <a:spLocks noGrp="1"/>
          </p:cNvSpPr>
          <p:nvPr>
            <p:ph type="sldNum" idx="12"/>
          </p:nvPr>
        </p:nvSpPr>
        <p:spPr>
          <a:xfrm>
            <a:off x="81854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grpSp>
        <p:nvGrpSpPr>
          <p:cNvPr id="349" name="Google Shape;349;p41"/>
          <p:cNvGrpSpPr/>
          <p:nvPr/>
        </p:nvGrpSpPr>
        <p:grpSpPr>
          <a:xfrm>
            <a:off x="2786222" y="3040017"/>
            <a:ext cx="3044055" cy="1722797"/>
            <a:chOff x="3417950" y="981350"/>
            <a:chExt cx="5541699" cy="3136349"/>
          </a:xfrm>
        </p:grpSpPr>
        <p:pic>
          <p:nvPicPr>
            <p:cNvPr id="350" name="Google Shape;350;p41"/>
            <p:cNvPicPr preferRelativeResize="0"/>
            <p:nvPr/>
          </p:nvPicPr>
          <p:blipFill>
            <a:blip r:embed="rId3">
              <a:alphaModFix/>
            </a:blip>
            <a:stretch>
              <a:fillRect/>
            </a:stretch>
          </p:blipFill>
          <p:spPr>
            <a:xfrm>
              <a:off x="3417950" y="981350"/>
              <a:ext cx="5541699" cy="3136349"/>
            </a:xfrm>
            <a:prstGeom prst="rect">
              <a:avLst/>
            </a:prstGeom>
            <a:noFill/>
            <a:ln>
              <a:noFill/>
            </a:ln>
          </p:spPr>
        </p:pic>
        <p:sp>
          <p:nvSpPr>
            <p:cNvPr id="351" name="Google Shape;351;p41"/>
            <p:cNvSpPr txBox="1"/>
            <p:nvPr/>
          </p:nvSpPr>
          <p:spPr>
            <a:xfrm>
              <a:off x="3584030" y="1130326"/>
              <a:ext cx="779700" cy="467400"/>
            </a:xfrm>
            <a:prstGeom prst="rect">
              <a:avLst/>
            </a:prstGeom>
            <a:solidFill>
              <a:srgbClr val="0B031D"/>
            </a:solidFill>
            <a:ln>
              <a:noFill/>
            </a:ln>
          </p:spPr>
          <p:txBody>
            <a:bodyPr spcFirstLastPara="1" wrap="square" lIns="0" tIns="0" rIns="0" bIns="0" anchor="t" anchorCtr="0">
              <a:noAutofit/>
            </a:bodyPr>
            <a:lstStyle/>
            <a:p>
              <a:pPr marL="0" lvl="0" indent="0" algn="l" rtl="0">
                <a:spcBef>
                  <a:spcPts val="0"/>
                </a:spcBef>
                <a:spcAft>
                  <a:spcPts val="0"/>
                </a:spcAft>
                <a:buNone/>
              </a:pPr>
              <a:r>
                <a:rPr lang="en">
                  <a:solidFill>
                    <a:srgbClr val="FFFCFB"/>
                  </a:solidFill>
                  <a:latin typeface="Arimo"/>
                  <a:ea typeface="Arimo"/>
                  <a:cs typeface="Arimo"/>
                  <a:sym typeface="Arimo"/>
                </a:rPr>
                <a:t>M87*</a:t>
              </a:r>
              <a:endParaRPr>
                <a:solidFill>
                  <a:srgbClr val="FFFCFB"/>
                </a:solidFill>
                <a:latin typeface="Arimo"/>
                <a:ea typeface="Arimo"/>
                <a:cs typeface="Arimo"/>
                <a:sym typeface="Arimo"/>
              </a:endParaRPr>
            </a:p>
          </p:txBody>
        </p:sp>
        <p:sp>
          <p:nvSpPr>
            <p:cNvPr id="352" name="Google Shape;352;p41"/>
            <p:cNvSpPr txBox="1"/>
            <p:nvPr/>
          </p:nvSpPr>
          <p:spPr>
            <a:xfrm>
              <a:off x="6255104" y="1179434"/>
              <a:ext cx="1166400" cy="282900"/>
            </a:xfrm>
            <a:prstGeom prst="rect">
              <a:avLst/>
            </a:prstGeom>
            <a:solidFill>
              <a:srgbClr val="0B031D"/>
            </a:solidFill>
            <a:ln>
              <a:noFill/>
            </a:ln>
          </p:spPr>
          <p:txBody>
            <a:bodyPr spcFirstLastPara="1" wrap="square" lIns="0" tIns="0" rIns="0" bIns="0" anchor="t" anchorCtr="0">
              <a:noAutofit/>
            </a:bodyPr>
            <a:lstStyle/>
            <a:p>
              <a:pPr marL="0" lvl="0" indent="0" algn="l" rtl="0">
                <a:spcBef>
                  <a:spcPts val="0"/>
                </a:spcBef>
                <a:spcAft>
                  <a:spcPts val="0"/>
                </a:spcAft>
                <a:buNone/>
              </a:pPr>
              <a:r>
                <a:rPr lang="en">
                  <a:solidFill>
                    <a:srgbClr val="FFFCFB"/>
                  </a:solidFill>
                  <a:latin typeface="Arimo"/>
                  <a:ea typeface="Arimo"/>
                  <a:cs typeface="Arimo"/>
                  <a:sym typeface="Arimo"/>
                </a:rPr>
                <a:t>Sgr A*</a:t>
              </a:r>
              <a:endParaRPr>
                <a:solidFill>
                  <a:srgbClr val="FFFCFB"/>
                </a:solidFill>
                <a:latin typeface="Arimo"/>
                <a:ea typeface="Arimo"/>
                <a:cs typeface="Arimo"/>
                <a:sym typeface="Arimo"/>
              </a:endParaRPr>
            </a:p>
          </p:txBody>
        </p:sp>
      </p:grpSp>
      <p:pic>
        <p:nvPicPr>
          <p:cNvPr id="353" name="Google Shape;353;p41"/>
          <p:cNvPicPr preferRelativeResize="0"/>
          <p:nvPr/>
        </p:nvPicPr>
        <p:blipFill>
          <a:blip r:embed="rId4">
            <a:alphaModFix/>
          </a:blip>
          <a:stretch>
            <a:fillRect/>
          </a:stretch>
        </p:blipFill>
        <p:spPr>
          <a:xfrm>
            <a:off x="5758725" y="2277125"/>
            <a:ext cx="3044050" cy="2032768"/>
          </a:xfrm>
          <a:prstGeom prst="rect">
            <a:avLst/>
          </a:prstGeom>
          <a:noFill/>
          <a:ln>
            <a:noFill/>
          </a:ln>
        </p:spPr>
      </p:pic>
      <p:pic>
        <p:nvPicPr>
          <p:cNvPr id="354" name="Google Shape;354;p41"/>
          <p:cNvPicPr preferRelativeResize="0"/>
          <p:nvPr/>
        </p:nvPicPr>
        <p:blipFill rotWithShape="1">
          <a:blip r:embed="rId5">
            <a:alphaModFix/>
          </a:blip>
          <a:srcRect l="13312" t="2209" r="13699" b="15661"/>
          <a:stretch/>
        </p:blipFill>
        <p:spPr>
          <a:xfrm>
            <a:off x="228000" y="2198850"/>
            <a:ext cx="2284825" cy="2284850"/>
          </a:xfrm>
          <a:prstGeom prst="rect">
            <a:avLst/>
          </a:prstGeom>
          <a:noFill/>
          <a:ln>
            <a:noFill/>
          </a:ln>
        </p:spPr>
      </p:pic>
      <p:sp>
        <p:nvSpPr>
          <p:cNvPr id="355" name="Google Shape;355;p41"/>
          <p:cNvSpPr txBox="1"/>
          <p:nvPr/>
        </p:nvSpPr>
        <p:spPr>
          <a:xfrm>
            <a:off x="228000" y="2198850"/>
            <a:ext cx="897900" cy="256800"/>
          </a:xfrm>
          <a:prstGeom prst="rect">
            <a:avLst/>
          </a:prstGeom>
          <a:solidFill>
            <a:srgbClr val="0B031D"/>
          </a:solidFill>
          <a:ln>
            <a:noFill/>
          </a:ln>
        </p:spPr>
        <p:txBody>
          <a:bodyPr spcFirstLastPara="1" wrap="square" lIns="0" tIns="0" rIns="0" bIns="0" anchor="t" anchorCtr="0">
            <a:noAutofit/>
          </a:bodyPr>
          <a:lstStyle/>
          <a:p>
            <a:pPr marL="0" lvl="0" indent="0" algn="l" rtl="0">
              <a:spcBef>
                <a:spcPts val="0"/>
              </a:spcBef>
              <a:spcAft>
                <a:spcPts val="0"/>
              </a:spcAft>
              <a:buNone/>
            </a:pPr>
            <a:r>
              <a:rPr lang="en">
                <a:solidFill>
                  <a:srgbClr val="FFFCFB"/>
                </a:solidFill>
                <a:latin typeface="Arimo"/>
                <a:ea typeface="Arimo"/>
                <a:cs typeface="Arimo"/>
                <a:sym typeface="Arimo"/>
              </a:rPr>
              <a:t>3C279</a:t>
            </a:r>
            <a:endParaRPr>
              <a:solidFill>
                <a:srgbClr val="FFFCFB"/>
              </a:solidFill>
              <a:latin typeface="Arimo"/>
              <a:ea typeface="Arimo"/>
              <a:cs typeface="Arimo"/>
              <a:sym typeface="Arimo"/>
            </a:endParaRPr>
          </a:p>
        </p:txBody>
      </p:sp>
      <p:sp>
        <p:nvSpPr>
          <p:cNvPr id="356" name="Google Shape;356;p41"/>
          <p:cNvSpPr txBox="1"/>
          <p:nvPr/>
        </p:nvSpPr>
        <p:spPr>
          <a:xfrm>
            <a:off x="7698225" y="2461250"/>
            <a:ext cx="897900" cy="256800"/>
          </a:xfrm>
          <a:prstGeom prst="rect">
            <a:avLst/>
          </a:prstGeom>
          <a:solidFill>
            <a:srgbClr val="0B031D"/>
          </a:solidFill>
          <a:ln>
            <a:noFill/>
          </a:ln>
        </p:spPr>
        <p:txBody>
          <a:bodyPr spcFirstLastPara="1" wrap="square" lIns="0" tIns="0" rIns="0" bIns="0" anchor="t" anchorCtr="0">
            <a:noAutofit/>
          </a:bodyPr>
          <a:lstStyle/>
          <a:p>
            <a:pPr marL="0" lvl="0" indent="0" algn="r" rtl="0">
              <a:spcBef>
                <a:spcPts val="0"/>
              </a:spcBef>
              <a:spcAft>
                <a:spcPts val="0"/>
              </a:spcAft>
              <a:buNone/>
            </a:pPr>
            <a:r>
              <a:rPr lang="en">
                <a:solidFill>
                  <a:srgbClr val="FFFCFB"/>
                </a:solidFill>
                <a:latin typeface="Arimo"/>
                <a:ea typeface="Arimo"/>
                <a:cs typeface="Arimo"/>
                <a:sym typeface="Arimo"/>
              </a:rPr>
              <a:t>CenA</a:t>
            </a:r>
            <a:endParaRPr>
              <a:solidFill>
                <a:srgbClr val="FFFCFB"/>
              </a:solidFill>
              <a:latin typeface="Arimo"/>
              <a:ea typeface="Arimo"/>
              <a:cs typeface="Arimo"/>
              <a:sym typeface="Arimo"/>
            </a:endParaRPr>
          </a:p>
        </p:txBody>
      </p:sp>
      <p:pic>
        <p:nvPicPr>
          <p:cNvPr id="357" name="Google Shape;357;p41"/>
          <p:cNvPicPr preferRelativeResize="0"/>
          <p:nvPr/>
        </p:nvPicPr>
        <p:blipFill rotWithShape="1">
          <a:blip r:embed="rId6">
            <a:alphaModFix/>
          </a:blip>
          <a:srcRect l="67585" t="5845" r="1318" b="61643"/>
          <a:stretch/>
        </p:blipFill>
        <p:spPr>
          <a:xfrm>
            <a:off x="1995875" y="115462"/>
            <a:ext cx="2008450" cy="1852899"/>
          </a:xfrm>
          <a:prstGeom prst="rect">
            <a:avLst/>
          </a:prstGeom>
          <a:noFill/>
          <a:ln>
            <a:noFill/>
          </a:ln>
        </p:spPr>
      </p:pic>
      <p:sp>
        <p:nvSpPr>
          <p:cNvPr id="358" name="Google Shape;358;p41"/>
          <p:cNvSpPr txBox="1"/>
          <p:nvPr/>
        </p:nvSpPr>
        <p:spPr>
          <a:xfrm>
            <a:off x="1995875" y="115463"/>
            <a:ext cx="897900" cy="225900"/>
          </a:xfrm>
          <a:prstGeom prst="rect">
            <a:avLst/>
          </a:prstGeom>
          <a:solidFill>
            <a:srgbClr val="0B031D"/>
          </a:solidFill>
          <a:ln>
            <a:noFill/>
          </a:ln>
        </p:spPr>
        <p:txBody>
          <a:bodyPr spcFirstLastPara="1" wrap="square" lIns="0" tIns="0" rIns="0" bIns="0" anchor="t" anchorCtr="0">
            <a:noAutofit/>
          </a:bodyPr>
          <a:lstStyle/>
          <a:p>
            <a:pPr marL="0" lvl="0" indent="0" algn="l" rtl="0">
              <a:spcBef>
                <a:spcPts val="0"/>
              </a:spcBef>
              <a:spcAft>
                <a:spcPts val="0"/>
              </a:spcAft>
              <a:buNone/>
            </a:pPr>
            <a:r>
              <a:rPr lang="en">
                <a:solidFill>
                  <a:srgbClr val="FFFCFB"/>
                </a:solidFill>
                <a:latin typeface="Arimo"/>
                <a:ea typeface="Arimo"/>
                <a:cs typeface="Arimo"/>
                <a:sym typeface="Arimo"/>
              </a:rPr>
              <a:t>NRAO530</a:t>
            </a:r>
            <a:endParaRPr>
              <a:solidFill>
                <a:srgbClr val="FFFCFB"/>
              </a:solidFill>
              <a:latin typeface="Arimo"/>
              <a:ea typeface="Arimo"/>
              <a:cs typeface="Arimo"/>
              <a:sym typeface="Arimo"/>
            </a:endParaRPr>
          </a:p>
        </p:txBody>
      </p:sp>
      <p:pic>
        <p:nvPicPr>
          <p:cNvPr id="359" name="Google Shape;359;p41"/>
          <p:cNvPicPr preferRelativeResize="0"/>
          <p:nvPr/>
        </p:nvPicPr>
        <p:blipFill rotWithShape="1">
          <a:blip r:embed="rId7">
            <a:alphaModFix/>
          </a:blip>
          <a:srcRect l="40256" t="1906" r="41646" b="29008"/>
          <a:stretch/>
        </p:blipFill>
        <p:spPr>
          <a:xfrm>
            <a:off x="5308800" y="223300"/>
            <a:ext cx="1734252" cy="1722800"/>
          </a:xfrm>
          <a:prstGeom prst="rect">
            <a:avLst/>
          </a:prstGeom>
          <a:noFill/>
          <a:ln>
            <a:noFill/>
          </a:ln>
        </p:spPr>
      </p:pic>
      <p:sp>
        <p:nvSpPr>
          <p:cNvPr id="360" name="Google Shape;360;p41"/>
          <p:cNvSpPr txBox="1"/>
          <p:nvPr/>
        </p:nvSpPr>
        <p:spPr>
          <a:xfrm>
            <a:off x="5308800" y="197525"/>
            <a:ext cx="1229400" cy="260400"/>
          </a:xfrm>
          <a:prstGeom prst="rect">
            <a:avLst/>
          </a:prstGeom>
          <a:solidFill>
            <a:srgbClr val="0B031D"/>
          </a:solidFill>
          <a:ln>
            <a:noFill/>
          </a:ln>
        </p:spPr>
        <p:txBody>
          <a:bodyPr spcFirstLastPara="1" wrap="square" lIns="0" tIns="0" rIns="0" bIns="0" anchor="t" anchorCtr="0">
            <a:noAutofit/>
          </a:bodyPr>
          <a:lstStyle/>
          <a:p>
            <a:pPr marL="0" lvl="0" indent="0" algn="l" rtl="0">
              <a:spcBef>
                <a:spcPts val="0"/>
              </a:spcBef>
              <a:spcAft>
                <a:spcPts val="0"/>
              </a:spcAft>
              <a:buNone/>
            </a:pPr>
            <a:r>
              <a:rPr lang="en">
                <a:solidFill>
                  <a:srgbClr val="FFFCFB"/>
                </a:solidFill>
                <a:latin typeface="Arimo"/>
                <a:ea typeface="Arimo"/>
                <a:cs typeface="Arimo"/>
                <a:sym typeface="Arimo"/>
              </a:rPr>
              <a:t>J1924–2914</a:t>
            </a:r>
            <a:endParaRPr>
              <a:solidFill>
                <a:srgbClr val="FFFCFB"/>
              </a:solidFill>
              <a:latin typeface="Arimo"/>
              <a:ea typeface="Arimo"/>
              <a:cs typeface="Arimo"/>
              <a:sym typeface="Arimo"/>
            </a:endParaRPr>
          </a:p>
        </p:txBody>
      </p:sp>
      <p:sp>
        <p:nvSpPr>
          <p:cNvPr id="361" name="Google Shape;361;p41"/>
          <p:cNvSpPr txBox="1"/>
          <p:nvPr/>
        </p:nvSpPr>
        <p:spPr>
          <a:xfrm>
            <a:off x="1336968" y="4188375"/>
            <a:ext cx="1383300" cy="4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96A6AD"/>
                </a:solidFill>
                <a:latin typeface="Average"/>
                <a:ea typeface="Average"/>
                <a:cs typeface="Average"/>
                <a:sym typeface="Average"/>
              </a:rPr>
              <a:t>Kim et al., 2020</a:t>
            </a:r>
            <a:endParaRPr sz="1200">
              <a:solidFill>
                <a:srgbClr val="96A6AD"/>
              </a:solidFill>
              <a:latin typeface="Average"/>
              <a:ea typeface="Average"/>
              <a:cs typeface="Average"/>
              <a:sym typeface="Average"/>
            </a:endParaRPr>
          </a:p>
        </p:txBody>
      </p:sp>
      <p:sp>
        <p:nvSpPr>
          <p:cNvPr id="362" name="Google Shape;362;p41"/>
          <p:cNvSpPr txBox="1"/>
          <p:nvPr/>
        </p:nvSpPr>
        <p:spPr>
          <a:xfrm>
            <a:off x="5308051" y="1694400"/>
            <a:ext cx="1508700" cy="4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96A6AD"/>
                </a:solidFill>
                <a:latin typeface="Average"/>
                <a:ea typeface="Average"/>
                <a:cs typeface="Average"/>
                <a:sym typeface="Average"/>
              </a:rPr>
              <a:t>Issaoun et al., 2022</a:t>
            </a:r>
            <a:endParaRPr sz="1200">
              <a:solidFill>
                <a:srgbClr val="96A6AD"/>
              </a:solidFill>
              <a:latin typeface="Average"/>
              <a:ea typeface="Average"/>
              <a:cs typeface="Average"/>
              <a:sym typeface="Average"/>
            </a:endParaRPr>
          </a:p>
        </p:txBody>
      </p:sp>
      <p:sp>
        <p:nvSpPr>
          <p:cNvPr id="363" name="Google Shape;363;p41"/>
          <p:cNvSpPr txBox="1"/>
          <p:nvPr/>
        </p:nvSpPr>
        <p:spPr>
          <a:xfrm>
            <a:off x="2613251" y="1710738"/>
            <a:ext cx="1508700" cy="4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96A6AD"/>
                </a:solidFill>
                <a:latin typeface="Average"/>
                <a:ea typeface="Average"/>
                <a:cs typeface="Average"/>
                <a:sym typeface="Average"/>
              </a:rPr>
              <a:t>Jorstad et al., 2023</a:t>
            </a:r>
            <a:endParaRPr sz="1200">
              <a:solidFill>
                <a:srgbClr val="96A6AD"/>
              </a:solidFill>
              <a:latin typeface="Average"/>
              <a:ea typeface="Average"/>
              <a:cs typeface="Average"/>
              <a:sym typeface="Average"/>
            </a:endParaRPr>
          </a:p>
        </p:txBody>
      </p:sp>
      <p:sp>
        <p:nvSpPr>
          <p:cNvPr id="364" name="Google Shape;364;p41"/>
          <p:cNvSpPr txBox="1"/>
          <p:nvPr/>
        </p:nvSpPr>
        <p:spPr>
          <a:xfrm>
            <a:off x="7504526" y="4154375"/>
            <a:ext cx="1508700" cy="4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96A6AD"/>
                </a:solidFill>
                <a:latin typeface="Average"/>
                <a:ea typeface="Average"/>
                <a:cs typeface="Average"/>
                <a:sym typeface="Average"/>
              </a:rPr>
              <a:t>Janssen et al., 2021</a:t>
            </a:r>
            <a:endParaRPr sz="1200">
              <a:solidFill>
                <a:srgbClr val="96A6AD"/>
              </a:solidFill>
              <a:latin typeface="Average"/>
              <a:ea typeface="Average"/>
              <a:cs typeface="Average"/>
              <a:sym typeface="Averag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2"/>
          <p:cNvSpPr txBox="1">
            <a:spLocks noGrp="1"/>
          </p:cNvSpPr>
          <p:nvPr>
            <p:ph type="title"/>
          </p:nvPr>
        </p:nvSpPr>
        <p:spPr>
          <a:xfrm>
            <a:off x="311700" y="192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Multi-wavelength Benefits</a:t>
            </a:r>
            <a:endParaRPr/>
          </a:p>
        </p:txBody>
      </p:sp>
      <p:pic>
        <p:nvPicPr>
          <p:cNvPr id="370" name="Google Shape;370;p42"/>
          <p:cNvPicPr preferRelativeResize="0"/>
          <p:nvPr/>
        </p:nvPicPr>
        <p:blipFill>
          <a:blip r:embed="rId3">
            <a:alphaModFix/>
          </a:blip>
          <a:stretch>
            <a:fillRect/>
          </a:stretch>
        </p:blipFill>
        <p:spPr>
          <a:xfrm>
            <a:off x="1487050" y="765275"/>
            <a:ext cx="5673923" cy="4266551"/>
          </a:xfrm>
          <a:prstGeom prst="rect">
            <a:avLst/>
          </a:prstGeom>
          <a:noFill/>
          <a:ln>
            <a:noFill/>
          </a:ln>
        </p:spPr>
      </p:pic>
      <p:sp>
        <p:nvSpPr>
          <p:cNvPr id="371" name="Google Shape;371;p4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3"/>
          <p:cNvSpPr txBox="1">
            <a:spLocks noGrp="1"/>
          </p:cNvSpPr>
          <p:nvPr>
            <p:ph type="title"/>
          </p:nvPr>
        </p:nvSpPr>
        <p:spPr>
          <a:xfrm>
            <a:off x="168750" y="100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Low Luminosity AGN</a:t>
            </a:r>
            <a:endParaRPr i="1"/>
          </a:p>
        </p:txBody>
      </p:sp>
      <p:pic>
        <p:nvPicPr>
          <p:cNvPr id="377" name="Google Shape;377;p43"/>
          <p:cNvPicPr preferRelativeResize="0"/>
          <p:nvPr/>
        </p:nvPicPr>
        <p:blipFill rotWithShape="1">
          <a:blip r:embed="rId3">
            <a:alphaModFix/>
          </a:blip>
          <a:srcRect l="669" t="524" r="934" b="534"/>
          <a:stretch/>
        </p:blipFill>
        <p:spPr>
          <a:xfrm>
            <a:off x="4644225" y="2536250"/>
            <a:ext cx="2248901" cy="2225095"/>
          </a:xfrm>
          <a:prstGeom prst="rect">
            <a:avLst/>
          </a:prstGeom>
          <a:noFill/>
          <a:ln>
            <a:noFill/>
          </a:ln>
        </p:spPr>
      </p:pic>
      <p:sp>
        <p:nvSpPr>
          <p:cNvPr id="378" name="Google Shape;378;p43"/>
          <p:cNvSpPr txBox="1"/>
          <p:nvPr/>
        </p:nvSpPr>
        <p:spPr>
          <a:xfrm>
            <a:off x="4644226" y="2644175"/>
            <a:ext cx="1103700" cy="25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900">
                <a:solidFill>
                  <a:srgbClr val="FFFCFB"/>
                </a:solidFill>
                <a:latin typeface="Arimo"/>
                <a:ea typeface="Arimo"/>
                <a:cs typeface="Arimo"/>
                <a:sym typeface="Arimo"/>
              </a:rPr>
              <a:t>IC1459</a:t>
            </a:r>
            <a:endParaRPr sz="1900">
              <a:solidFill>
                <a:srgbClr val="FFFCFB"/>
              </a:solidFill>
              <a:latin typeface="Arimo"/>
              <a:ea typeface="Arimo"/>
              <a:cs typeface="Arimo"/>
              <a:sym typeface="Arimo"/>
            </a:endParaRPr>
          </a:p>
        </p:txBody>
      </p:sp>
      <p:pic>
        <p:nvPicPr>
          <p:cNvPr id="379" name="Google Shape;379;p43"/>
          <p:cNvPicPr preferRelativeResize="0"/>
          <p:nvPr/>
        </p:nvPicPr>
        <p:blipFill>
          <a:blip r:embed="rId4">
            <a:alphaModFix/>
          </a:blip>
          <a:stretch>
            <a:fillRect/>
          </a:stretch>
        </p:blipFill>
        <p:spPr>
          <a:xfrm>
            <a:off x="4644225" y="167120"/>
            <a:ext cx="2248901" cy="2186106"/>
          </a:xfrm>
          <a:prstGeom prst="rect">
            <a:avLst/>
          </a:prstGeom>
          <a:noFill/>
          <a:ln>
            <a:noFill/>
          </a:ln>
        </p:spPr>
      </p:pic>
      <p:sp>
        <p:nvSpPr>
          <p:cNvPr id="380" name="Google Shape;380;p43"/>
          <p:cNvSpPr txBox="1"/>
          <p:nvPr/>
        </p:nvSpPr>
        <p:spPr>
          <a:xfrm>
            <a:off x="4644226" y="188225"/>
            <a:ext cx="1103700" cy="256800"/>
          </a:xfrm>
          <a:prstGeom prst="rect">
            <a:avLst/>
          </a:prstGeom>
          <a:solidFill>
            <a:srgbClr val="0B031D"/>
          </a:solidFill>
          <a:ln>
            <a:noFill/>
          </a:ln>
        </p:spPr>
        <p:txBody>
          <a:bodyPr spcFirstLastPara="1" wrap="square" lIns="0" tIns="0" rIns="0" bIns="0" anchor="t" anchorCtr="0">
            <a:noAutofit/>
          </a:bodyPr>
          <a:lstStyle/>
          <a:p>
            <a:pPr marL="0" lvl="0" indent="0" algn="l" rtl="0">
              <a:spcBef>
                <a:spcPts val="0"/>
              </a:spcBef>
              <a:spcAft>
                <a:spcPts val="0"/>
              </a:spcAft>
              <a:buNone/>
            </a:pPr>
            <a:r>
              <a:rPr lang="en" sz="1900">
                <a:solidFill>
                  <a:srgbClr val="FFFCFB"/>
                </a:solidFill>
                <a:latin typeface="Arimo"/>
                <a:ea typeface="Arimo"/>
                <a:cs typeface="Arimo"/>
                <a:sym typeface="Arimo"/>
              </a:rPr>
              <a:t>Sombrero</a:t>
            </a:r>
            <a:endParaRPr sz="1900">
              <a:solidFill>
                <a:srgbClr val="FFFCFB"/>
              </a:solidFill>
              <a:latin typeface="Arimo"/>
              <a:ea typeface="Arimo"/>
              <a:cs typeface="Arimo"/>
              <a:sym typeface="Arimo"/>
            </a:endParaRPr>
          </a:p>
        </p:txBody>
      </p:sp>
      <p:pic>
        <p:nvPicPr>
          <p:cNvPr id="381" name="Google Shape;381;p43"/>
          <p:cNvPicPr preferRelativeResize="0"/>
          <p:nvPr/>
        </p:nvPicPr>
        <p:blipFill>
          <a:blip r:embed="rId5">
            <a:alphaModFix/>
          </a:blip>
          <a:stretch>
            <a:fillRect/>
          </a:stretch>
        </p:blipFill>
        <p:spPr>
          <a:xfrm>
            <a:off x="6893125" y="2571749"/>
            <a:ext cx="2248900" cy="2154111"/>
          </a:xfrm>
          <a:prstGeom prst="rect">
            <a:avLst/>
          </a:prstGeom>
          <a:noFill/>
          <a:ln>
            <a:noFill/>
          </a:ln>
        </p:spPr>
      </p:pic>
      <p:pic>
        <p:nvPicPr>
          <p:cNvPr id="382" name="Google Shape;382;p43"/>
          <p:cNvPicPr preferRelativeResize="0"/>
          <p:nvPr/>
        </p:nvPicPr>
        <p:blipFill>
          <a:blip r:embed="rId6">
            <a:alphaModFix/>
          </a:blip>
          <a:stretch>
            <a:fillRect/>
          </a:stretch>
        </p:blipFill>
        <p:spPr>
          <a:xfrm>
            <a:off x="6893125" y="191513"/>
            <a:ext cx="2248901" cy="2137314"/>
          </a:xfrm>
          <a:prstGeom prst="rect">
            <a:avLst/>
          </a:prstGeom>
          <a:noFill/>
          <a:ln>
            <a:noFill/>
          </a:ln>
        </p:spPr>
      </p:pic>
      <p:sp>
        <p:nvSpPr>
          <p:cNvPr id="383" name="Google Shape;383;p43"/>
          <p:cNvSpPr txBox="1"/>
          <p:nvPr/>
        </p:nvSpPr>
        <p:spPr>
          <a:xfrm>
            <a:off x="227625" y="3500150"/>
            <a:ext cx="4416600" cy="1388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a:solidFill>
                  <a:schemeClr val="dk1"/>
                </a:solidFill>
                <a:latin typeface="Average"/>
                <a:ea typeface="Average"/>
                <a:cs typeface="Average"/>
                <a:sym typeface="Average"/>
              </a:rPr>
              <a:t>D = 28.9 Mpc</a:t>
            </a:r>
            <a:endParaRPr sz="1800">
              <a:solidFill>
                <a:schemeClr val="dk1"/>
              </a:solidFill>
              <a:latin typeface="Average"/>
              <a:ea typeface="Average"/>
              <a:cs typeface="Average"/>
              <a:sym typeface="Average"/>
            </a:endParaRPr>
          </a:p>
          <a:p>
            <a:pPr marL="0" lvl="0" indent="0" algn="ctr" rtl="0">
              <a:lnSpc>
                <a:spcPct val="115000"/>
              </a:lnSpc>
              <a:spcBef>
                <a:spcPts val="0"/>
              </a:spcBef>
              <a:spcAft>
                <a:spcPts val="0"/>
              </a:spcAft>
              <a:buNone/>
            </a:pPr>
            <a:r>
              <a:rPr lang="en" sz="1800">
                <a:solidFill>
                  <a:schemeClr val="dk1"/>
                </a:solidFill>
                <a:latin typeface="Average"/>
                <a:ea typeface="Average"/>
                <a:cs typeface="Average"/>
                <a:sym typeface="Average"/>
              </a:rPr>
              <a:t>M</a:t>
            </a:r>
            <a:r>
              <a:rPr lang="en" sz="1800" baseline="-25000">
                <a:solidFill>
                  <a:schemeClr val="dk1"/>
                </a:solidFill>
                <a:latin typeface="Average"/>
                <a:ea typeface="Average"/>
                <a:cs typeface="Average"/>
                <a:sym typeface="Average"/>
              </a:rPr>
              <a:t>BH</a:t>
            </a:r>
            <a:r>
              <a:rPr lang="en" sz="1800">
                <a:solidFill>
                  <a:schemeClr val="dk1"/>
                </a:solidFill>
                <a:latin typeface="Average"/>
                <a:ea typeface="Average"/>
                <a:cs typeface="Average"/>
                <a:sym typeface="Average"/>
              </a:rPr>
              <a:t> = 9.4 x 10</a:t>
            </a:r>
            <a:r>
              <a:rPr lang="en" sz="1800" baseline="30000">
                <a:solidFill>
                  <a:schemeClr val="dk1"/>
                </a:solidFill>
                <a:latin typeface="Average"/>
                <a:ea typeface="Average"/>
                <a:cs typeface="Average"/>
                <a:sym typeface="Average"/>
              </a:rPr>
              <a:t>9</a:t>
            </a:r>
            <a:r>
              <a:rPr lang="en" sz="1800">
                <a:solidFill>
                  <a:schemeClr val="dk1"/>
                </a:solidFill>
                <a:latin typeface="Average"/>
                <a:ea typeface="Average"/>
                <a:cs typeface="Average"/>
                <a:sym typeface="Average"/>
              </a:rPr>
              <a:t> M</a:t>
            </a:r>
            <a:r>
              <a:rPr lang="en" sz="1800" baseline="-25000">
                <a:solidFill>
                  <a:schemeClr val="dk1"/>
                </a:solidFill>
                <a:latin typeface="Average"/>
                <a:ea typeface="Average"/>
                <a:cs typeface="Average"/>
                <a:sym typeface="Average"/>
              </a:rPr>
              <a:t>sun</a:t>
            </a:r>
            <a:endParaRPr sz="1800" baseline="-25000">
              <a:solidFill>
                <a:schemeClr val="dk1"/>
              </a:solidFill>
              <a:latin typeface="Average"/>
              <a:ea typeface="Average"/>
              <a:cs typeface="Average"/>
              <a:sym typeface="Average"/>
            </a:endParaRPr>
          </a:p>
          <a:p>
            <a:pPr marL="0" lvl="0" indent="0" algn="ctr" rtl="0">
              <a:lnSpc>
                <a:spcPct val="115000"/>
              </a:lnSpc>
              <a:spcBef>
                <a:spcPts val="0"/>
              </a:spcBef>
              <a:spcAft>
                <a:spcPts val="0"/>
              </a:spcAft>
              <a:buNone/>
            </a:pPr>
            <a:r>
              <a:rPr lang="en" sz="1800">
                <a:solidFill>
                  <a:schemeClr val="dk1"/>
                </a:solidFill>
                <a:latin typeface="Average"/>
                <a:ea typeface="Average"/>
                <a:cs typeface="Average"/>
                <a:sym typeface="Average"/>
              </a:rPr>
              <a:t>Ring size = 8.9 μas </a:t>
            </a:r>
            <a:endParaRPr sz="1800">
              <a:solidFill>
                <a:schemeClr val="dk1"/>
              </a:solidFill>
              <a:latin typeface="Average"/>
              <a:ea typeface="Average"/>
              <a:cs typeface="Average"/>
              <a:sym typeface="Average"/>
            </a:endParaRPr>
          </a:p>
          <a:p>
            <a:pPr marL="0" lvl="0" indent="0" algn="ctr" rtl="0">
              <a:lnSpc>
                <a:spcPct val="115000"/>
              </a:lnSpc>
              <a:spcBef>
                <a:spcPts val="0"/>
              </a:spcBef>
              <a:spcAft>
                <a:spcPts val="0"/>
              </a:spcAft>
              <a:buNone/>
            </a:pPr>
            <a:r>
              <a:rPr lang="en" sz="1800">
                <a:solidFill>
                  <a:schemeClr val="dk1"/>
                </a:solidFill>
                <a:latin typeface="Average"/>
                <a:ea typeface="Average"/>
                <a:cs typeface="Average"/>
                <a:sym typeface="Average"/>
              </a:rPr>
              <a:t>F</a:t>
            </a:r>
            <a:r>
              <a:rPr lang="en" sz="1800" baseline="-25000">
                <a:solidFill>
                  <a:schemeClr val="dk1"/>
                </a:solidFill>
                <a:latin typeface="Average"/>
                <a:ea typeface="Average"/>
                <a:cs typeface="Average"/>
                <a:sym typeface="Average"/>
              </a:rPr>
              <a:t>0.3-8 keV</a:t>
            </a:r>
            <a:r>
              <a:rPr lang="en" sz="1800">
                <a:solidFill>
                  <a:schemeClr val="dk1"/>
                </a:solidFill>
                <a:latin typeface="Average"/>
                <a:ea typeface="Average"/>
                <a:cs typeface="Average"/>
                <a:sym typeface="Average"/>
              </a:rPr>
              <a:t> ~ 1 x 10</a:t>
            </a:r>
            <a:r>
              <a:rPr lang="en" sz="1800" baseline="30000">
                <a:solidFill>
                  <a:schemeClr val="dk1"/>
                </a:solidFill>
                <a:latin typeface="Average"/>
                <a:ea typeface="Average"/>
                <a:cs typeface="Average"/>
                <a:sym typeface="Average"/>
              </a:rPr>
              <a:t>-12</a:t>
            </a:r>
            <a:r>
              <a:rPr lang="en" sz="1800">
                <a:solidFill>
                  <a:schemeClr val="dk1"/>
                </a:solidFill>
                <a:latin typeface="Average"/>
                <a:ea typeface="Average"/>
                <a:cs typeface="Average"/>
                <a:sym typeface="Average"/>
              </a:rPr>
              <a:t> erg/cm</a:t>
            </a:r>
            <a:r>
              <a:rPr lang="en" sz="1800" baseline="30000">
                <a:solidFill>
                  <a:schemeClr val="dk1"/>
                </a:solidFill>
                <a:latin typeface="Average"/>
                <a:ea typeface="Average"/>
                <a:cs typeface="Average"/>
                <a:sym typeface="Average"/>
              </a:rPr>
              <a:t>2</a:t>
            </a:r>
            <a:r>
              <a:rPr lang="en" sz="1800">
                <a:solidFill>
                  <a:schemeClr val="dk1"/>
                </a:solidFill>
                <a:latin typeface="Average"/>
                <a:ea typeface="Average"/>
                <a:cs typeface="Average"/>
                <a:sym typeface="Average"/>
              </a:rPr>
              <a:t>/s </a:t>
            </a:r>
            <a:endParaRPr sz="1800">
              <a:solidFill>
                <a:schemeClr val="dk1"/>
              </a:solidFill>
              <a:latin typeface="Average"/>
              <a:ea typeface="Average"/>
              <a:cs typeface="Average"/>
              <a:sym typeface="Average"/>
            </a:endParaRPr>
          </a:p>
          <a:p>
            <a:pPr marL="0" lvl="0" indent="0" algn="l" rtl="0">
              <a:lnSpc>
                <a:spcPct val="115000"/>
              </a:lnSpc>
              <a:spcBef>
                <a:spcPts val="0"/>
              </a:spcBef>
              <a:spcAft>
                <a:spcPts val="0"/>
              </a:spcAft>
              <a:buNone/>
            </a:pPr>
            <a:endParaRPr sz="1800">
              <a:solidFill>
                <a:schemeClr val="dk1"/>
              </a:solidFill>
              <a:latin typeface="Average"/>
              <a:ea typeface="Average"/>
              <a:cs typeface="Average"/>
              <a:sym typeface="Average"/>
            </a:endParaRPr>
          </a:p>
        </p:txBody>
      </p:sp>
      <p:sp>
        <p:nvSpPr>
          <p:cNvPr id="384" name="Google Shape;384;p43"/>
          <p:cNvSpPr txBox="1"/>
          <p:nvPr/>
        </p:nvSpPr>
        <p:spPr>
          <a:xfrm>
            <a:off x="227625" y="732663"/>
            <a:ext cx="4416600" cy="1744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a:solidFill>
                  <a:schemeClr val="dk1"/>
                </a:solidFill>
                <a:latin typeface="Average"/>
                <a:ea typeface="Average"/>
                <a:cs typeface="Average"/>
                <a:sym typeface="Average"/>
              </a:rPr>
              <a:t>D = 9.9 Mpc</a:t>
            </a:r>
            <a:endParaRPr sz="1800">
              <a:solidFill>
                <a:schemeClr val="dk1"/>
              </a:solidFill>
              <a:latin typeface="Average"/>
              <a:ea typeface="Average"/>
              <a:cs typeface="Average"/>
              <a:sym typeface="Average"/>
            </a:endParaRPr>
          </a:p>
          <a:p>
            <a:pPr marL="0" lvl="0" indent="0" algn="ctr" rtl="0">
              <a:lnSpc>
                <a:spcPct val="115000"/>
              </a:lnSpc>
              <a:spcBef>
                <a:spcPts val="0"/>
              </a:spcBef>
              <a:spcAft>
                <a:spcPts val="0"/>
              </a:spcAft>
              <a:buNone/>
            </a:pPr>
            <a:r>
              <a:rPr lang="en" sz="1800">
                <a:solidFill>
                  <a:schemeClr val="dk1"/>
                </a:solidFill>
                <a:latin typeface="Average"/>
                <a:ea typeface="Average"/>
                <a:cs typeface="Average"/>
                <a:sym typeface="Average"/>
              </a:rPr>
              <a:t>M</a:t>
            </a:r>
            <a:r>
              <a:rPr lang="en" sz="1800" baseline="-25000">
                <a:solidFill>
                  <a:schemeClr val="dk1"/>
                </a:solidFill>
                <a:latin typeface="Average"/>
                <a:ea typeface="Average"/>
                <a:cs typeface="Average"/>
                <a:sym typeface="Average"/>
              </a:rPr>
              <a:t>BH</a:t>
            </a:r>
            <a:r>
              <a:rPr lang="en" sz="1800">
                <a:solidFill>
                  <a:schemeClr val="dk1"/>
                </a:solidFill>
                <a:latin typeface="Average"/>
                <a:ea typeface="Average"/>
                <a:cs typeface="Average"/>
                <a:sym typeface="Average"/>
              </a:rPr>
              <a:t> = 8.8 x 10</a:t>
            </a:r>
            <a:r>
              <a:rPr lang="en" sz="1800" baseline="30000">
                <a:solidFill>
                  <a:schemeClr val="dk1"/>
                </a:solidFill>
                <a:latin typeface="Average"/>
                <a:ea typeface="Average"/>
                <a:cs typeface="Average"/>
                <a:sym typeface="Average"/>
              </a:rPr>
              <a:t>9</a:t>
            </a:r>
            <a:r>
              <a:rPr lang="en" sz="1800">
                <a:solidFill>
                  <a:schemeClr val="dk1"/>
                </a:solidFill>
                <a:latin typeface="Average"/>
                <a:ea typeface="Average"/>
                <a:cs typeface="Average"/>
                <a:sym typeface="Average"/>
              </a:rPr>
              <a:t> M</a:t>
            </a:r>
            <a:r>
              <a:rPr lang="en" sz="1800" baseline="-25000">
                <a:solidFill>
                  <a:schemeClr val="dk1"/>
                </a:solidFill>
                <a:latin typeface="Average"/>
                <a:ea typeface="Average"/>
                <a:cs typeface="Average"/>
                <a:sym typeface="Average"/>
              </a:rPr>
              <a:t>sun</a:t>
            </a:r>
            <a:endParaRPr sz="1800" baseline="-25000">
              <a:solidFill>
                <a:schemeClr val="dk1"/>
              </a:solidFill>
              <a:latin typeface="Average"/>
              <a:ea typeface="Average"/>
              <a:cs typeface="Average"/>
              <a:sym typeface="Average"/>
            </a:endParaRPr>
          </a:p>
          <a:p>
            <a:pPr marL="0" lvl="0" indent="0" algn="ctr" rtl="0">
              <a:lnSpc>
                <a:spcPct val="115000"/>
              </a:lnSpc>
              <a:spcBef>
                <a:spcPts val="0"/>
              </a:spcBef>
              <a:spcAft>
                <a:spcPts val="0"/>
              </a:spcAft>
              <a:buNone/>
            </a:pPr>
            <a:r>
              <a:rPr lang="en" sz="1800">
                <a:solidFill>
                  <a:schemeClr val="dk1"/>
                </a:solidFill>
                <a:latin typeface="Average"/>
                <a:ea typeface="Average"/>
                <a:cs typeface="Average"/>
                <a:sym typeface="Average"/>
              </a:rPr>
              <a:t>Ring size = 7.0 μas </a:t>
            </a:r>
            <a:endParaRPr sz="1800" baseline="30000">
              <a:solidFill>
                <a:schemeClr val="dk1"/>
              </a:solidFill>
              <a:latin typeface="Average"/>
              <a:ea typeface="Average"/>
              <a:cs typeface="Average"/>
              <a:sym typeface="Average"/>
            </a:endParaRPr>
          </a:p>
          <a:p>
            <a:pPr marL="0" lvl="0" indent="0" algn="ctr" rtl="0">
              <a:lnSpc>
                <a:spcPct val="115000"/>
              </a:lnSpc>
              <a:spcBef>
                <a:spcPts val="0"/>
              </a:spcBef>
              <a:spcAft>
                <a:spcPts val="0"/>
              </a:spcAft>
              <a:buNone/>
            </a:pPr>
            <a:r>
              <a:rPr lang="en" sz="1800">
                <a:solidFill>
                  <a:schemeClr val="dk1"/>
                </a:solidFill>
                <a:latin typeface="Average"/>
                <a:ea typeface="Average"/>
                <a:cs typeface="Average"/>
                <a:sym typeface="Average"/>
              </a:rPr>
              <a:t>F</a:t>
            </a:r>
            <a:r>
              <a:rPr lang="en" sz="1800" baseline="-25000">
                <a:solidFill>
                  <a:schemeClr val="dk1"/>
                </a:solidFill>
                <a:latin typeface="Average"/>
                <a:ea typeface="Average"/>
                <a:cs typeface="Average"/>
                <a:sym typeface="Average"/>
              </a:rPr>
              <a:t>0.3-8 keV</a:t>
            </a:r>
            <a:r>
              <a:rPr lang="en" sz="1800">
                <a:solidFill>
                  <a:schemeClr val="dk1"/>
                </a:solidFill>
                <a:latin typeface="Average"/>
                <a:ea typeface="Average"/>
                <a:cs typeface="Average"/>
                <a:sym typeface="Average"/>
              </a:rPr>
              <a:t> ~ 1.5 x 10</a:t>
            </a:r>
            <a:r>
              <a:rPr lang="en" sz="1800" baseline="30000">
                <a:solidFill>
                  <a:schemeClr val="dk1"/>
                </a:solidFill>
                <a:latin typeface="Average"/>
                <a:ea typeface="Average"/>
                <a:cs typeface="Average"/>
                <a:sym typeface="Average"/>
              </a:rPr>
              <a:t>-12</a:t>
            </a:r>
            <a:r>
              <a:rPr lang="en" sz="1800">
                <a:solidFill>
                  <a:schemeClr val="dk1"/>
                </a:solidFill>
                <a:latin typeface="Average"/>
                <a:ea typeface="Average"/>
                <a:cs typeface="Average"/>
                <a:sym typeface="Average"/>
              </a:rPr>
              <a:t> erg/cm</a:t>
            </a:r>
            <a:r>
              <a:rPr lang="en" sz="1800" baseline="30000">
                <a:solidFill>
                  <a:schemeClr val="dk1"/>
                </a:solidFill>
                <a:latin typeface="Average"/>
                <a:ea typeface="Average"/>
                <a:cs typeface="Average"/>
                <a:sym typeface="Average"/>
              </a:rPr>
              <a:t>2</a:t>
            </a:r>
            <a:r>
              <a:rPr lang="en" sz="1800">
                <a:solidFill>
                  <a:schemeClr val="dk1"/>
                </a:solidFill>
                <a:latin typeface="Average"/>
                <a:ea typeface="Average"/>
                <a:cs typeface="Average"/>
                <a:sym typeface="Average"/>
              </a:rPr>
              <a:t>/s </a:t>
            </a:r>
            <a:endParaRPr sz="1800">
              <a:solidFill>
                <a:schemeClr val="dk1"/>
              </a:solidFill>
              <a:latin typeface="Average"/>
              <a:ea typeface="Average"/>
              <a:cs typeface="Average"/>
              <a:sym typeface="Average"/>
            </a:endParaRPr>
          </a:p>
        </p:txBody>
      </p:sp>
      <p:sp>
        <p:nvSpPr>
          <p:cNvPr id="385" name="Google Shape;385;p4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6"/>
          <p:cNvPicPr preferRelativeResize="0"/>
          <p:nvPr/>
        </p:nvPicPr>
        <p:blipFill>
          <a:blip r:embed="rId3">
            <a:alphaModFix/>
          </a:blip>
          <a:stretch>
            <a:fillRect/>
          </a:stretch>
        </p:blipFill>
        <p:spPr>
          <a:xfrm>
            <a:off x="4340650" y="160275"/>
            <a:ext cx="3196257" cy="4520724"/>
          </a:xfrm>
          <a:prstGeom prst="rect">
            <a:avLst/>
          </a:prstGeom>
          <a:noFill/>
          <a:ln>
            <a:noFill/>
          </a:ln>
        </p:spPr>
      </p:pic>
      <p:sp>
        <p:nvSpPr>
          <p:cNvPr id="120" name="Google Shape;120;p26"/>
          <p:cNvSpPr txBox="1"/>
          <p:nvPr/>
        </p:nvSpPr>
        <p:spPr>
          <a:xfrm>
            <a:off x="-75300" y="910700"/>
            <a:ext cx="4502400" cy="3861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a:solidFill>
                  <a:schemeClr val="dk1"/>
                </a:solidFill>
                <a:latin typeface="Average"/>
                <a:ea typeface="Average"/>
                <a:cs typeface="Average"/>
                <a:sym typeface="Average"/>
              </a:rPr>
              <a:t>Nuclear emission is optically thin at </a:t>
            </a:r>
            <a:r>
              <a:rPr lang="en" sz="1800" b="1">
                <a:solidFill>
                  <a:srgbClr val="E68138"/>
                </a:solidFill>
                <a:latin typeface="Average"/>
                <a:ea typeface="Average"/>
                <a:cs typeface="Average"/>
                <a:sym typeface="Average"/>
              </a:rPr>
              <a:t>radio</a:t>
            </a:r>
            <a:r>
              <a:rPr lang="en" sz="1800" b="1">
                <a:solidFill>
                  <a:schemeClr val="dk1"/>
                </a:solidFill>
                <a:latin typeface="Average"/>
                <a:ea typeface="Average"/>
                <a:cs typeface="Average"/>
                <a:sym typeface="Average"/>
              </a:rPr>
              <a:t>/</a:t>
            </a:r>
            <a:r>
              <a:rPr lang="en" sz="1800" b="1">
                <a:solidFill>
                  <a:srgbClr val="FEC007"/>
                </a:solidFill>
                <a:latin typeface="Average"/>
                <a:ea typeface="Average"/>
                <a:cs typeface="Average"/>
                <a:sym typeface="Average"/>
              </a:rPr>
              <a:t>sub-mm</a:t>
            </a:r>
            <a:r>
              <a:rPr lang="en" sz="1800">
                <a:solidFill>
                  <a:schemeClr val="dk1"/>
                </a:solidFill>
                <a:latin typeface="Average"/>
                <a:ea typeface="Average"/>
                <a:cs typeface="Average"/>
                <a:sym typeface="Average"/>
              </a:rPr>
              <a:t> </a:t>
            </a:r>
            <a:r>
              <a:rPr lang="en" sz="1800" i="1">
                <a:solidFill>
                  <a:schemeClr val="dk1"/>
                </a:solidFill>
                <a:latin typeface="Average"/>
                <a:ea typeface="Average"/>
                <a:cs typeface="Average"/>
                <a:sym typeface="Average"/>
              </a:rPr>
              <a:t>and</a:t>
            </a:r>
            <a:r>
              <a:rPr lang="en" sz="1800">
                <a:solidFill>
                  <a:schemeClr val="dk1"/>
                </a:solidFill>
                <a:latin typeface="Average"/>
                <a:ea typeface="Average"/>
                <a:cs typeface="Average"/>
                <a:sym typeface="Average"/>
              </a:rPr>
              <a:t> </a:t>
            </a:r>
            <a:r>
              <a:rPr lang="en" sz="1800" b="1">
                <a:solidFill>
                  <a:srgbClr val="FF92E9"/>
                </a:solidFill>
                <a:latin typeface="Average"/>
                <a:ea typeface="Average"/>
                <a:cs typeface="Average"/>
                <a:sym typeface="Average"/>
              </a:rPr>
              <a:t>X-ray</a:t>
            </a:r>
            <a:r>
              <a:rPr lang="en" sz="1800">
                <a:solidFill>
                  <a:schemeClr val="dk1"/>
                </a:solidFill>
                <a:latin typeface="Average"/>
                <a:ea typeface="Average"/>
                <a:cs typeface="Average"/>
                <a:sym typeface="Average"/>
              </a:rPr>
              <a:t>!</a:t>
            </a:r>
            <a:endParaRPr sz="1800">
              <a:solidFill>
                <a:schemeClr val="dk1"/>
              </a:solidFill>
              <a:latin typeface="Average"/>
              <a:ea typeface="Average"/>
              <a:cs typeface="Average"/>
              <a:sym typeface="Average"/>
            </a:endParaRPr>
          </a:p>
          <a:p>
            <a:pPr marL="0" lvl="0" indent="0" algn="ctr" rtl="0">
              <a:lnSpc>
                <a:spcPct val="115000"/>
              </a:lnSpc>
              <a:spcBef>
                <a:spcPts val="0"/>
              </a:spcBef>
              <a:spcAft>
                <a:spcPts val="0"/>
              </a:spcAft>
              <a:buNone/>
            </a:pPr>
            <a:endParaRPr sz="1800">
              <a:solidFill>
                <a:schemeClr val="dk1"/>
              </a:solidFill>
              <a:latin typeface="Average"/>
              <a:ea typeface="Average"/>
              <a:cs typeface="Average"/>
              <a:sym typeface="Average"/>
            </a:endParaRPr>
          </a:p>
          <a:p>
            <a:pPr marL="0" lvl="0" indent="0" algn="ctr" rtl="0">
              <a:lnSpc>
                <a:spcPct val="115000"/>
              </a:lnSpc>
              <a:spcBef>
                <a:spcPts val="0"/>
              </a:spcBef>
              <a:spcAft>
                <a:spcPts val="0"/>
              </a:spcAft>
              <a:buNone/>
            </a:pPr>
            <a:endParaRPr sz="1800">
              <a:solidFill>
                <a:schemeClr val="dk1"/>
              </a:solidFill>
              <a:latin typeface="Average"/>
              <a:ea typeface="Average"/>
              <a:cs typeface="Average"/>
              <a:sym typeface="Average"/>
            </a:endParaRPr>
          </a:p>
          <a:p>
            <a:pPr marL="0" lvl="0" indent="0" algn="ctr" rtl="0">
              <a:lnSpc>
                <a:spcPct val="115000"/>
              </a:lnSpc>
              <a:spcBef>
                <a:spcPts val="0"/>
              </a:spcBef>
              <a:spcAft>
                <a:spcPts val="0"/>
              </a:spcAft>
              <a:buNone/>
            </a:pPr>
            <a:r>
              <a:rPr lang="en" sz="1800">
                <a:solidFill>
                  <a:schemeClr val="dk1"/>
                </a:solidFill>
                <a:latin typeface="Average"/>
                <a:ea typeface="Average"/>
                <a:cs typeface="Average"/>
                <a:sym typeface="Average"/>
              </a:rPr>
              <a:t>Together, they tell us about</a:t>
            </a:r>
            <a:endParaRPr sz="1800">
              <a:solidFill>
                <a:schemeClr val="dk1"/>
              </a:solidFill>
              <a:latin typeface="Average"/>
              <a:ea typeface="Average"/>
              <a:cs typeface="Average"/>
              <a:sym typeface="Average"/>
            </a:endParaRPr>
          </a:p>
          <a:p>
            <a:pPr marL="0" lvl="0" indent="0" algn="ctr" rtl="0">
              <a:lnSpc>
                <a:spcPct val="115000"/>
              </a:lnSpc>
              <a:spcBef>
                <a:spcPts val="0"/>
              </a:spcBef>
              <a:spcAft>
                <a:spcPts val="0"/>
              </a:spcAft>
              <a:buNone/>
            </a:pPr>
            <a:r>
              <a:rPr lang="en" sz="1800">
                <a:solidFill>
                  <a:schemeClr val="dk1"/>
                </a:solidFill>
                <a:latin typeface="Average"/>
                <a:ea typeface="Average"/>
                <a:cs typeface="Average"/>
                <a:sym typeface="Average"/>
              </a:rPr>
              <a:t>the </a:t>
            </a:r>
            <a:r>
              <a:rPr lang="en" sz="1800" b="1">
                <a:solidFill>
                  <a:srgbClr val="55D3B5"/>
                </a:solidFill>
                <a:latin typeface="Average"/>
                <a:ea typeface="Average"/>
                <a:cs typeface="Average"/>
                <a:sym typeface="Average"/>
              </a:rPr>
              <a:t>accretion flow</a:t>
            </a:r>
            <a:r>
              <a:rPr lang="en" sz="1800" b="1">
                <a:solidFill>
                  <a:schemeClr val="dk1"/>
                </a:solidFill>
                <a:latin typeface="Average"/>
                <a:ea typeface="Average"/>
                <a:cs typeface="Average"/>
                <a:sym typeface="Average"/>
              </a:rPr>
              <a:t> </a:t>
            </a:r>
            <a:r>
              <a:rPr lang="en" sz="1800" i="1">
                <a:solidFill>
                  <a:schemeClr val="dk1"/>
                </a:solidFill>
                <a:latin typeface="Average"/>
                <a:ea typeface="Average"/>
                <a:cs typeface="Average"/>
                <a:sym typeface="Average"/>
              </a:rPr>
              <a:t>and</a:t>
            </a:r>
            <a:r>
              <a:rPr lang="en" sz="1800">
                <a:solidFill>
                  <a:schemeClr val="dk1"/>
                </a:solidFill>
                <a:latin typeface="Average"/>
                <a:ea typeface="Average"/>
                <a:cs typeface="Average"/>
                <a:sym typeface="Average"/>
              </a:rPr>
              <a:t> the </a:t>
            </a:r>
            <a:r>
              <a:rPr lang="en" sz="1800" b="1">
                <a:solidFill>
                  <a:srgbClr val="55D3B5"/>
                </a:solidFill>
                <a:latin typeface="Average"/>
                <a:ea typeface="Average"/>
                <a:cs typeface="Average"/>
                <a:sym typeface="Average"/>
              </a:rPr>
              <a:t>jet </a:t>
            </a:r>
            <a:endParaRPr sz="1800" b="1">
              <a:solidFill>
                <a:srgbClr val="55D3B5"/>
              </a:solidFill>
              <a:latin typeface="Average"/>
              <a:ea typeface="Average"/>
              <a:cs typeface="Average"/>
              <a:sym typeface="Average"/>
            </a:endParaRPr>
          </a:p>
        </p:txBody>
      </p:sp>
      <p:sp>
        <p:nvSpPr>
          <p:cNvPr id="121" name="Google Shape;121;p26"/>
          <p:cNvSpPr txBox="1"/>
          <p:nvPr/>
        </p:nvSpPr>
        <p:spPr>
          <a:xfrm>
            <a:off x="6297500" y="-6050"/>
            <a:ext cx="2846400" cy="182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b="1" i="1">
                <a:solidFill>
                  <a:schemeClr val="dk1"/>
                </a:solidFill>
                <a:latin typeface="Average"/>
                <a:ea typeface="Average"/>
                <a:cs typeface="Average"/>
                <a:sym typeface="Average"/>
              </a:rPr>
              <a:t>NEW MWL RESULTS!</a:t>
            </a:r>
            <a:endParaRPr sz="1800" b="1" i="1">
              <a:solidFill>
                <a:schemeClr val="dk1"/>
              </a:solidFill>
              <a:latin typeface="Average"/>
              <a:ea typeface="Average"/>
              <a:cs typeface="Average"/>
              <a:sym typeface="Average"/>
            </a:endParaRPr>
          </a:p>
          <a:p>
            <a:pPr marL="0" lvl="0" indent="0" algn="l" rtl="0">
              <a:spcBef>
                <a:spcPts val="0"/>
              </a:spcBef>
              <a:spcAft>
                <a:spcPts val="0"/>
              </a:spcAft>
              <a:buNone/>
            </a:pPr>
            <a:endParaRPr sz="1800" b="1" i="1">
              <a:solidFill>
                <a:schemeClr val="dk1"/>
              </a:solidFill>
              <a:latin typeface="Average"/>
              <a:ea typeface="Average"/>
              <a:cs typeface="Average"/>
              <a:sym typeface="Average"/>
            </a:endParaRPr>
          </a:p>
          <a:p>
            <a:pPr marL="0" lvl="0" indent="0" algn="l" rtl="0">
              <a:spcBef>
                <a:spcPts val="0"/>
              </a:spcBef>
              <a:spcAft>
                <a:spcPts val="0"/>
              </a:spcAft>
              <a:buNone/>
            </a:pPr>
            <a:endParaRPr sz="1800" b="1" i="1">
              <a:solidFill>
                <a:schemeClr val="dk1"/>
              </a:solidFill>
              <a:latin typeface="Average"/>
              <a:ea typeface="Average"/>
              <a:cs typeface="Average"/>
              <a:sym typeface="Average"/>
            </a:endParaRPr>
          </a:p>
          <a:p>
            <a:pPr marL="0" lvl="0" indent="0" algn="l" rtl="0">
              <a:spcBef>
                <a:spcPts val="0"/>
              </a:spcBef>
              <a:spcAft>
                <a:spcPts val="0"/>
              </a:spcAft>
              <a:buNone/>
            </a:pPr>
            <a:endParaRPr sz="1800" b="1" i="1">
              <a:solidFill>
                <a:schemeClr val="dk1"/>
              </a:solidFill>
              <a:latin typeface="Average"/>
              <a:ea typeface="Average"/>
              <a:cs typeface="Average"/>
              <a:sym typeface="Average"/>
            </a:endParaRPr>
          </a:p>
          <a:p>
            <a:pPr marL="0" lvl="0" indent="0" algn="r" rtl="0">
              <a:spcBef>
                <a:spcPts val="0"/>
              </a:spcBef>
              <a:spcAft>
                <a:spcPts val="0"/>
              </a:spcAft>
              <a:buNone/>
            </a:pPr>
            <a:r>
              <a:rPr lang="en" sz="1100" i="1">
                <a:solidFill>
                  <a:schemeClr val="dk1"/>
                </a:solidFill>
                <a:latin typeface="Average"/>
                <a:ea typeface="Average"/>
                <a:cs typeface="Average"/>
                <a:sym typeface="Average"/>
              </a:rPr>
              <a:t>EHT MWL Science </a:t>
            </a:r>
            <a:endParaRPr sz="1100" i="1">
              <a:solidFill>
                <a:schemeClr val="dk1"/>
              </a:solidFill>
              <a:latin typeface="Average"/>
              <a:ea typeface="Average"/>
              <a:cs typeface="Average"/>
              <a:sym typeface="Average"/>
            </a:endParaRPr>
          </a:p>
          <a:p>
            <a:pPr marL="0" lvl="0" indent="0" algn="r" rtl="0">
              <a:spcBef>
                <a:spcPts val="0"/>
              </a:spcBef>
              <a:spcAft>
                <a:spcPts val="0"/>
              </a:spcAft>
              <a:buNone/>
            </a:pPr>
            <a:r>
              <a:rPr lang="en" sz="1100" i="1">
                <a:solidFill>
                  <a:schemeClr val="dk1"/>
                </a:solidFill>
                <a:latin typeface="Average"/>
                <a:ea typeface="Average"/>
                <a:cs typeface="Average"/>
                <a:sym typeface="Average"/>
              </a:rPr>
              <a:t>Working Group et al., 2024 </a:t>
            </a:r>
            <a:endParaRPr sz="1100" i="1">
              <a:solidFill>
                <a:schemeClr val="dk1"/>
              </a:solidFill>
              <a:latin typeface="Average"/>
              <a:ea typeface="Average"/>
              <a:cs typeface="Average"/>
              <a:sym typeface="Average"/>
            </a:endParaRPr>
          </a:p>
          <a:p>
            <a:pPr marL="0" lvl="0" indent="0" algn="r" rtl="0">
              <a:spcBef>
                <a:spcPts val="0"/>
              </a:spcBef>
              <a:spcAft>
                <a:spcPts val="0"/>
              </a:spcAft>
              <a:buNone/>
            </a:pPr>
            <a:r>
              <a:rPr lang="en" sz="1100" i="1">
                <a:solidFill>
                  <a:schemeClr val="dk1"/>
                </a:solidFill>
                <a:latin typeface="Average"/>
                <a:ea typeface="Average"/>
                <a:cs typeface="Average"/>
                <a:sym typeface="Average"/>
              </a:rPr>
              <a:t>(submitted)</a:t>
            </a:r>
            <a:endParaRPr sz="1100" i="1">
              <a:solidFill>
                <a:schemeClr val="dk1"/>
              </a:solidFill>
              <a:latin typeface="Average"/>
              <a:ea typeface="Average"/>
              <a:cs typeface="Average"/>
              <a:sym typeface="Average"/>
            </a:endParaRPr>
          </a:p>
          <a:p>
            <a:pPr marL="0" lvl="0" indent="0" algn="ctr" rtl="0">
              <a:spcBef>
                <a:spcPts val="0"/>
              </a:spcBef>
              <a:spcAft>
                <a:spcPts val="0"/>
              </a:spcAft>
              <a:buNone/>
            </a:pPr>
            <a:endParaRPr sz="1100" i="1">
              <a:solidFill>
                <a:schemeClr val="dk1"/>
              </a:solidFill>
              <a:latin typeface="Average"/>
              <a:ea typeface="Average"/>
              <a:cs typeface="Average"/>
              <a:sym typeface="Average"/>
            </a:endParaRPr>
          </a:p>
        </p:txBody>
      </p:sp>
      <p:pic>
        <p:nvPicPr>
          <p:cNvPr id="122" name="Google Shape;122;p26"/>
          <p:cNvPicPr preferRelativeResize="0"/>
          <p:nvPr/>
        </p:nvPicPr>
        <p:blipFill rotWithShape="1">
          <a:blip r:embed="rId4">
            <a:alphaModFix/>
          </a:blip>
          <a:srcRect l="9838" t="9437" r="10238" b="10240"/>
          <a:stretch/>
        </p:blipFill>
        <p:spPr>
          <a:xfrm>
            <a:off x="8211771" y="379050"/>
            <a:ext cx="749725" cy="753475"/>
          </a:xfrm>
          <a:prstGeom prst="rect">
            <a:avLst/>
          </a:prstGeom>
          <a:noFill/>
          <a:ln>
            <a:noFill/>
          </a:ln>
        </p:spPr>
      </p:pic>
      <p:sp>
        <p:nvSpPr>
          <p:cNvPr id="123" name="Google Shape;123;p2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124" name="Google Shape;124;p26"/>
          <p:cNvSpPr/>
          <p:nvPr/>
        </p:nvSpPr>
        <p:spPr>
          <a:xfrm>
            <a:off x="4276650" y="160275"/>
            <a:ext cx="148500" cy="3525300"/>
          </a:xfrm>
          <a:prstGeom prst="leftBracket">
            <a:avLst>
              <a:gd name="adj" fmla="val 8333"/>
            </a:avLst>
          </a:prstGeom>
          <a:noFill/>
          <a:ln w="28575" cap="flat" cmpd="sng">
            <a:solidFill>
              <a:srgbClr val="FEC00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25" name="Google Shape;125;p26"/>
          <p:cNvSpPr/>
          <p:nvPr/>
        </p:nvSpPr>
        <p:spPr>
          <a:xfrm>
            <a:off x="4276650" y="3843975"/>
            <a:ext cx="148500" cy="895200"/>
          </a:xfrm>
          <a:prstGeom prst="leftBracket">
            <a:avLst>
              <a:gd name="adj" fmla="val 8333"/>
            </a:avLst>
          </a:prstGeom>
          <a:noFill/>
          <a:ln w="28575" cap="flat" cmpd="sng">
            <a:solidFill>
              <a:srgbClr val="FF9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92E9"/>
              </a:solidFill>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4"/>
          <p:cNvSpPr txBox="1">
            <a:spLocks noGrp="1"/>
          </p:cNvSpPr>
          <p:nvPr>
            <p:ph type="title"/>
          </p:nvPr>
        </p:nvSpPr>
        <p:spPr>
          <a:xfrm>
            <a:off x="311700" y="204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Low Luminosity AGN</a:t>
            </a:r>
            <a:endParaRPr/>
          </a:p>
        </p:txBody>
      </p:sp>
      <p:sp>
        <p:nvSpPr>
          <p:cNvPr id="391" name="Google Shape;391;p4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
        <p:nvSpPr>
          <p:cNvPr id="392" name="Google Shape;392;p44"/>
          <p:cNvSpPr/>
          <p:nvPr/>
        </p:nvSpPr>
        <p:spPr>
          <a:xfrm>
            <a:off x="4448499" y="2552250"/>
            <a:ext cx="215700" cy="191400"/>
          </a:xfrm>
          <a:prstGeom prst="ellipse">
            <a:avLst/>
          </a:prstGeom>
          <a:solidFill>
            <a:srgbClr val="FFFCFB">
              <a:alpha val="20250"/>
            </a:srgbClr>
          </a:solidFill>
          <a:ln w="38100" cap="flat" cmpd="sng">
            <a:solidFill>
              <a:srgbClr val="FEC00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93" name="Google Shape;393;p44"/>
          <p:cNvSpPr/>
          <p:nvPr/>
        </p:nvSpPr>
        <p:spPr>
          <a:xfrm rot="2700000">
            <a:off x="2798223" y="2114650"/>
            <a:ext cx="1077631" cy="1066600"/>
          </a:xfrm>
          <a:prstGeom prst="teardrop">
            <a:avLst>
              <a:gd name="adj" fmla="val 106954"/>
            </a:avLst>
          </a:prstGeom>
          <a:solidFill>
            <a:srgbClr val="63FFDA">
              <a:alpha val="40510"/>
            </a:srgbClr>
          </a:solidFill>
          <a:ln w="3810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94" name="Google Shape;394;p44"/>
          <p:cNvSpPr/>
          <p:nvPr/>
        </p:nvSpPr>
        <p:spPr>
          <a:xfrm>
            <a:off x="1031025" y="2451150"/>
            <a:ext cx="1719600" cy="393600"/>
          </a:xfrm>
          <a:prstGeom prst="roundRect">
            <a:avLst>
              <a:gd name="adj" fmla="val 16667"/>
            </a:avLst>
          </a:prstGeom>
          <a:solidFill>
            <a:schemeClr val="accent3"/>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95" name="Google Shape;395;p44"/>
          <p:cNvSpPr/>
          <p:nvPr/>
        </p:nvSpPr>
        <p:spPr>
          <a:xfrm>
            <a:off x="4372650" y="3287950"/>
            <a:ext cx="398700" cy="1155000"/>
          </a:xfrm>
          <a:prstGeom prst="trapezoid">
            <a:avLst>
              <a:gd name="adj" fmla="val 25000"/>
            </a:avLst>
          </a:prstGeom>
          <a:solidFill>
            <a:srgbClr val="E68138"/>
          </a:solidFill>
          <a:ln w="38100" cap="flat" cmpd="sng">
            <a:solidFill>
              <a:srgbClr val="C329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96" name="Google Shape;396;p44"/>
          <p:cNvSpPr/>
          <p:nvPr/>
        </p:nvSpPr>
        <p:spPr>
          <a:xfrm rot="-2700000" flipH="1">
            <a:off x="5268135" y="2114650"/>
            <a:ext cx="1077631" cy="1066600"/>
          </a:xfrm>
          <a:prstGeom prst="teardrop">
            <a:avLst>
              <a:gd name="adj" fmla="val 106954"/>
            </a:avLst>
          </a:prstGeom>
          <a:solidFill>
            <a:srgbClr val="63FFDA">
              <a:alpha val="40510"/>
            </a:srgbClr>
          </a:solidFill>
          <a:ln w="3810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97" name="Google Shape;397;p44"/>
          <p:cNvSpPr/>
          <p:nvPr/>
        </p:nvSpPr>
        <p:spPr>
          <a:xfrm flipH="1">
            <a:off x="6393363" y="2451150"/>
            <a:ext cx="1719600" cy="393600"/>
          </a:xfrm>
          <a:prstGeom prst="roundRect">
            <a:avLst>
              <a:gd name="adj" fmla="val 16667"/>
            </a:avLst>
          </a:prstGeom>
          <a:solidFill>
            <a:schemeClr val="accent3"/>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98" name="Google Shape;398;p44"/>
          <p:cNvSpPr/>
          <p:nvPr/>
        </p:nvSpPr>
        <p:spPr>
          <a:xfrm rot="10800000" flipH="1">
            <a:off x="4372650" y="852975"/>
            <a:ext cx="398700" cy="1155000"/>
          </a:xfrm>
          <a:prstGeom prst="trapezoid">
            <a:avLst>
              <a:gd name="adj" fmla="val 25000"/>
            </a:avLst>
          </a:prstGeom>
          <a:solidFill>
            <a:srgbClr val="E68138"/>
          </a:solidFill>
          <a:ln w="38100" cap="flat" cmpd="sng">
            <a:solidFill>
              <a:srgbClr val="C329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99" name="Google Shape;399;p44"/>
          <p:cNvSpPr/>
          <p:nvPr/>
        </p:nvSpPr>
        <p:spPr>
          <a:xfrm>
            <a:off x="2781900" y="1815450"/>
            <a:ext cx="3580200" cy="1665000"/>
          </a:xfrm>
          <a:prstGeom prst="ellipse">
            <a:avLst/>
          </a:prstGeom>
          <a:noFill/>
          <a:ln w="3810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cxnSp>
        <p:nvCxnSpPr>
          <p:cNvPr id="400" name="Google Shape;400;p44"/>
          <p:cNvCxnSpPr>
            <a:endCxn id="401" idx="0"/>
          </p:cNvCxnSpPr>
          <p:nvPr/>
        </p:nvCxnSpPr>
        <p:spPr>
          <a:xfrm>
            <a:off x="2883375" y="3089050"/>
            <a:ext cx="900" cy="605100"/>
          </a:xfrm>
          <a:prstGeom prst="straightConnector1">
            <a:avLst/>
          </a:prstGeom>
          <a:noFill/>
          <a:ln w="38100" cap="flat" cmpd="sng">
            <a:solidFill>
              <a:schemeClr val="accent4"/>
            </a:solidFill>
            <a:prstDash val="solid"/>
            <a:round/>
            <a:headEnd type="oval" w="med" len="med"/>
            <a:tailEnd type="none" w="med" len="med"/>
          </a:ln>
        </p:spPr>
      </p:cxnSp>
      <p:sp>
        <p:nvSpPr>
          <p:cNvPr id="401" name="Google Shape;401;p44"/>
          <p:cNvSpPr txBox="1"/>
          <p:nvPr/>
        </p:nvSpPr>
        <p:spPr>
          <a:xfrm>
            <a:off x="1661475" y="3694150"/>
            <a:ext cx="2445600" cy="1155000"/>
          </a:xfrm>
          <a:prstGeom prst="rect">
            <a:avLst/>
          </a:prstGeom>
          <a:noFill/>
          <a:ln w="38100"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Average"/>
                <a:ea typeface="Average"/>
                <a:cs typeface="Average"/>
                <a:sym typeface="Average"/>
              </a:rPr>
              <a:t>Radiatively Inefficient Accretion Flow (RIAF)</a:t>
            </a:r>
            <a:endParaRPr sz="1500" b="1">
              <a:solidFill>
                <a:schemeClr val="dk1"/>
              </a:solidFill>
              <a:latin typeface="Average"/>
              <a:ea typeface="Average"/>
              <a:cs typeface="Average"/>
              <a:sym typeface="Average"/>
            </a:endParaRPr>
          </a:p>
          <a:p>
            <a:pPr marL="0" lvl="0" indent="0" algn="ctr" rtl="0">
              <a:spcBef>
                <a:spcPts val="0"/>
              </a:spcBef>
              <a:spcAft>
                <a:spcPts val="0"/>
              </a:spcAft>
              <a:buNone/>
            </a:pPr>
            <a:r>
              <a:rPr lang="en" sz="1500">
                <a:solidFill>
                  <a:schemeClr val="dk1"/>
                </a:solidFill>
                <a:latin typeface="Average"/>
                <a:ea typeface="Average"/>
                <a:cs typeface="Average"/>
                <a:sym typeface="Average"/>
              </a:rPr>
              <a:t>+ warm (~10</a:t>
            </a:r>
            <a:r>
              <a:rPr lang="en" sz="1500" baseline="30000">
                <a:solidFill>
                  <a:schemeClr val="dk1"/>
                </a:solidFill>
                <a:latin typeface="Average"/>
                <a:ea typeface="Average"/>
                <a:cs typeface="Average"/>
                <a:sym typeface="Average"/>
              </a:rPr>
              <a:t>7</a:t>
            </a:r>
            <a:r>
              <a:rPr lang="en" sz="1500">
                <a:solidFill>
                  <a:schemeClr val="dk1"/>
                </a:solidFill>
                <a:latin typeface="Average"/>
                <a:ea typeface="Average"/>
                <a:cs typeface="Average"/>
                <a:sym typeface="Average"/>
              </a:rPr>
              <a:t> K) corona*</a:t>
            </a:r>
            <a:endParaRPr sz="1500">
              <a:solidFill>
                <a:schemeClr val="dk1"/>
              </a:solidFill>
              <a:latin typeface="Average"/>
              <a:ea typeface="Average"/>
              <a:cs typeface="Average"/>
              <a:sym typeface="Average"/>
            </a:endParaRPr>
          </a:p>
          <a:p>
            <a:pPr marL="0" lvl="0" indent="0" algn="ctr" rtl="0">
              <a:spcBef>
                <a:spcPts val="0"/>
              </a:spcBef>
              <a:spcAft>
                <a:spcPts val="0"/>
              </a:spcAft>
              <a:buNone/>
            </a:pPr>
            <a:r>
              <a:rPr lang="en" sz="1500">
                <a:solidFill>
                  <a:schemeClr val="dk1"/>
                </a:solidFill>
                <a:latin typeface="Average"/>
                <a:ea typeface="Average"/>
                <a:cs typeface="Average"/>
                <a:sym typeface="Average"/>
              </a:rPr>
              <a:t>+ hot (~10</a:t>
            </a:r>
            <a:r>
              <a:rPr lang="en" sz="1500" baseline="30000">
                <a:solidFill>
                  <a:schemeClr val="dk1"/>
                </a:solidFill>
                <a:latin typeface="Average"/>
                <a:ea typeface="Average"/>
                <a:cs typeface="Average"/>
                <a:sym typeface="Average"/>
              </a:rPr>
              <a:t>9</a:t>
            </a:r>
            <a:r>
              <a:rPr lang="en" sz="1500">
                <a:solidFill>
                  <a:schemeClr val="dk1"/>
                </a:solidFill>
                <a:latin typeface="Average"/>
                <a:ea typeface="Average"/>
                <a:cs typeface="Average"/>
                <a:sym typeface="Average"/>
              </a:rPr>
              <a:t> K) corona</a:t>
            </a:r>
            <a:endParaRPr sz="1500" i="1">
              <a:solidFill>
                <a:schemeClr val="dk1"/>
              </a:solidFill>
              <a:latin typeface="Average"/>
              <a:ea typeface="Average"/>
              <a:cs typeface="Average"/>
              <a:sym typeface="Average"/>
            </a:endParaRPr>
          </a:p>
        </p:txBody>
      </p:sp>
      <p:cxnSp>
        <p:nvCxnSpPr>
          <p:cNvPr id="402" name="Google Shape;402;p44"/>
          <p:cNvCxnSpPr/>
          <p:nvPr/>
        </p:nvCxnSpPr>
        <p:spPr>
          <a:xfrm rot="10800000">
            <a:off x="4968450" y="695075"/>
            <a:ext cx="0" cy="540600"/>
          </a:xfrm>
          <a:prstGeom prst="straightConnector1">
            <a:avLst/>
          </a:prstGeom>
          <a:noFill/>
          <a:ln w="38100" cap="flat" cmpd="sng">
            <a:solidFill>
              <a:srgbClr val="E68138"/>
            </a:solidFill>
            <a:prstDash val="solid"/>
            <a:round/>
            <a:headEnd type="oval" w="med" len="med"/>
            <a:tailEnd type="none" w="med" len="med"/>
          </a:ln>
        </p:spPr>
      </p:cxnSp>
      <p:sp>
        <p:nvSpPr>
          <p:cNvPr id="403" name="Google Shape;403;p44"/>
          <p:cNvSpPr txBox="1"/>
          <p:nvPr/>
        </p:nvSpPr>
        <p:spPr>
          <a:xfrm>
            <a:off x="4572000" y="257675"/>
            <a:ext cx="2043000" cy="437400"/>
          </a:xfrm>
          <a:prstGeom prst="rect">
            <a:avLst/>
          </a:prstGeom>
          <a:noFill/>
          <a:ln w="38100" cap="flat" cmpd="sng">
            <a:solidFill>
              <a:srgbClr val="E68138"/>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Average"/>
                <a:ea typeface="Average"/>
                <a:cs typeface="Average"/>
                <a:sym typeface="Average"/>
              </a:rPr>
              <a:t>Bipolar Jets/outflows</a:t>
            </a:r>
            <a:endParaRPr sz="1500">
              <a:solidFill>
                <a:schemeClr val="dk1"/>
              </a:solidFill>
              <a:latin typeface="Average"/>
              <a:ea typeface="Average"/>
              <a:cs typeface="Average"/>
              <a:sym typeface="Average"/>
            </a:endParaRPr>
          </a:p>
        </p:txBody>
      </p:sp>
      <p:cxnSp>
        <p:nvCxnSpPr>
          <p:cNvPr id="404" name="Google Shape;404;p44"/>
          <p:cNvCxnSpPr/>
          <p:nvPr/>
        </p:nvCxnSpPr>
        <p:spPr>
          <a:xfrm rot="10800000">
            <a:off x="7879500" y="2997150"/>
            <a:ext cx="0" cy="540600"/>
          </a:xfrm>
          <a:prstGeom prst="straightConnector1">
            <a:avLst/>
          </a:prstGeom>
          <a:noFill/>
          <a:ln w="38100" cap="flat" cmpd="sng">
            <a:solidFill>
              <a:schemeClr val="dk2"/>
            </a:solidFill>
            <a:prstDash val="solid"/>
            <a:round/>
            <a:headEnd type="none" w="med" len="med"/>
            <a:tailEnd type="oval" w="med" len="med"/>
          </a:ln>
        </p:spPr>
      </p:cxnSp>
      <p:sp>
        <p:nvSpPr>
          <p:cNvPr id="405" name="Google Shape;405;p44"/>
          <p:cNvSpPr txBox="1"/>
          <p:nvPr/>
        </p:nvSpPr>
        <p:spPr>
          <a:xfrm>
            <a:off x="7019700" y="3556650"/>
            <a:ext cx="1719600" cy="4374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Average"/>
                <a:ea typeface="Average"/>
                <a:cs typeface="Average"/>
                <a:sym typeface="Average"/>
              </a:rPr>
              <a:t>“Thin” Outer Disk</a:t>
            </a:r>
            <a:endParaRPr sz="1500" b="1">
              <a:solidFill>
                <a:schemeClr val="dk1"/>
              </a:solidFill>
              <a:latin typeface="Average"/>
              <a:ea typeface="Average"/>
              <a:cs typeface="Average"/>
              <a:sym typeface="Average"/>
            </a:endParaRPr>
          </a:p>
          <a:p>
            <a:pPr marL="0" lvl="0" indent="0" algn="ctr" rtl="0">
              <a:spcBef>
                <a:spcPts val="0"/>
              </a:spcBef>
              <a:spcAft>
                <a:spcPts val="0"/>
              </a:spcAft>
              <a:buNone/>
            </a:pPr>
            <a:endParaRPr sz="1500">
              <a:solidFill>
                <a:schemeClr val="dk1"/>
              </a:solidFill>
              <a:latin typeface="Average"/>
              <a:ea typeface="Average"/>
              <a:cs typeface="Average"/>
              <a:sym typeface="Average"/>
            </a:endParaRPr>
          </a:p>
        </p:txBody>
      </p:sp>
      <p:sp>
        <p:nvSpPr>
          <p:cNvPr id="406" name="Google Shape;406;p44"/>
          <p:cNvSpPr txBox="1"/>
          <p:nvPr/>
        </p:nvSpPr>
        <p:spPr>
          <a:xfrm>
            <a:off x="4240188" y="2179050"/>
            <a:ext cx="663600" cy="272100"/>
          </a:xfrm>
          <a:prstGeom prst="rect">
            <a:avLst/>
          </a:prstGeom>
          <a:noFill/>
          <a:ln w="38100" cap="flat" cmpd="sng">
            <a:solidFill>
              <a:srgbClr val="FEC007"/>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500" b="1">
                <a:solidFill>
                  <a:schemeClr val="dk1"/>
                </a:solidFill>
                <a:latin typeface="Average"/>
                <a:ea typeface="Average"/>
                <a:cs typeface="Average"/>
                <a:sym typeface="Average"/>
              </a:rPr>
              <a:t>SMBH</a:t>
            </a:r>
            <a:endParaRPr sz="1500">
              <a:solidFill>
                <a:schemeClr val="dk1"/>
              </a:solidFill>
              <a:latin typeface="Average"/>
              <a:ea typeface="Average"/>
              <a:cs typeface="Average"/>
              <a:sym typeface="Average"/>
            </a:endParaRPr>
          </a:p>
        </p:txBody>
      </p:sp>
      <p:sp>
        <p:nvSpPr>
          <p:cNvPr id="407" name="Google Shape;407;p44"/>
          <p:cNvSpPr txBox="1"/>
          <p:nvPr/>
        </p:nvSpPr>
        <p:spPr>
          <a:xfrm>
            <a:off x="4240188" y="2844750"/>
            <a:ext cx="663600" cy="272100"/>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500" b="1">
                <a:solidFill>
                  <a:srgbClr val="FEC007"/>
                </a:solidFill>
                <a:latin typeface="Average"/>
                <a:ea typeface="Average"/>
                <a:cs typeface="Average"/>
                <a:sym typeface="Average"/>
              </a:rPr>
              <a:t>5 </a:t>
            </a:r>
            <a:r>
              <a:rPr lang="en" sz="1500" b="1" i="1">
                <a:solidFill>
                  <a:srgbClr val="FEC007"/>
                </a:solidFill>
                <a:latin typeface="Average"/>
                <a:ea typeface="Average"/>
                <a:cs typeface="Average"/>
                <a:sym typeface="Average"/>
              </a:rPr>
              <a:t>R</a:t>
            </a:r>
            <a:r>
              <a:rPr lang="en" sz="1500" b="1" i="1" baseline="-25000">
                <a:solidFill>
                  <a:srgbClr val="FEC007"/>
                </a:solidFill>
                <a:latin typeface="Average"/>
                <a:ea typeface="Average"/>
                <a:cs typeface="Average"/>
                <a:sym typeface="Average"/>
              </a:rPr>
              <a:t>g</a:t>
            </a:r>
            <a:endParaRPr sz="1500" i="1" baseline="-25000">
              <a:solidFill>
                <a:srgbClr val="FEC007"/>
              </a:solidFill>
              <a:latin typeface="Average"/>
              <a:ea typeface="Average"/>
              <a:cs typeface="Average"/>
              <a:sym typeface="Average"/>
            </a:endParaRPr>
          </a:p>
        </p:txBody>
      </p:sp>
      <p:sp>
        <p:nvSpPr>
          <p:cNvPr id="408" name="Google Shape;408;p44"/>
          <p:cNvSpPr txBox="1"/>
          <p:nvPr/>
        </p:nvSpPr>
        <p:spPr>
          <a:xfrm>
            <a:off x="6059854" y="2997150"/>
            <a:ext cx="885600" cy="272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500" b="1">
                <a:solidFill>
                  <a:schemeClr val="accent4"/>
                </a:solidFill>
                <a:latin typeface="Average"/>
                <a:ea typeface="Average"/>
                <a:cs typeface="Average"/>
                <a:sym typeface="Average"/>
              </a:rPr>
              <a:t>~100 </a:t>
            </a:r>
            <a:r>
              <a:rPr lang="en" sz="1500" b="1" i="1">
                <a:solidFill>
                  <a:schemeClr val="accent4"/>
                </a:solidFill>
                <a:latin typeface="Average"/>
                <a:ea typeface="Average"/>
                <a:cs typeface="Average"/>
                <a:sym typeface="Average"/>
              </a:rPr>
              <a:t>R</a:t>
            </a:r>
            <a:r>
              <a:rPr lang="en" sz="1500" b="1" i="1" baseline="-25000">
                <a:solidFill>
                  <a:schemeClr val="accent4"/>
                </a:solidFill>
                <a:latin typeface="Average"/>
                <a:ea typeface="Average"/>
                <a:cs typeface="Average"/>
                <a:sym typeface="Average"/>
              </a:rPr>
              <a:t>g</a:t>
            </a:r>
            <a:endParaRPr sz="1500" i="1" baseline="-25000">
              <a:solidFill>
                <a:schemeClr val="accent4"/>
              </a:solidFill>
              <a:latin typeface="Average"/>
              <a:ea typeface="Average"/>
              <a:cs typeface="Average"/>
              <a:sym typeface="Average"/>
            </a:endParaRPr>
          </a:p>
        </p:txBody>
      </p:sp>
      <p:sp>
        <p:nvSpPr>
          <p:cNvPr id="409" name="Google Shape;409;p44"/>
          <p:cNvSpPr txBox="1"/>
          <p:nvPr/>
        </p:nvSpPr>
        <p:spPr>
          <a:xfrm>
            <a:off x="8205204" y="2511900"/>
            <a:ext cx="885600" cy="272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1500" i="1" baseline="-25000">
              <a:solidFill>
                <a:schemeClr val="accent4"/>
              </a:solidFill>
              <a:latin typeface="Average"/>
              <a:ea typeface="Average"/>
              <a:cs typeface="Average"/>
              <a:sym typeface="Average"/>
            </a:endParaRPr>
          </a:p>
        </p:txBody>
      </p:sp>
      <p:sp>
        <p:nvSpPr>
          <p:cNvPr id="410" name="Google Shape;410;p44"/>
          <p:cNvSpPr txBox="1"/>
          <p:nvPr/>
        </p:nvSpPr>
        <p:spPr>
          <a:xfrm>
            <a:off x="8036829" y="2905725"/>
            <a:ext cx="885600" cy="272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500" b="1">
                <a:solidFill>
                  <a:schemeClr val="lt2"/>
                </a:solidFill>
                <a:latin typeface="Average"/>
                <a:ea typeface="Average"/>
                <a:cs typeface="Average"/>
                <a:sym typeface="Average"/>
              </a:rPr>
              <a:t>&gt; 10</a:t>
            </a:r>
            <a:r>
              <a:rPr lang="en" sz="1500" b="1" baseline="30000">
                <a:solidFill>
                  <a:schemeClr val="lt2"/>
                </a:solidFill>
                <a:latin typeface="Average"/>
                <a:ea typeface="Average"/>
                <a:cs typeface="Average"/>
                <a:sym typeface="Average"/>
              </a:rPr>
              <a:t>3-4</a:t>
            </a:r>
            <a:r>
              <a:rPr lang="en" sz="1500" b="1">
                <a:solidFill>
                  <a:schemeClr val="lt2"/>
                </a:solidFill>
                <a:latin typeface="Average"/>
                <a:ea typeface="Average"/>
                <a:cs typeface="Average"/>
                <a:sym typeface="Average"/>
              </a:rPr>
              <a:t> </a:t>
            </a:r>
            <a:r>
              <a:rPr lang="en" sz="1500" b="1" i="1">
                <a:solidFill>
                  <a:schemeClr val="lt2"/>
                </a:solidFill>
                <a:latin typeface="Average"/>
                <a:ea typeface="Average"/>
                <a:cs typeface="Average"/>
                <a:sym typeface="Average"/>
              </a:rPr>
              <a:t>R</a:t>
            </a:r>
            <a:r>
              <a:rPr lang="en" sz="1500" b="1" i="1" baseline="-25000">
                <a:solidFill>
                  <a:schemeClr val="lt2"/>
                </a:solidFill>
                <a:latin typeface="Average"/>
                <a:ea typeface="Average"/>
                <a:cs typeface="Average"/>
                <a:sym typeface="Average"/>
              </a:rPr>
              <a:t>g</a:t>
            </a:r>
            <a:endParaRPr sz="1500" i="1" baseline="-25000">
              <a:solidFill>
                <a:schemeClr val="lt2"/>
              </a:solidFill>
              <a:latin typeface="Average"/>
              <a:ea typeface="Average"/>
              <a:cs typeface="Average"/>
              <a:sym typeface="Average"/>
            </a:endParaRPr>
          </a:p>
        </p:txBody>
      </p:sp>
      <p:sp>
        <p:nvSpPr>
          <p:cNvPr id="411" name="Google Shape;411;p44"/>
          <p:cNvSpPr txBox="1">
            <a:spLocks noGrp="1"/>
          </p:cNvSpPr>
          <p:nvPr>
            <p:ph type="body" idx="1"/>
          </p:nvPr>
        </p:nvSpPr>
        <p:spPr>
          <a:xfrm>
            <a:off x="80375" y="695075"/>
            <a:ext cx="3963900" cy="16122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None/>
            </a:pPr>
            <a:r>
              <a:rPr lang="en" sz="1700">
                <a:solidFill>
                  <a:schemeClr val="dk1"/>
                </a:solidFill>
              </a:rPr>
              <a:t>Very common! ~⅓ of nearby galaxies</a:t>
            </a:r>
            <a:endParaRPr sz="1700">
              <a:solidFill>
                <a:schemeClr val="dk1"/>
              </a:solidFill>
            </a:endParaRPr>
          </a:p>
          <a:p>
            <a:pPr marL="0" lvl="0" indent="0" algn="just" rtl="0">
              <a:lnSpc>
                <a:spcPct val="100000"/>
              </a:lnSpc>
              <a:spcBef>
                <a:spcPts val="1200"/>
              </a:spcBef>
              <a:spcAft>
                <a:spcPts val="0"/>
              </a:spcAft>
              <a:buNone/>
            </a:pPr>
            <a:r>
              <a:rPr lang="en" sz="1700" i="1">
                <a:solidFill>
                  <a:schemeClr val="dk1"/>
                </a:solidFill>
              </a:rPr>
              <a:t>L/L</a:t>
            </a:r>
            <a:r>
              <a:rPr lang="en" sz="1700" i="1" baseline="-25000">
                <a:solidFill>
                  <a:schemeClr val="dk1"/>
                </a:solidFill>
              </a:rPr>
              <a:t>Edd</a:t>
            </a:r>
            <a:r>
              <a:rPr lang="en" sz="1700" i="1">
                <a:solidFill>
                  <a:schemeClr val="dk1"/>
                </a:solidFill>
              </a:rPr>
              <a:t> </a:t>
            </a:r>
            <a:r>
              <a:rPr lang="en" sz="1700">
                <a:solidFill>
                  <a:schemeClr val="dk1"/>
                </a:solidFill>
              </a:rPr>
              <a:t>≲ 0.001</a:t>
            </a:r>
            <a:endParaRPr sz="1700">
              <a:solidFill>
                <a:schemeClr val="dk1"/>
              </a:solidFill>
            </a:endParaRPr>
          </a:p>
          <a:p>
            <a:pPr marL="0" lvl="0" indent="0" algn="just" rtl="0">
              <a:lnSpc>
                <a:spcPct val="100000"/>
              </a:lnSpc>
              <a:spcBef>
                <a:spcPts val="1200"/>
              </a:spcBef>
              <a:spcAft>
                <a:spcPts val="0"/>
              </a:spcAft>
              <a:buNone/>
            </a:pPr>
            <a:r>
              <a:rPr lang="en" sz="1700">
                <a:solidFill>
                  <a:schemeClr val="dk1"/>
                </a:solidFill>
              </a:rPr>
              <a:t>No Broad Line Region, radio loud</a:t>
            </a:r>
            <a:endParaRPr sz="1700">
              <a:solidFill>
                <a:schemeClr val="dk1"/>
              </a:solidFill>
            </a:endParaRPr>
          </a:p>
          <a:p>
            <a:pPr marL="0" lvl="0" indent="0" algn="l" rtl="0">
              <a:lnSpc>
                <a:spcPct val="100000"/>
              </a:lnSpc>
              <a:spcBef>
                <a:spcPts val="1200"/>
              </a:spcBef>
              <a:spcAft>
                <a:spcPts val="0"/>
              </a:spcAft>
              <a:buNone/>
            </a:pPr>
            <a:r>
              <a:rPr lang="en" sz="1700" i="1">
                <a:solidFill>
                  <a:schemeClr val="dk1"/>
                </a:solidFill>
              </a:rPr>
              <a:t>R</a:t>
            </a:r>
            <a:r>
              <a:rPr lang="en" sz="1700" i="1" baseline="-25000">
                <a:solidFill>
                  <a:schemeClr val="dk1"/>
                </a:solidFill>
              </a:rPr>
              <a:t>g </a:t>
            </a:r>
            <a:r>
              <a:rPr lang="en" sz="1700">
                <a:solidFill>
                  <a:schemeClr val="dk1"/>
                </a:solidFill>
              </a:rPr>
              <a:t>= GM/c</a:t>
            </a:r>
            <a:r>
              <a:rPr lang="en" sz="1700" baseline="30000">
                <a:solidFill>
                  <a:schemeClr val="dk1"/>
                </a:solidFill>
              </a:rPr>
              <a:t>2</a:t>
            </a:r>
            <a:endParaRPr sz="1900" baseline="300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5"/>
          <p:cNvSpPr txBox="1">
            <a:spLocks noGrp="1"/>
          </p:cNvSpPr>
          <p:nvPr>
            <p:ph type="title"/>
          </p:nvPr>
        </p:nvSpPr>
        <p:spPr>
          <a:xfrm>
            <a:off x="168750" y="100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Comparing </a:t>
            </a:r>
            <a:r>
              <a:rPr lang="en" i="1"/>
              <a:t>NICER </a:t>
            </a:r>
            <a:r>
              <a:rPr lang="en"/>
              <a:t>&amp; </a:t>
            </a:r>
            <a:r>
              <a:rPr lang="en" i="1"/>
              <a:t>NuSTAR</a:t>
            </a:r>
            <a:endParaRPr i="1"/>
          </a:p>
        </p:txBody>
      </p:sp>
      <p:sp>
        <p:nvSpPr>
          <p:cNvPr id="417" name="Google Shape;417;p45"/>
          <p:cNvSpPr txBox="1"/>
          <p:nvPr/>
        </p:nvSpPr>
        <p:spPr>
          <a:xfrm>
            <a:off x="7700325" y="1354175"/>
            <a:ext cx="1157700" cy="190500"/>
          </a:xfrm>
          <a:prstGeom prst="rect">
            <a:avLst/>
          </a:prstGeom>
          <a:noFill/>
          <a:ln w="28575" cap="flat" cmpd="sng">
            <a:solidFill>
              <a:srgbClr val="0B031D"/>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r>
              <a:rPr lang="en" sz="1500" b="1">
                <a:solidFill>
                  <a:srgbClr val="0B031D"/>
                </a:solidFill>
                <a:latin typeface="Arimo"/>
                <a:ea typeface="Arimo"/>
                <a:cs typeface="Arimo"/>
                <a:sym typeface="Arimo"/>
              </a:rPr>
              <a:t>Sombrero</a:t>
            </a:r>
            <a:endParaRPr sz="1500" b="1">
              <a:solidFill>
                <a:srgbClr val="0B031D"/>
              </a:solidFill>
              <a:latin typeface="Arimo"/>
              <a:ea typeface="Arimo"/>
              <a:cs typeface="Arimo"/>
              <a:sym typeface="Arimo"/>
            </a:endParaRPr>
          </a:p>
        </p:txBody>
      </p:sp>
      <p:graphicFrame>
        <p:nvGraphicFramePr>
          <p:cNvPr id="418" name="Google Shape;418;p45"/>
          <p:cNvGraphicFramePr/>
          <p:nvPr/>
        </p:nvGraphicFramePr>
        <p:xfrm>
          <a:off x="2142081" y="889908"/>
          <a:ext cx="4573925" cy="4053560"/>
        </p:xfrm>
        <a:graphic>
          <a:graphicData uri="http://schemas.openxmlformats.org/drawingml/2006/table">
            <a:tbl>
              <a:tblPr>
                <a:noFill/>
                <a:tableStyleId>{49CEE47F-2F49-42D7-B9A5-88AD4E51EE6C}</a:tableStyleId>
              </a:tblPr>
              <a:tblGrid>
                <a:gridCol w="2688775">
                  <a:extLst>
                    <a:ext uri="{9D8B030D-6E8A-4147-A177-3AD203B41FA5}">
                      <a16:colId xmlns:a16="http://schemas.microsoft.com/office/drawing/2014/main" val="20000"/>
                    </a:ext>
                  </a:extLst>
                </a:gridCol>
                <a:gridCol w="929175">
                  <a:extLst>
                    <a:ext uri="{9D8B030D-6E8A-4147-A177-3AD203B41FA5}">
                      <a16:colId xmlns:a16="http://schemas.microsoft.com/office/drawing/2014/main" val="20001"/>
                    </a:ext>
                  </a:extLst>
                </a:gridCol>
                <a:gridCol w="955975">
                  <a:extLst>
                    <a:ext uri="{9D8B030D-6E8A-4147-A177-3AD203B41FA5}">
                      <a16:colId xmlns:a16="http://schemas.microsoft.com/office/drawing/2014/main" val="20002"/>
                    </a:ext>
                  </a:extLst>
                </a:gridCol>
              </a:tblGrid>
              <a:tr h="843325">
                <a:tc>
                  <a:txBody>
                    <a:bodyPr/>
                    <a:lstStyle/>
                    <a:p>
                      <a:pPr marL="0" lvl="0" indent="0" algn="l" rtl="0">
                        <a:spcBef>
                          <a:spcPts val="0"/>
                        </a:spcBef>
                        <a:spcAft>
                          <a:spcPts val="0"/>
                        </a:spcAft>
                        <a:buNone/>
                      </a:pPr>
                      <a:r>
                        <a:rPr lang="en">
                          <a:solidFill>
                            <a:schemeClr val="dk1"/>
                          </a:solidFill>
                          <a:latin typeface="Roboto Black"/>
                          <a:ea typeface="Roboto Black"/>
                          <a:cs typeface="Roboto Black"/>
                          <a:sym typeface="Roboto Black"/>
                        </a:rPr>
                        <a:t>NGC4594</a:t>
                      </a:r>
                      <a:endParaRPr>
                        <a:solidFill>
                          <a:schemeClr val="dk1"/>
                        </a:solidFill>
                        <a:latin typeface="Roboto Black"/>
                        <a:ea typeface="Roboto Black"/>
                        <a:cs typeface="Roboto Black"/>
                        <a:sym typeface="Roboto Black"/>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E68138"/>
                    </a:solidFill>
                  </a:tcPr>
                </a:tc>
                <a:tc>
                  <a:txBody>
                    <a:bodyPr/>
                    <a:lstStyle/>
                    <a:p>
                      <a:pPr marL="0" lvl="0" indent="0" algn="ctr" rtl="0">
                        <a:spcBef>
                          <a:spcPts val="0"/>
                        </a:spcBef>
                        <a:spcAft>
                          <a:spcPts val="0"/>
                        </a:spcAft>
                        <a:buNone/>
                      </a:pPr>
                      <a:r>
                        <a:rPr lang="en" b="1" i="1">
                          <a:solidFill>
                            <a:schemeClr val="dk1"/>
                          </a:solidFill>
                          <a:latin typeface="Roboto"/>
                          <a:ea typeface="Roboto"/>
                          <a:cs typeface="Roboto"/>
                          <a:sym typeface="Roboto"/>
                        </a:rPr>
                        <a:t>NICER</a:t>
                      </a:r>
                      <a:endParaRPr b="1" i="1">
                        <a:solidFill>
                          <a:schemeClr val="dk1"/>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r>
                        <a:rPr lang="en" b="1">
                          <a:solidFill>
                            <a:schemeClr val="dk1"/>
                          </a:solidFill>
                          <a:latin typeface="Roboto"/>
                          <a:ea typeface="Roboto"/>
                          <a:cs typeface="Roboto"/>
                          <a:sym typeface="Roboto"/>
                        </a:rPr>
                        <a:t>(0.3 - 8 keV)</a:t>
                      </a:r>
                      <a:endParaRPr b="1" i="1">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None/>
                      </a:pPr>
                      <a:r>
                        <a:rPr lang="en" b="1" i="1">
                          <a:solidFill>
                            <a:schemeClr val="dk1"/>
                          </a:solidFill>
                          <a:latin typeface="Roboto"/>
                          <a:ea typeface="Roboto"/>
                          <a:cs typeface="Roboto"/>
                          <a:sym typeface="Roboto"/>
                        </a:rPr>
                        <a:t>NuSTAR</a:t>
                      </a:r>
                      <a:endParaRPr b="1" i="1">
                        <a:solidFill>
                          <a:schemeClr val="dk1"/>
                        </a:solidFill>
                        <a:latin typeface="Roboto"/>
                        <a:ea typeface="Roboto"/>
                        <a:cs typeface="Roboto"/>
                        <a:sym typeface="Roboto"/>
                      </a:endParaRPr>
                    </a:p>
                    <a:p>
                      <a:pPr marL="0" lvl="0" indent="0" algn="ctr" rtl="0">
                        <a:spcBef>
                          <a:spcPts val="0"/>
                        </a:spcBef>
                        <a:spcAft>
                          <a:spcPts val="0"/>
                        </a:spcAft>
                        <a:buNone/>
                      </a:pPr>
                      <a:r>
                        <a:rPr lang="en" b="1">
                          <a:solidFill>
                            <a:schemeClr val="dk1"/>
                          </a:solidFill>
                          <a:latin typeface="Roboto"/>
                          <a:ea typeface="Roboto"/>
                          <a:cs typeface="Roboto"/>
                          <a:sym typeface="Roboto"/>
                        </a:rPr>
                        <a:t>(3 - 20 keV)</a:t>
                      </a:r>
                      <a:endParaRPr b="1">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extLst>
                  <a:ext uri="{0D108BD9-81ED-4DB2-BD59-A6C34878D82A}">
                    <a16:rowId xmlns:a16="http://schemas.microsoft.com/office/drawing/2014/main" val="10000"/>
                  </a:ext>
                </a:extLst>
              </a:tr>
              <a:tr h="436175">
                <a:tc>
                  <a:txBody>
                    <a:bodyPr/>
                    <a:lstStyle/>
                    <a:p>
                      <a:pPr marL="0" lvl="0" indent="0" algn="l" rtl="0">
                        <a:spcBef>
                          <a:spcPts val="0"/>
                        </a:spcBef>
                        <a:spcAft>
                          <a:spcPts val="0"/>
                        </a:spcAft>
                        <a:buNone/>
                      </a:pPr>
                      <a:r>
                        <a:rPr lang="en" b="1">
                          <a:solidFill>
                            <a:schemeClr val="dk1"/>
                          </a:solidFill>
                          <a:latin typeface="Roboto"/>
                          <a:ea typeface="Roboto"/>
                          <a:cs typeface="Roboto"/>
                          <a:sym typeface="Roboto"/>
                        </a:rPr>
                        <a:t>&lt;F</a:t>
                      </a:r>
                      <a:r>
                        <a:rPr lang="en" baseline="-25000">
                          <a:solidFill>
                            <a:schemeClr val="dk1"/>
                          </a:solidFill>
                          <a:latin typeface="Roboto"/>
                          <a:ea typeface="Roboto"/>
                          <a:cs typeface="Roboto"/>
                          <a:sym typeface="Roboto"/>
                        </a:rPr>
                        <a:t>𝚪1</a:t>
                      </a:r>
                      <a:r>
                        <a:rPr lang="en" b="1" baseline="-25000">
                          <a:solidFill>
                            <a:schemeClr val="dk1"/>
                          </a:solidFill>
                          <a:latin typeface="Roboto"/>
                          <a:ea typeface="Roboto"/>
                          <a:cs typeface="Roboto"/>
                          <a:sym typeface="Roboto"/>
                        </a:rPr>
                        <a:t> </a:t>
                      </a:r>
                      <a:r>
                        <a:rPr lang="en" b="1">
                          <a:solidFill>
                            <a:schemeClr val="dk1"/>
                          </a:solidFill>
                          <a:latin typeface="Roboto"/>
                          <a:ea typeface="Roboto"/>
                          <a:cs typeface="Roboto"/>
                          <a:sym typeface="Roboto"/>
                        </a:rPr>
                        <a:t>&gt; (10</a:t>
                      </a:r>
                      <a:r>
                        <a:rPr lang="en" b="1" baseline="30000">
                          <a:solidFill>
                            <a:schemeClr val="dk1"/>
                          </a:solidFill>
                          <a:latin typeface="Roboto"/>
                          <a:ea typeface="Roboto"/>
                          <a:cs typeface="Roboto"/>
                          <a:sym typeface="Roboto"/>
                        </a:rPr>
                        <a:t>-12</a:t>
                      </a:r>
                      <a:r>
                        <a:rPr lang="en" b="1">
                          <a:solidFill>
                            <a:schemeClr val="dk1"/>
                          </a:solidFill>
                          <a:latin typeface="Roboto"/>
                          <a:ea typeface="Roboto"/>
                          <a:cs typeface="Roboto"/>
                          <a:sym typeface="Roboto"/>
                        </a:rPr>
                        <a:t> erg/cm</a:t>
                      </a:r>
                      <a:r>
                        <a:rPr lang="en" b="1" baseline="30000">
                          <a:solidFill>
                            <a:schemeClr val="dk1"/>
                          </a:solidFill>
                          <a:latin typeface="Roboto"/>
                          <a:ea typeface="Roboto"/>
                          <a:cs typeface="Roboto"/>
                          <a:sym typeface="Roboto"/>
                        </a:rPr>
                        <a:t>2</a:t>
                      </a:r>
                      <a:r>
                        <a:rPr lang="en" b="1">
                          <a:solidFill>
                            <a:schemeClr val="dk1"/>
                          </a:solidFill>
                          <a:latin typeface="Roboto"/>
                          <a:ea typeface="Roboto"/>
                          <a:cs typeface="Roboto"/>
                          <a:sym typeface="Roboto"/>
                        </a:rPr>
                        <a:t>/s)</a:t>
                      </a:r>
                      <a:endParaRPr b="1">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Clr>
                          <a:srgbClr val="000000"/>
                        </a:buClr>
                        <a:buSzPts val="1100"/>
                        <a:buFont typeface="Arial"/>
                        <a:buNone/>
                      </a:pPr>
                      <a:r>
                        <a:rPr lang="en">
                          <a:solidFill>
                            <a:schemeClr val="dk1"/>
                          </a:solidFill>
                          <a:latin typeface="Roboto"/>
                          <a:ea typeface="Roboto"/>
                          <a:cs typeface="Roboto"/>
                          <a:sym typeface="Roboto"/>
                        </a:rPr>
                        <a:t>2.4 ± 0.7</a:t>
                      </a:r>
                      <a:endParaRPr baseline="30000">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Roboto"/>
                          <a:ea typeface="Roboto"/>
                          <a:cs typeface="Roboto"/>
                          <a:sym typeface="Roboto"/>
                        </a:rPr>
                        <a:t>1.09 ± 0.09</a:t>
                      </a:r>
                      <a:endParaRPr baseline="-25000">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extLst>
                  <a:ext uri="{0D108BD9-81ED-4DB2-BD59-A6C34878D82A}">
                    <a16:rowId xmlns:a16="http://schemas.microsoft.com/office/drawing/2014/main" val="10001"/>
                  </a:ext>
                </a:extLst>
              </a:tr>
              <a:tr h="436175">
                <a:tc>
                  <a:txBody>
                    <a:bodyPr/>
                    <a:lstStyle/>
                    <a:p>
                      <a:pPr marL="0" lvl="0" indent="0" algn="l" rtl="0">
                        <a:spcBef>
                          <a:spcPts val="0"/>
                        </a:spcBef>
                        <a:spcAft>
                          <a:spcPts val="0"/>
                        </a:spcAft>
                        <a:buNone/>
                      </a:pPr>
                      <a:r>
                        <a:rPr lang="en" b="1">
                          <a:solidFill>
                            <a:schemeClr val="dk1"/>
                          </a:solidFill>
                          <a:latin typeface="Roboto"/>
                          <a:ea typeface="Roboto"/>
                          <a:cs typeface="Roboto"/>
                          <a:sym typeface="Roboto"/>
                        </a:rPr>
                        <a:t>&lt;</a:t>
                      </a:r>
                      <a:r>
                        <a:rPr lang="en">
                          <a:solidFill>
                            <a:schemeClr val="dk1"/>
                          </a:solidFill>
                          <a:latin typeface="Roboto"/>
                          <a:ea typeface="Roboto"/>
                          <a:cs typeface="Roboto"/>
                          <a:sym typeface="Roboto"/>
                        </a:rPr>
                        <a:t>𝚪</a:t>
                      </a:r>
                      <a:r>
                        <a:rPr lang="en" baseline="-25000">
                          <a:solidFill>
                            <a:schemeClr val="dk1"/>
                          </a:solidFill>
                          <a:latin typeface="Roboto"/>
                          <a:ea typeface="Roboto"/>
                          <a:cs typeface="Roboto"/>
                          <a:sym typeface="Roboto"/>
                        </a:rPr>
                        <a:t>1</a:t>
                      </a:r>
                      <a:r>
                        <a:rPr lang="en" b="1">
                          <a:solidFill>
                            <a:schemeClr val="dk1"/>
                          </a:solidFill>
                          <a:latin typeface="Roboto"/>
                          <a:ea typeface="Roboto"/>
                          <a:cs typeface="Roboto"/>
                          <a:sym typeface="Roboto"/>
                        </a:rPr>
                        <a:t>&gt;</a:t>
                      </a:r>
                      <a:endParaRPr b="1" baseline="-25000">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Clr>
                          <a:srgbClr val="000000"/>
                        </a:buClr>
                        <a:buSzPts val="1100"/>
                        <a:buFont typeface="Arial"/>
                        <a:buNone/>
                      </a:pPr>
                      <a:r>
                        <a:rPr lang="en">
                          <a:solidFill>
                            <a:schemeClr val="dk1"/>
                          </a:solidFill>
                          <a:latin typeface="Roboto"/>
                          <a:ea typeface="Roboto"/>
                          <a:cs typeface="Roboto"/>
                          <a:sym typeface="Roboto"/>
                        </a:rPr>
                        <a:t>1.7 ± 0.4</a:t>
                      </a:r>
                      <a:endParaRPr>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Roboto"/>
                          <a:ea typeface="Roboto"/>
                          <a:cs typeface="Roboto"/>
                          <a:sym typeface="Roboto"/>
                        </a:rPr>
                        <a:t>1.6 ± 0.06</a:t>
                      </a:r>
                      <a:endParaRPr baseline="-25000">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extLst>
                  <a:ext uri="{0D108BD9-81ED-4DB2-BD59-A6C34878D82A}">
                    <a16:rowId xmlns:a16="http://schemas.microsoft.com/office/drawing/2014/main" val="10002"/>
                  </a:ext>
                </a:extLst>
              </a:tr>
              <a:tr h="436175">
                <a:tc>
                  <a:txBody>
                    <a:bodyPr/>
                    <a:lstStyle/>
                    <a:p>
                      <a:pPr marL="0" lvl="0" indent="0" algn="l" rtl="0">
                        <a:spcBef>
                          <a:spcPts val="0"/>
                        </a:spcBef>
                        <a:spcAft>
                          <a:spcPts val="0"/>
                        </a:spcAft>
                        <a:buClr>
                          <a:srgbClr val="000000"/>
                        </a:buClr>
                        <a:buSzPts val="1100"/>
                        <a:buFont typeface="Arial"/>
                        <a:buNone/>
                      </a:pPr>
                      <a:r>
                        <a:rPr lang="en" b="1">
                          <a:solidFill>
                            <a:schemeClr val="dk1"/>
                          </a:solidFill>
                          <a:latin typeface="Roboto"/>
                          <a:ea typeface="Roboto"/>
                          <a:cs typeface="Roboto"/>
                          <a:sym typeface="Roboto"/>
                        </a:rPr>
                        <a:t>&lt;kT&gt; (keV)</a:t>
                      </a:r>
                      <a:endParaRPr b="1">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None/>
                      </a:pPr>
                      <a:r>
                        <a:rPr lang="en">
                          <a:solidFill>
                            <a:schemeClr val="dk1"/>
                          </a:solidFill>
                          <a:latin typeface="Roboto"/>
                          <a:ea typeface="Roboto"/>
                          <a:cs typeface="Roboto"/>
                          <a:sym typeface="Roboto"/>
                        </a:rPr>
                        <a:t>0.5 ± 0.1</a:t>
                      </a:r>
                      <a:endParaRPr>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extLst>
                  <a:ext uri="{0D108BD9-81ED-4DB2-BD59-A6C34878D82A}">
                    <a16:rowId xmlns:a16="http://schemas.microsoft.com/office/drawing/2014/main" val="10003"/>
                  </a:ext>
                </a:extLst>
              </a:tr>
              <a:tr h="436175">
                <a:tc>
                  <a:txBody>
                    <a:bodyPr/>
                    <a:lstStyle/>
                    <a:p>
                      <a:pPr marL="0" lvl="0" indent="0" algn="l" rtl="0">
                        <a:spcBef>
                          <a:spcPts val="0"/>
                        </a:spcBef>
                        <a:spcAft>
                          <a:spcPts val="0"/>
                        </a:spcAft>
                        <a:buNone/>
                      </a:pPr>
                      <a:r>
                        <a:rPr lang="en" b="1">
                          <a:solidFill>
                            <a:schemeClr val="dk1"/>
                          </a:solidFill>
                          <a:latin typeface="Roboto"/>
                          <a:ea typeface="Roboto"/>
                          <a:cs typeface="Roboto"/>
                          <a:sym typeface="Roboto"/>
                        </a:rPr>
                        <a:t>&lt;E</a:t>
                      </a:r>
                      <a:r>
                        <a:rPr lang="en" b="1" baseline="-25000">
                          <a:solidFill>
                            <a:schemeClr val="dk1"/>
                          </a:solidFill>
                          <a:latin typeface="Roboto"/>
                          <a:ea typeface="Roboto"/>
                          <a:cs typeface="Roboto"/>
                          <a:sym typeface="Roboto"/>
                        </a:rPr>
                        <a:t>break</a:t>
                      </a:r>
                      <a:r>
                        <a:rPr lang="en" b="1">
                          <a:solidFill>
                            <a:schemeClr val="dk1"/>
                          </a:solidFill>
                          <a:latin typeface="Roboto"/>
                          <a:ea typeface="Roboto"/>
                          <a:cs typeface="Roboto"/>
                          <a:sym typeface="Roboto"/>
                        </a:rPr>
                        <a:t>&gt; (keV)</a:t>
                      </a:r>
                      <a:endParaRPr b="1">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Clr>
                          <a:srgbClr val="000000"/>
                        </a:buClr>
                        <a:buSzPts val="1100"/>
                        <a:buFont typeface="Arial"/>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a:solidFill>
                            <a:schemeClr val="dk1"/>
                          </a:solidFill>
                          <a:latin typeface="Roboto"/>
                          <a:ea typeface="Roboto"/>
                          <a:cs typeface="Roboto"/>
                          <a:sym typeface="Roboto"/>
                        </a:rPr>
                        <a:t>6.1</a:t>
                      </a:r>
                      <a:r>
                        <a:rPr lang="en" baseline="30000">
                          <a:solidFill>
                            <a:schemeClr val="dk1"/>
                          </a:solidFill>
                          <a:latin typeface="Roboto"/>
                          <a:ea typeface="Roboto"/>
                          <a:cs typeface="Roboto"/>
                          <a:sym typeface="Roboto"/>
                        </a:rPr>
                        <a:t>+1.3</a:t>
                      </a:r>
                      <a:r>
                        <a:rPr lang="en" baseline="-25000">
                          <a:solidFill>
                            <a:schemeClr val="dk1"/>
                          </a:solidFill>
                          <a:latin typeface="Roboto"/>
                          <a:ea typeface="Roboto"/>
                          <a:cs typeface="Roboto"/>
                          <a:sym typeface="Roboto"/>
                        </a:rPr>
                        <a:t>-0.6</a:t>
                      </a:r>
                      <a:endParaRPr>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extLst>
                  <a:ext uri="{0D108BD9-81ED-4DB2-BD59-A6C34878D82A}">
                    <a16:rowId xmlns:a16="http://schemas.microsoft.com/office/drawing/2014/main" val="10004"/>
                  </a:ext>
                </a:extLst>
              </a:tr>
              <a:tr h="436175">
                <a:tc>
                  <a:txBody>
                    <a:bodyPr/>
                    <a:lstStyle/>
                    <a:p>
                      <a:pPr marL="0" lvl="0" indent="0" algn="l" rtl="0">
                        <a:spcBef>
                          <a:spcPts val="0"/>
                        </a:spcBef>
                        <a:spcAft>
                          <a:spcPts val="0"/>
                        </a:spcAft>
                        <a:buClr>
                          <a:srgbClr val="000000"/>
                        </a:buClr>
                        <a:buSzPts val="1100"/>
                        <a:buFont typeface="Arial"/>
                        <a:buNone/>
                      </a:pPr>
                      <a:r>
                        <a:rPr lang="en" b="1">
                          <a:solidFill>
                            <a:schemeClr val="dk1"/>
                          </a:solidFill>
                          <a:latin typeface="Roboto"/>
                          <a:ea typeface="Roboto"/>
                          <a:cs typeface="Roboto"/>
                          <a:sym typeface="Roboto"/>
                        </a:rPr>
                        <a:t>&lt;</a:t>
                      </a:r>
                      <a:r>
                        <a:rPr lang="en">
                          <a:solidFill>
                            <a:schemeClr val="dk1"/>
                          </a:solidFill>
                          <a:latin typeface="Roboto"/>
                          <a:ea typeface="Roboto"/>
                          <a:cs typeface="Roboto"/>
                          <a:sym typeface="Roboto"/>
                        </a:rPr>
                        <a:t>𝚪</a:t>
                      </a:r>
                      <a:r>
                        <a:rPr lang="en" baseline="-25000">
                          <a:solidFill>
                            <a:schemeClr val="dk1"/>
                          </a:solidFill>
                          <a:latin typeface="Roboto"/>
                          <a:ea typeface="Roboto"/>
                          <a:cs typeface="Roboto"/>
                          <a:sym typeface="Roboto"/>
                        </a:rPr>
                        <a:t>2</a:t>
                      </a:r>
                      <a:r>
                        <a:rPr lang="en" b="1">
                          <a:solidFill>
                            <a:schemeClr val="dk1"/>
                          </a:solidFill>
                          <a:latin typeface="Roboto"/>
                          <a:ea typeface="Roboto"/>
                          <a:cs typeface="Roboto"/>
                          <a:sym typeface="Roboto"/>
                        </a:rPr>
                        <a:t>&gt;</a:t>
                      </a:r>
                      <a:endParaRPr b="1" baseline="-25000">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Clr>
                          <a:srgbClr val="000000"/>
                        </a:buClr>
                        <a:buSzPts val="1100"/>
                        <a:buFont typeface="Arial"/>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a:solidFill>
                            <a:schemeClr val="dk1"/>
                          </a:solidFill>
                          <a:latin typeface="Roboto"/>
                          <a:ea typeface="Roboto"/>
                          <a:cs typeface="Roboto"/>
                          <a:sym typeface="Roboto"/>
                        </a:rPr>
                        <a:t>3.0 ± 0.04</a:t>
                      </a:r>
                      <a:endParaRPr>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extLst>
                  <a:ext uri="{0D108BD9-81ED-4DB2-BD59-A6C34878D82A}">
                    <a16:rowId xmlns:a16="http://schemas.microsoft.com/office/drawing/2014/main" val="10005"/>
                  </a:ext>
                </a:extLst>
              </a:tr>
              <a:tr h="436175">
                <a:tc>
                  <a:txBody>
                    <a:bodyPr/>
                    <a:lstStyle/>
                    <a:p>
                      <a:pPr marL="0" lvl="0" indent="0" algn="l" rtl="0">
                        <a:spcBef>
                          <a:spcPts val="0"/>
                        </a:spcBef>
                        <a:spcAft>
                          <a:spcPts val="0"/>
                        </a:spcAft>
                        <a:buNone/>
                      </a:pPr>
                      <a:r>
                        <a:rPr lang="en" b="1">
                          <a:solidFill>
                            <a:schemeClr val="dk1"/>
                          </a:solidFill>
                          <a:latin typeface="Roboto"/>
                          <a:ea typeface="Roboto"/>
                          <a:cs typeface="Roboto"/>
                          <a:sym typeface="Roboto"/>
                        </a:rPr>
                        <a:t>Norm. Excess Variance (NEV)</a:t>
                      </a:r>
                      <a:endParaRPr b="1">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None/>
                      </a:pPr>
                      <a:r>
                        <a:rPr lang="en">
                          <a:solidFill>
                            <a:schemeClr val="dk1"/>
                          </a:solidFill>
                          <a:latin typeface="Roboto"/>
                          <a:ea typeface="Roboto"/>
                          <a:cs typeface="Roboto"/>
                          <a:sym typeface="Roboto"/>
                        </a:rPr>
                        <a:t>0.12 ±0.05</a:t>
                      </a:r>
                      <a:endParaRPr>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419" name="Google Shape;419;p45"/>
          <p:cNvGraphicFramePr/>
          <p:nvPr/>
        </p:nvGraphicFramePr>
        <p:xfrm>
          <a:off x="21550806" y="28521333"/>
          <a:ext cx="10655200" cy="7224325"/>
        </p:xfrm>
        <a:graphic>
          <a:graphicData uri="http://schemas.openxmlformats.org/drawingml/2006/table">
            <a:tbl>
              <a:tblPr>
                <a:noFill/>
                <a:tableStyleId>{49CEE47F-2F49-42D7-B9A5-88AD4E51EE6C}</a:tableStyleId>
              </a:tblPr>
              <a:tblGrid>
                <a:gridCol w="6084825">
                  <a:extLst>
                    <a:ext uri="{9D8B030D-6E8A-4147-A177-3AD203B41FA5}">
                      <a16:colId xmlns:a16="http://schemas.microsoft.com/office/drawing/2014/main" val="20000"/>
                    </a:ext>
                  </a:extLst>
                </a:gridCol>
                <a:gridCol w="2317850">
                  <a:extLst>
                    <a:ext uri="{9D8B030D-6E8A-4147-A177-3AD203B41FA5}">
                      <a16:colId xmlns:a16="http://schemas.microsoft.com/office/drawing/2014/main" val="20001"/>
                    </a:ext>
                  </a:extLst>
                </a:gridCol>
                <a:gridCol w="2252525">
                  <a:extLst>
                    <a:ext uri="{9D8B030D-6E8A-4147-A177-3AD203B41FA5}">
                      <a16:colId xmlns:a16="http://schemas.microsoft.com/office/drawing/2014/main" val="20002"/>
                    </a:ext>
                  </a:extLst>
                </a:gridCol>
              </a:tblGrid>
              <a:tr h="1272150">
                <a:tc>
                  <a:txBody>
                    <a:bodyPr/>
                    <a:lstStyle/>
                    <a:p>
                      <a:pPr marL="0" lvl="0" indent="0" algn="l" rtl="0">
                        <a:spcBef>
                          <a:spcPts val="0"/>
                        </a:spcBef>
                        <a:spcAft>
                          <a:spcPts val="0"/>
                        </a:spcAft>
                        <a:buNone/>
                      </a:pPr>
                      <a:r>
                        <a:rPr lang="en" sz="5500">
                          <a:solidFill>
                            <a:srgbClr val="FFFFFF"/>
                          </a:solidFill>
                          <a:latin typeface="Roboto Black"/>
                          <a:ea typeface="Roboto Black"/>
                          <a:cs typeface="Roboto Black"/>
                          <a:sym typeface="Roboto Black"/>
                        </a:rPr>
                        <a:t>IC1459</a:t>
                      </a:r>
                      <a:endParaRPr sz="5500">
                        <a:solidFill>
                          <a:srgbClr val="FFFFFF"/>
                        </a:solidFill>
                        <a:latin typeface="Roboto Black"/>
                        <a:ea typeface="Roboto Black"/>
                        <a:cs typeface="Roboto Black"/>
                        <a:sym typeface="Roboto Black"/>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E68138"/>
                    </a:solidFill>
                  </a:tcPr>
                </a:tc>
                <a:tc>
                  <a:txBody>
                    <a:bodyPr/>
                    <a:lstStyle/>
                    <a:p>
                      <a:pPr marL="0" lvl="0" indent="0" algn="ctr" rtl="0">
                        <a:spcBef>
                          <a:spcPts val="0"/>
                        </a:spcBef>
                        <a:spcAft>
                          <a:spcPts val="0"/>
                        </a:spcAft>
                        <a:buNone/>
                      </a:pPr>
                      <a:r>
                        <a:rPr lang="en" sz="3300" b="1" i="1">
                          <a:latin typeface="Roboto"/>
                          <a:ea typeface="Roboto"/>
                          <a:cs typeface="Roboto"/>
                          <a:sym typeface="Roboto"/>
                        </a:rPr>
                        <a:t>NICER</a:t>
                      </a:r>
                      <a:endParaRPr sz="3300" b="1" i="1">
                        <a:latin typeface="Roboto"/>
                        <a:ea typeface="Roboto"/>
                        <a:cs typeface="Roboto"/>
                        <a:sym typeface="Roboto"/>
                      </a:endParaRPr>
                    </a:p>
                    <a:p>
                      <a:pPr marL="0" lvl="0" indent="0" algn="ctr" rtl="0">
                        <a:spcBef>
                          <a:spcPts val="0"/>
                        </a:spcBef>
                        <a:spcAft>
                          <a:spcPts val="0"/>
                        </a:spcAft>
                        <a:buNone/>
                      </a:pPr>
                      <a:r>
                        <a:rPr lang="en" sz="2000" b="1">
                          <a:solidFill>
                            <a:srgbClr val="000000"/>
                          </a:solidFill>
                          <a:latin typeface="Roboto"/>
                          <a:ea typeface="Roboto"/>
                          <a:cs typeface="Roboto"/>
                          <a:sym typeface="Roboto"/>
                        </a:rPr>
                        <a:t>(0.3 - 8 keV)</a:t>
                      </a:r>
                      <a:endParaRPr sz="2800" b="1" i="1">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None/>
                      </a:pPr>
                      <a:r>
                        <a:rPr lang="en" sz="3300" b="1" i="1">
                          <a:latin typeface="Roboto"/>
                          <a:ea typeface="Roboto"/>
                          <a:cs typeface="Roboto"/>
                          <a:sym typeface="Roboto"/>
                        </a:rPr>
                        <a:t>NuSTAR</a:t>
                      </a:r>
                      <a:endParaRPr sz="3300" b="1" i="1">
                        <a:latin typeface="Roboto"/>
                        <a:ea typeface="Roboto"/>
                        <a:cs typeface="Roboto"/>
                        <a:sym typeface="Roboto"/>
                      </a:endParaRPr>
                    </a:p>
                    <a:p>
                      <a:pPr marL="0" lvl="0" indent="0" algn="ctr" rtl="0">
                        <a:spcBef>
                          <a:spcPts val="0"/>
                        </a:spcBef>
                        <a:spcAft>
                          <a:spcPts val="0"/>
                        </a:spcAft>
                        <a:buNone/>
                      </a:pPr>
                      <a:r>
                        <a:rPr lang="en" sz="2000" b="1">
                          <a:latin typeface="Roboto"/>
                          <a:ea typeface="Roboto"/>
                          <a:cs typeface="Roboto"/>
                          <a:sym typeface="Roboto"/>
                        </a:rPr>
                        <a:t>(3 - 20 keV)</a:t>
                      </a:r>
                      <a:endParaRPr sz="2000" b="1">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extLst>
                  <a:ext uri="{0D108BD9-81ED-4DB2-BD59-A6C34878D82A}">
                    <a16:rowId xmlns:a16="http://schemas.microsoft.com/office/drawing/2014/main" val="10000"/>
                  </a:ext>
                </a:extLst>
              </a:tr>
              <a:tr h="1008750">
                <a:tc>
                  <a:txBody>
                    <a:bodyPr/>
                    <a:lstStyle/>
                    <a:p>
                      <a:pPr marL="0" lvl="0" indent="0" algn="l" rtl="0">
                        <a:spcBef>
                          <a:spcPts val="0"/>
                        </a:spcBef>
                        <a:spcAft>
                          <a:spcPts val="0"/>
                        </a:spcAft>
                        <a:buNone/>
                      </a:pPr>
                      <a:r>
                        <a:rPr lang="en" sz="3300" b="1">
                          <a:latin typeface="Roboto"/>
                          <a:ea typeface="Roboto"/>
                          <a:cs typeface="Roboto"/>
                          <a:sym typeface="Roboto"/>
                        </a:rPr>
                        <a:t>&lt;</a:t>
                      </a:r>
                      <a:r>
                        <a:rPr lang="en" sz="3300" b="1">
                          <a:solidFill>
                            <a:srgbClr val="000000"/>
                          </a:solidFill>
                          <a:latin typeface="Roboto"/>
                          <a:ea typeface="Roboto"/>
                          <a:cs typeface="Roboto"/>
                          <a:sym typeface="Roboto"/>
                        </a:rPr>
                        <a:t>F</a:t>
                      </a:r>
                      <a:r>
                        <a:rPr lang="en" sz="3300" baseline="-25000">
                          <a:solidFill>
                            <a:srgbClr val="000000"/>
                          </a:solidFill>
                          <a:latin typeface="Roboto"/>
                          <a:ea typeface="Roboto"/>
                          <a:cs typeface="Roboto"/>
                          <a:sym typeface="Roboto"/>
                        </a:rPr>
                        <a:t>𝚪1</a:t>
                      </a:r>
                      <a:r>
                        <a:rPr lang="en" sz="3300" b="1" baseline="-25000">
                          <a:solidFill>
                            <a:srgbClr val="000000"/>
                          </a:solidFill>
                          <a:latin typeface="Roboto"/>
                          <a:ea typeface="Roboto"/>
                          <a:cs typeface="Roboto"/>
                          <a:sym typeface="Roboto"/>
                        </a:rPr>
                        <a:t> </a:t>
                      </a:r>
                      <a:r>
                        <a:rPr lang="en" sz="3300" b="1">
                          <a:latin typeface="Roboto"/>
                          <a:ea typeface="Roboto"/>
                          <a:cs typeface="Roboto"/>
                          <a:sym typeface="Roboto"/>
                        </a:rPr>
                        <a:t>&gt; (10</a:t>
                      </a:r>
                      <a:r>
                        <a:rPr lang="en" sz="3300" b="1" baseline="30000">
                          <a:latin typeface="Roboto"/>
                          <a:ea typeface="Roboto"/>
                          <a:cs typeface="Roboto"/>
                          <a:sym typeface="Roboto"/>
                        </a:rPr>
                        <a:t>-12</a:t>
                      </a:r>
                      <a:r>
                        <a:rPr lang="en" sz="3300" b="1">
                          <a:latin typeface="Roboto"/>
                          <a:ea typeface="Roboto"/>
                          <a:cs typeface="Roboto"/>
                          <a:sym typeface="Roboto"/>
                        </a:rPr>
                        <a:t> erg/cm</a:t>
                      </a:r>
                      <a:r>
                        <a:rPr lang="en" sz="3300" b="1" baseline="30000">
                          <a:latin typeface="Roboto"/>
                          <a:ea typeface="Roboto"/>
                          <a:cs typeface="Roboto"/>
                          <a:sym typeface="Roboto"/>
                        </a:rPr>
                        <a:t>2</a:t>
                      </a:r>
                      <a:r>
                        <a:rPr lang="en" sz="3300" b="1">
                          <a:latin typeface="Roboto"/>
                          <a:ea typeface="Roboto"/>
                          <a:cs typeface="Roboto"/>
                          <a:sym typeface="Roboto"/>
                        </a:rPr>
                        <a:t>/s)</a:t>
                      </a:r>
                      <a:endParaRPr sz="3300" b="1">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None/>
                      </a:pPr>
                      <a:r>
                        <a:rPr lang="en" sz="3000">
                          <a:latin typeface="Roboto"/>
                          <a:ea typeface="Roboto"/>
                          <a:cs typeface="Roboto"/>
                          <a:sym typeface="Roboto"/>
                        </a:rPr>
                        <a:t>0.9 </a:t>
                      </a:r>
                      <a:r>
                        <a:rPr lang="en" sz="3000">
                          <a:solidFill>
                            <a:srgbClr val="000000"/>
                          </a:solidFill>
                          <a:latin typeface="Roboto"/>
                          <a:ea typeface="Roboto"/>
                          <a:cs typeface="Roboto"/>
                          <a:sym typeface="Roboto"/>
                        </a:rPr>
                        <a:t>± 0.3</a:t>
                      </a:r>
                      <a:endParaRPr sz="3000" baseline="30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tc>
                  <a:txBody>
                    <a:bodyPr/>
                    <a:lstStyle/>
                    <a:p>
                      <a:pPr marL="0" lvl="0" indent="0" algn="ctr" rtl="0">
                        <a:spcBef>
                          <a:spcPts val="0"/>
                        </a:spcBef>
                        <a:spcAft>
                          <a:spcPts val="0"/>
                        </a:spcAft>
                        <a:buNone/>
                      </a:pPr>
                      <a:r>
                        <a:rPr lang="en" sz="3000">
                          <a:latin typeface="Roboto"/>
                          <a:ea typeface="Roboto"/>
                          <a:cs typeface="Roboto"/>
                          <a:sym typeface="Roboto"/>
                        </a:rPr>
                        <a:t>0.7</a:t>
                      </a:r>
                      <a:r>
                        <a:rPr lang="en" sz="3000">
                          <a:solidFill>
                            <a:srgbClr val="000000"/>
                          </a:solidFill>
                          <a:latin typeface="Roboto"/>
                          <a:ea typeface="Roboto"/>
                          <a:cs typeface="Roboto"/>
                          <a:sym typeface="Roboto"/>
                        </a:rPr>
                        <a:t> ± 0.4</a:t>
                      </a:r>
                      <a:endParaRPr sz="3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extLst>
                  <a:ext uri="{0D108BD9-81ED-4DB2-BD59-A6C34878D82A}">
                    <a16:rowId xmlns:a16="http://schemas.microsoft.com/office/drawing/2014/main" val="10001"/>
                  </a:ext>
                </a:extLst>
              </a:tr>
              <a:tr h="1008750">
                <a:tc>
                  <a:txBody>
                    <a:bodyPr/>
                    <a:lstStyle/>
                    <a:p>
                      <a:pPr marL="0" lvl="0" indent="0" algn="l" rtl="0">
                        <a:spcBef>
                          <a:spcPts val="0"/>
                        </a:spcBef>
                        <a:spcAft>
                          <a:spcPts val="0"/>
                        </a:spcAft>
                        <a:buNone/>
                      </a:pPr>
                      <a:r>
                        <a:rPr lang="en" sz="3300" b="1">
                          <a:solidFill>
                            <a:srgbClr val="000000"/>
                          </a:solidFill>
                          <a:latin typeface="Roboto"/>
                          <a:ea typeface="Roboto"/>
                          <a:cs typeface="Roboto"/>
                          <a:sym typeface="Roboto"/>
                        </a:rPr>
                        <a:t>&lt;</a:t>
                      </a:r>
                      <a:r>
                        <a:rPr lang="en" sz="3300">
                          <a:solidFill>
                            <a:srgbClr val="000000"/>
                          </a:solidFill>
                          <a:latin typeface="Roboto"/>
                          <a:ea typeface="Roboto"/>
                          <a:cs typeface="Roboto"/>
                          <a:sym typeface="Roboto"/>
                        </a:rPr>
                        <a:t>𝚪</a:t>
                      </a:r>
                      <a:r>
                        <a:rPr lang="en" sz="3300" baseline="-25000">
                          <a:solidFill>
                            <a:srgbClr val="000000"/>
                          </a:solidFill>
                          <a:latin typeface="Roboto"/>
                          <a:ea typeface="Roboto"/>
                          <a:cs typeface="Roboto"/>
                          <a:sym typeface="Roboto"/>
                        </a:rPr>
                        <a:t>1</a:t>
                      </a:r>
                      <a:r>
                        <a:rPr lang="en" sz="3300" b="1">
                          <a:solidFill>
                            <a:srgbClr val="000000"/>
                          </a:solidFill>
                          <a:latin typeface="Roboto"/>
                          <a:ea typeface="Roboto"/>
                          <a:cs typeface="Roboto"/>
                          <a:sym typeface="Roboto"/>
                        </a:rPr>
                        <a:t>&gt;</a:t>
                      </a:r>
                      <a:endParaRPr sz="3300" b="1" baseline="-25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None/>
                      </a:pPr>
                      <a:r>
                        <a:rPr lang="en" sz="3000">
                          <a:latin typeface="Roboto"/>
                          <a:ea typeface="Roboto"/>
                          <a:cs typeface="Roboto"/>
                          <a:sym typeface="Roboto"/>
                        </a:rPr>
                        <a:t>2.1</a:t>
                      </a:r>
                      <a:r>
                        <a:rPr lang="en" sz="3000">
                          <a:solidFill>
                            <a:srgbClr val="000000"/>
                          </a:solidFill>
                          <a:latin typeface="Roboto"/>
                          <a:ea typeface="Roboto"/>
                          <a:cs typeface="Roboto"/>
                          <a:sym typeface="Roboto"/>
                        </a:rPr>
                        <a:t> ± 0.7</a:t>
                      </a:r>
                      <a:endParaRPr sz="3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sz="3000">
                          <a:solidFill>
                            <a:srgbClr val="000000"/>
                          </a:solidFill>
                          <a:latin typeface="Roboto"/>
                          <a:ea typeface="Roboto"/>
                          <a:cs typeface="Roboto"/>
                          <a:sym typeface="Roboto"/>
                        </a:rPr>
                        <a:t>2.0 ± 0.4</a:t>
                      </a:r>
                      <a:endParaRPr sz="3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extLst>
                  <a:ext uri="{0D108BD9-81ED-4DB2-BD59-A6C34878D82A}">
                    <a16:rowId xmlns:a16="http://schemas.microsoft.com/office/drawing/2014/main" val="10002"/>
                  </a:ext>
                </a:extLst>
              </a:tr>
              <a:tr h="1008750">
                <a:tc>
                  <a:txBody>
                    <a:bodyPr/>
                    <a:lstStyle/>
                    <a:p>
                      <a:pPr marL="0" lvl="0" indent="0" algn="l" rtl="0">
                        <a:spcBef>
                          <a:spcPts val="0"/>
                        </a:spcBef>
                        <a:spcAft>
                          <a:spcPts val="0"/>
                        </a:spcAft>
                        <a:buClr>
                          <a:srgbClr val="000000"/>
                        </a:buClr>
                        <a:buSzPts val="1100"/>
                        <a:buFont typeface="Arial"/>
                        <a:buNone/>
                      </a:pPr>
                      <a:r>
                        <a:rPr lang="en" sz="3300" b="1">
                          <a:solidFill>
                            <a:srgbClr val="000000"/>
                          </a:solidFill>
                          <a:latin typeface="Roboto"/>
                          <a:ea typeface="Roboto"/>
                          <a:cs typeface="Roboto"/>
                          <a:sym typeface="Roboto"/>
                        </a:rPr>
                        <a:t>&lt;</a:t>
                      </a:r>
                      <a:r>
                        <a:rPr lang="en" sz="3300" b="1">
                          <a:latin typeface="Roboto"/>
                          <a:ea typeface="Roboto"/>
                          <a:cs typeface="Roboto"/>
                          <a:sym typeface="Roboto"/>
                        </a:rPr>
                        <a:t>kT</a:t>
                      </a:r>
                      <a:r>
                        <a:rPr lang="en" sz="3300" b="1">
                          <a:solidFill>
                            <a:srgbClr val="000000"/>
                          </a:solidFill>
                          <a:latin typeface="Roboto"/>
                          <a:ea typeface="Roboto"/>
                          <a:cs typeface="Roboto"/>
                          <a:sym typeface="Roboto"/>
                        </a:rPr>
                        <a:t>&gt; </a:t>
                      </a:r>
                      <a:r>
                        <a:rPr lang="en" sz="3300" b="1">
                          <a:latin typeface="Roboto"/>
                          <a:ea typeface="Roboto"/>
                          <a:cs typeface="Roboto"/>
                          <a:sym typeface="Roboto"/>
                        </a:rPr>
                        <a:t>(keV)</a:t>
                      </a:r>
                      <a:endParaRPr sz="3300" b="1">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None/>
                      </a:pPr>
                      <a:r>
                        <a:rPr lang="en" sz="3000">
                          <a:latin typeface="Roboto"/>
                          <a:ea typeface="Roboto"/>
                          <a:cs typeface="Roboto"/>
                          <a:sym typeface="Roboto"/>
                        </a:rPr>
                        <a:t>0.5 </a:t>
                      </a:r>
                      <a:r>
                        <a:rPr lang="en" sz="3000">
                          <a:solidFill>
                            <a:srgbClr val="000000"/>
                          </a:solidFill>
                          <a:latin typeface="Roboto"/>
                          <a:ea typeface="Roboto"/>
                          <a:cs typeface="Roboto"/>
                          <a:sym typeface="Roboto"/>
                        </a:rPr>
                        <a:t> ± 0.1</a:t>
                      </a:r>
                      <a:endParaRPr sz="3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tc>
                  <a:txBody>
                    <a:bodyPr/>
                    <a:lstStyle/>
                    <a:p>
                      <a:pPr marL="0" lvl="0" indent="0" algn="ctr" rtl="0">
                        <a:spcBef>
                          <a:spcPts val="0"/>
                        </a:spcBef>
                        <a:spcAft>
                          <a:spcPts val="0"/>
                        </a:spcAft>
                        <a:buNone/>
                      </a:pPr>
                      <a:r>
                        <a:rPr lang="en" sz="3000">
                          <a:solidFill>
                            <a:srgbClr val="000000"/>
                          </a:solidFill>
                          <a:latin typeface="Roboto"/>
                          <a:ea typeface="Roboto"/>
                          <a:cs typeface="Roboto"/>
                          <a:sym typeface="Roboto"/>
                        </a:rPr>
                        <a:t>——</a:t>
                      </a:r>
                      <a:endParaRPr sz="3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extLst>
                  <a:ext uri="{0D108BD9-81ED-4DB2-BD59-A6C34878D82A}">
                    <a16:rowId xmlns:a16="http://schemas.microsoft.com/office/drawing/2014/main" val="10003"/>
                  </a:ext>
                </a:extLst>
              </a:tr>
              <a:tr h="1008750">
                <a:tc>
                  <a:txBody>
                    <a:bodyPr/>
                    <a:lstStyle/>
                    <a:p>
                      <a:pPr marL="0" lvl="0" indent="0" algn="l" rtl="0">
                        <a:spcBef>
                          <a:spcPts val="0"/>
                        </a:spcBef>
                        <a:spcAft>
                          <a:spcPts val="0"/>
                        </a:spcAft>
                        <a:buNone/>
                      </a:pPr>
                      <a:r>
                        <a:rPr lang="en" sz="3300" b="1">
                          <a:solidFill>
                            <a:srgbClr val="000000"/>
                          </a:solidFill>
                          <a:latin typeface="Roboto"/>
                          <a:ea typeface="Roboto"/>
                          <a:cs typeface="Roboto"/>
                          <a:sym typeface="Roboto"/>
                        </a:rPr>
                        <a:t>&lt;</a:t>
                      </a:r>
                      <a:r>
                        <a:rPr lang="en" sz="3300" b="1">
                          <a:latin typeface="Roboto"/>
                          <a:ea typeface="Roboto"/>
                          <a:cs typeface="Roboto"/>
                          <a:sym typeface="Roboto"/>
                        </a:rPr>
                        <a:t>E</a:t>
                      </a:r>
                      <a:r>
                        <a:rPr lang="en" sz="3300" b="1" baseline="-25000">
                          <a:latin typeface="Roboto"/>
                          <a:ea typeface="Roboto"/>
                          <a:cs typeface="Roboto"/>
                          <a:sym typeface="Roboto"/>
                        </a:rPr>
                        <a:t>break</a:t>
                      </a:r>
                      <a:r>
                        <a:rPr lang="en" sz="3300" b="1">
                          <a:solidFill>
                            <a:srgbClr val="000000"/>
                          </a:solidFill>
                          <a:latin typeface="Roboto"/>
                          <a:ea typeface="Roboto"/>
                          <a:cs typeface="Roboto"/>
                          <a:sym typeface="Roboto"/>
                        </a:rPr>
                        <a:t>&gt; </a:t>
                      </a:r>
                      <a:r>
                        <a:rPr lang="en" sz="3300" b="1">
                          <a:latin typeface="Roboto"/>
                          <a:ea typeface="Roboto"/>
                          <a:cs typeface="Roboto"/>
                          <a:sym typeface="Roboto"/>
                        </a:rPr>
                        <a:t>(keV)</a:t>
                      </a:r>
                      <a:endParaRPr sz="3300" b="1">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Clr>
                          <a:srgbClr val="000000"/>
                        </a:buClr>
                        <a:buSzPts val="1100"/>
                        <a:buFont typeface="Arial"/>
                        <a:buNone/>
                      </a:pPr>
                      <a:r>
                        <a:rPr lang="en" sz="3000">
                          <a:solidFill>
                            <a:srgbClr val="000000"/>
                          </a:solidFill>
                          <a:latin typeface="Roboto"/>
                          <a:ea typeface="Roboto"/>
                          <a:cs typeface="Roboto"/>
                          <a:sym typeface="Roboto"/>
                        </a:rPr>
                        <a:t>——</a:t>
                      </a:r>
                      <a:endParaRPr sz="3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sz="3000">
                          <a:solidFill>
                            <a:srgbClr val="000000"/>
                          </a:solidFill>
                          <a:latin typeface="Roboto"/>
                          <a:ea typeface="Roboto"/>
                          <a:cs typeface="Roboto"/>
                          <a:sym typeface="Roboto"/>
                        </a:rPr>
                        <a:t>&gt; 3</a:t>
                      </a:r>
                      <a:endParaRPr sz="3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extLst>
                  <a:ext uri="{0D108BD9-81ED-4DB2-BD59-A6C34878D82A}">
                    <a16:rowId xmlns:a16="http://schemas.microsoft.com/office/drawing/2014/main" val="10004"/>
                  </a:ext>
                </a:extLst>
              </a:tr>
              <a:tr h="1008750">
                <a:tc>
                  <a:txBody>
                    <a:bodyPr/>
                    <a:lstStyle/>
                    <a:p>
                      <a:pPr marL="0" lvl="0" indent="0" algn="l" rtl="0">
                        <a:spcBef>
                          <a:spcPts val="0"/>
                        </a:spcBef>
                        <a:spcAft>
                          <a:spcPts val="0"/>
                        </a:spcAft>
                        <a:buClr>
                          <a:srgbClr val="000000"/>
                        </a:buClr>
                        <a:buSzPts val="1100"/>
                        <a:buFont typeface="Arial"/>
                        <a:buNone/>
                      </a:pPr>
                      <a:r>
                        <a:rPr lang="en" sz="3300" b="1">
                          <a:solidFill>
                            <a:srgbClr val="000000"/>
                          </a:solidFill>
                          <a:latin typeface="Roboto"/>
                          <a:ea typeface="Roboto"/>
                          <a:cs typeface="Roboto"/>
                          <a:sym typeface="Roboto"/>
                        </a:rPr>
                        <a:t>&lt;</a:t>
                      </a:r>
                      <a:r>
                        <a:rPr lang="en" sz="3300">
                          <a:solidFill>
                            <a:srgbClr val="000000"/>
                          </a:solidFill>
                          <a:latin typeface="Roboto"/>
                          <a:ea typeface="Roboto"/>
                          <a:cs typeface="Roboto"/>
                          <a:sym typeface="Roboto"/>
                        </a:rPr>
                        <a:t>𝚪</a:t>
                      </a:r>
                      <a:r>
                        <a:rPr lang="en" sz="3300" baseline="-25000">
                          <a:solidFill>
                            <a:srgbClr val="000000"/>
                          </a:solidFill>
                          <a:latin typeface="Roboto"/>
                          <a:ea typeface="Roboto"/>
                          <a:cs typeface="Roboto"/>
                          <a:sym typeface="Roboto"/>
                        </a:rPr>
                        <a:t>2</a:t>
                      </a:r>
                      <a:r>
                        <a:rPr lang="en" sz="3300" b="1">
                          <a:solidFill>
                            <a:srgbClr val="000000"/>
                          </a:solidFill>
                          <a:latin typeface="Roboto"/>
                          <a:ea typeface="Roboto"/>
                          <a:cs typeface="Roboto"/>
                          <a:sym typeface="Roboto"/>
                        </a:rPr>
                        <a:t>&gt;</a:t>
                      </a:r>
                      <a:endParaRPr sz="3300" b="1" baseline="-25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Clr>
                          <a:srgbClr val="000000"/>
                        </a:buClr>
                        <a:buSzPts val="1100"/>
                        <a:buFont typeface="Arial"/>
                        <a:buNone/>
                      </a:pPr>
                      <a:r>
                        <a:rPr lang="en" sz="3000">
                          <a:solidFill>
                            <a:srgbClr val="000000"/>
                          </a:solidFill>
                          <a:latin typeface="Roboto"/>
                          <a:ea typeface="Roboto"/>
                          <a:cs typeface="Roboto"/>
                          <a:sym typeface="Roboto"/>
                        </a:rPr>
                        <a:t>——</a:t>
                      </a:r>
                      <a:endParaRPr sz="3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tc>
                  <a:txBody>
                    <a:bodyPr/>
                    <a:lstStyle/>
                    <a:p>
                      <a:pPr marL="0" lvl="0" indent="0" algn="ctr" rtl="0">
                        <a:spcBef>
                          <a:spcPts val="0"/>
                        </a:spcBef>
                        <a:spcAft>
                          <a:spcPts val="0"/>
                        </a:spcAft>
                        <a:buNone/>
                      </a:pPr>
                      <a:r>
                        <a:rPr lang="en" sz="3000">
                          <a:latin typeface="Roboto"/>
                          <a:ea typeface="Roboto"/>
                          <a:cs typeface="Roboto"/>
                          <a:sym typeface="Roboto"/>
                        </a:rPr>
                        <a:t>&gt; 0.5</a:t>
                      </a:r>
                      <a:endParaRPr sz="3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extLst>
                  <a:ext uri="{0D108BD9-81ED-4DB2-BD59-A6C34878D82A}">
                    <a16:rowId xmlns:a16="http://schemas.microsoft.com/office/drawing/2014/main" val="10005"/>
                  </a:ext>
                </a:extLst>
              </a:tr>
              <a:tr h="908425">
                <a:tc>
                  <a:txBody>
                    <a:bodyPr/>
                    <a:lstStyle/>
                    <a:p>
                      <a:pPr marL="0" lvl="0" indent="0" algn="l" rtl="0">
                        <a:spcBef>
                          <a:spcPts val="0"/>
                        </a:spcBef>
                        <a:spcAft>
                          <a:spcPts val="0"/>
                        </a:spcAft>
                        <a:buNone/>
                      </a:pPr>
                      <a:r>
                        <a:rPr lang="en" sz="3300" b="1">
                          <a:latin typeface="Roboto"/>
                          <a:ea typeface="Roboto"/>
                          <a:cs typeface="Roboto"/>
                          <a:sym typeface="Roboto"/>
                        </a:rPr>
                        <a:t>Norm. Excess Variance (NEV)</a:t>
                      </a:r>
                      <a:endParaRPr sz="3300" b="1">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solidFill>
                      <a:srgbClr val="FFAB40">
                        <a:alpha val="29110"/>
                      </a:srgbClr>
                    </a:solidFill>
                  </a:tcPr>
                </a:tc>
                <a:tc>
                  <a:txBody>
                    <a:bodyPr/>
                    <a:lstStyle/>
                    <a:p>
                      <a:pPr marL="0" lvl="0" indent="0" algn="ctr" rtl="0">
                        <a:spcBef>
                          <a:spcPts val="0"/>
                        </a:spcBef>
                        <a:spcAft>
                          <a:spcPts val="0"/>
                        </a:spcAft>
                        <a:buNone/>
                      </a:pPr>
                      <a:r>
                        <a:rPr lang="en" sz="3000">
                          <a:latin typeface="Roboto"/>
                          <a:ea typeface="Roboto"/>
                          <a:cs typeface="Roboto"/>
                          <a:sym typeface="Roboto"/>
                        </a:rPr>
                        <a:t>-0.02 ± 0.05</a:t>
                      </a:r>
                      <a:endParaRPr sz="3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tc>
                  <a:txBody>
                    <a:bodyPr/>
                    <a:lstStyle/>
                    <a:p>
                      <a:pPr marL="0" lvl="0" indent="0" algn="ctr" rtl="0">
                        <a:spcBef>
                          <a:spcPts val="0"/>
                        </a:spcBef>
                        <a:spcAft>
                          <a:spcPts val="0"/>
                        </a:spcAft>
                        <a:buNone/>
                      </a:pPr>
                      <a:r>
                        <a:rPr lang="en" sz="3000">
                          <a:latin typeface="Roboto"/>
                          <a:ea typeface="Roboto"/>
                          <a:cs typeface="Roboto"/>
                          <a:sym typeface="Roboto"/>
                        </a:rPr>
                        <a:t>—</a:t>
                      </a:r>
                      <a:r>
                        <a:rPr lang="en" sz="3000">
                          <a:solidFill>
                            <a:srgbClr val="000000"/>
                          </a:solidFill>
                          <a:latin typeface="Roboto"/>
                          <a:ea typeface="Roboto"/>
                          <a:cs typeface="Roboto"/>
                          <a:sym typeface="Roboto"/>
                        </a:rPr>
                        <a:t>—</a:t>
                      </a:r>
                      <a:endParaRPr sz="3000">
                        <a:latin typeface="Roboto"/>
                        <a:ea typeface="Roboto"/>
                        <a:cs typeface="Roboto"/>
                        <a:sym typeface="Roboto"/>
                      </a:endParaRPr>
                    </a:p>
                  </a:txBody>
                  <a:tcPr marL="68575" marR="68575" marT="121900" marB="121900">
                    <a:lnL w="76200" cap="flat" cmpd="sng">
                      <a:solidFill>
                        <a:srgbClr val="E68138"/>
                      </a:solidFill>
                      <a:prstDash val="solid"/>
                      <a:round/>
                      <a:headEnd type="none" w="sm" len="sm"/>
                      <a:tailEnd type="none" w="sm" len="sm"/>
                    </a:lnL>
                    <a:lnR w="76200" cap="flat" cmpd="sng">
                      <a:solidFill>
                        <a:srgbClr val="E68138"/>
                      </a:solidFill>
                      <a:prstDash val="solid"/>
                      <a:round/>
                      <a:headEnd type="none" w="sm" len="sm"/>
                      <a:tailEnd type="none" w="sm" len="sm"/>
                    </a:lnR>
                    <a:lnT w="76200" cap="flat" cmpd="sng">
                      <a:solidFill>
                        <a:srgbClr val="E68138"/>
                      </a:solidFill>
                      <a:prstDash val="solid"/>
                      <a:round/>
                      <a:headEnd type="none" w="sm" len="sm"/>
                      <a:tailEnd type="none" w="sm" len="sm"/>
                    </a:lnT>
                    <a:lnB w="76200" cap="flat" cmpd="sng">
                      <a:solidFill>
                        <a:srgbClr val="E68138"/>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20" name="Google Shape;420;p4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6"/>
          <p:cNvSpPr txBox="1">
            <a:spLocks noGrp="1"/>
          </p:cNvSpPr>
          <p:nvPr>
            <p:ph type="title"/>
          </p:nvPr>
        </p:nvSpPr>
        <p:spPr>
          <a:xfrm>
            <a:off x="311700" y="1708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Sombrero </a:t>
            </a:r>
            <a:r>
              <a:rPr lang="en" i="1"/>
              <a:t>NICER </a:t>
            </a:r>
            <a:r>
              <a:rPr lang="en"/>
              <a:t>Light Curve Auto-Correlation </a:t>
            </a:r>
            <a:endParaRPr/>
          </a:p>
        </p:txBody>
      </p:sp>
      <p:sp>
        <p:nvSpPr>
          <p:cNvPr id="426" name="Google Shape;426;p4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pic>
        <p:nvPicPr>
          <p:cNvPr id="427" name="Google Shape;427;p46"/>
          <p:cNvPicPr preferRelativeResize="0"/>
          <p:nvPr/>
        </p:nvPicPr>
        <p:blipFill>
          <a:blip r:embed="rId3">
            <a:alphaModFix/>
          </a:blip>
          <a:stretch>
            <a:fillRect/>
          </a:stretch>
        </p:blipFill>
        <p:spPr>
          <a:xfrm>
            <a:off x="170675" y="1075075"/>
            <a:ext cx="8799299" cy="2934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pic>
        <p:nvPicPr>
          <p:cNvPr id="433" name="Google Shape;433;p47"/>
          <p:cNvPicPr preferRelativeResize="0"/>
          <p:nvPr/>
        </p:nvPicPr>
        <p:blipFill>
          <a:blip r:embed="rId3">
            <a:alphaModFix/>
          </a:blip>
          <a:stretch>
            <a:fillRect/>
          </a:stretch>
        </p:blipFill>
        <p:spPr>
          <a:xfrm>
            <a:off x="4572000" y="1270512"/>
            <a:ext cx="4452725" cy="3157700"/>
          </a:xfrm>
          <a:prstGeom prst="rect">
            <a:avLst/>
          </a:prstGeom>
          <a:noFill/>
          <a:ln>
            <a:noFill/>
          </a:ln>
        </p:spPr>
      </p:pic>
      <p:pic>
        <p:nvPicPr>
          <p:cNvPr id="434" name="Google Shape;434;p47"/>
          <p:cNvPicPr preferRelativeResize="0"/>
          <p:nvPr/>
        </p:nvPicPr>
        <p:blipFill>
          <a:blip r:embed="rId4">
            <a:alphaModFix/>
          </a:blip>
          <a:stretch>
            <a:fillRect/>
          </a:stretch>
        </p:blipFill>
        <p:spPr>
          <a:xfrm>
            <a:off x="82575" y="1491613"/>
            <a:ext cx="4378700" cy="2715475"/>
          </a:xfrm>
          <a:prstGeom prst="rect">
            <a:avLst/>
          </a:prstGeom>
          <a:noFill/>
          <a:ln>
            <a:noFill/>
          </a:ln>
        </p:spPr>
      </p:pic>
      <p:sp>
        <p:nvSpPr>
          <p:cNvPr id="435" name="Google Shape;435;p47"/>
          <p:cNvSpPr txBox="1">
            <a:spLocks noGrp="1"/>
          </p:cNvSpPr>
          <p:nvPr>
            <p:ph type="title"/>
          </p:nvPr>
        </p:nvSpPr>
        <p:spPr>
          <a:xfrm>
            <a:off x="311700" y="1708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Historical LLAGN X-ray Flux-Photon Index Anti-Correlation</a:t>
            </a:r>
            <a:endParaRPr/>
          </a:p>
        </p:txBody>
      </p:sp>
      <p:sp>
        <p:nvSpPr>
          <p:cNvPr id="436" name="Google Shape;436;p47"/>
          <p:cNvSpPr txBox="1"/>
          <p:nvPr/>
        </p:nvSpPr>
        <p:spPr>
          <a:xfrm>
            <a:off x="82575" y="4296100"/>
            <a:ext cx="3000000" cy="384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chemeClr val="dk1"/>
                </a:solidFill>
                <a:latin typeface="Average"/>
                <a:ea typeface="Average"/>
                <a:cs typeface="Average"/>
                <a:sym typeface="Average"/>
              </a:rPr>
              <a:t>Younes et al. 2011</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
        <p:nvSpPr>
          <p:cNvPr id="442" name="Google Shape;442;p48"/>
          <p:cNvSpPr/>
          <p:nvPr/>
        </p:nvSpPr>
        <p:spPr>
          <a:xfrm>
            <a:off x="2442825" y="869200"/>
            <a:ext cx="4362000" cy="3432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43" name="Google Shape;443;p48"/>
          <p:cNvPicPr preferRelativeResize="0"/>
          <p:nvPr/>
        </p:nvPicPr>
        <p:blipFill rotWithShape="1">
          <a:blip r:embed="rId3">
            <a:alphaModFix/>
          </a:blip>
          <a:srcRect l="5464" t="6576" b="5029"/>
          <a:stretch/>
        </p:blipFill>
        <p:spPr>
          <a:xfrm>
            <a:off x="2812864" y="906320"/>
            <a:ext cx="3991965" cy="3215332"/>
          </a:xfrm>
          <a:prstGeom prst="rect">
            <a:avLst/>
          </a:prstGeom>
          <a:noFill/>
          <a:ln>
            <a:noFill/>
          </a:ln>
        </p:spPr>
      </p:pic>
      <p:sp>
        <p:nvSpPr>
          <p:cNvPr id="444" name="Google Shape;444;p48"/>
          <p:cNvSpPr txBox="1"/>
          <p:nvPr/>
        </p:nvSpPr>
        <p:spPr>
          <a:xfrm rot="-5400000">
            <a:off x="1754408" y="2161747"/>
            <a:ext cx="1771200" cy="316800"/>
          </a:xfrm>
          <a:prstGeom prst="rect">
            <a:avLst/>
          </a:prstGeom>
          <a:solidFill>
            <a:srgbClr val="FFFFFF"/>
          </a:solidFill>
          <a:ln>
            <a:noFill/>
          </a:ln>
        </p:spPr>
        <p:txBody>
          <a:bodyPr spcFirstLastPara="1" wrap="square" lIns="0" tIns="0" rIns="0" bIns="0" anchor="t" anchorCtr="0">
            <a:noAutofit/>
          </a:bodyPr>
          <a:lstStyle/>
          <a:p>
            <a:pPr marL="0" lvl="0" indent="0" algn="ctr" rtl="0">
              <a:spcBef>
                <a:spcPts val="0"/>
              </a:spcBef>
              <a:spcAft>
                <a:spcPts val="0"/>
              </a:spcAft>
              <a:buNone/>
            </a:pPr>
            <a:r>
              <a:rPr lang="en" sz="1800"/>
              <a:t>𝜈L</a:t>
            </a:r>
            <a:r>
              <a:rPr lang="en" sz="1800" baseline="-25000">
                <a:solidFill>
                  <a:srgbClr val="000000"/>
                </a:solidFill>
              </a:rPr>
              <a:t>𝜈</a:t>
            </a:r>
            <a:r>
              <a:rPr lang="en" sz="1800"/>
              <a:t> (erg/s)</a:t>
            </a:r>
            <a:endParaRPr sz="1800"/>
          </a:p>
        </p:txBody>
      </p:sp>
      <p:sp>
        <p:nvSpPr>
          <p:cNvPr id="445" name="Google Shape;445;p48"/>
          <p:cNvSpPr/>
          <p:nvPr/>
        </p:nvSpPr>
        <p:spPr>
          <a:xfrm>
            <a:off x="3578225" y="2903396"/>
            <a:ext cx="73800" cy="66000"/>
          </a:xfrm>
          <a:prstGeom prst="ellips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6" name="Google Shape;446;p48"/>
          <p:cNvSpPr/>
          <p:nvPr/>
        </p:nvSpPr>
        <p:spPr>
          <a:xfrm>
            <a:off x="3745947" y="2500197"/>
            <a:ext cx="73800" cy="66000"/>
          </a:xfrm>
          <a:prstGeom prst="ellips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7" name="Google Shape;447;p48"/>
          <p:cNvSpPr/>
          <p:nvPr/>
        </p:nvSpPr>
        <p:spPr>
          <a:xfrm>
            <a:off x="3933811" y="2153707"/>
            <a:ext cx="73800" cy="66000"/>
          </a:xfrm>
          <a:prstGeom prst="ellips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8" name="Google Shape;448;p48"/>
          <p:cNvSpPr/>
          <p:nvPr/>
        </p:nvSpPr>
        <p:spPr>
          <a:xfrm>
            <a:off x="5998312" y="1615149"/>
            <a:ext cx="73800" cy="66000"/>
          </a:xfrm>
          <a:prstGeom prst="ellips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9" name="Google Shape;449;p48"/>
          <p:cNvSpPr txBox="1"/>
          <p:nvPr/>
        </p:nvSpPr>
        <p:spPr>
          <a:xfrm>
            <a:off x="4520300" y="3978357"/>
            <a:ext cx="11943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800" i="1">
                <a:solidFill>
                  <a:srgbClr val="000000"/>
                </a:solidFill>
                <a:latin typeface="Roboto"/>
                <a:ea typeface="Roboto"/>
                <a:cs typeface="Roboto"/>
                <a:sym typeface="Roboto"/>
              </a:rPr>
              <a:t>𝜈 </a:t>
            </a:r>
            <a:r>
              <a:rPr lang="en" sz="1800">
                <a:solidFill>
                  <a:srgbClr val="000000"/>
                </a:solidFill>
                <a:latin typeface="Roboto"/>
                <a:ea typeface="Roboto"/>
                <a:cs typeface="Roboto"/>
                <a:sym typeface="Roboto"/>
              </a:rPr>
              <a:t>(Hz)</a:t>
            </a:r>
            <a:endParaRPr sz="1800">
              <a:solidFill>
                <a:srgbClr val="595959"/>
              </a:solidFill>
            </a:endParaRPr>
          </a:p>
        </p:txBody>
      </p:sp>
      <p:sp>
        <p:nvSpPr>
          <p:cNvPr id="450" name="Google Shape;450;p48"/>
          <p:cNvSpPr txBox="1"/>
          <p:nvPr/>
        </p:nvSpPr>
        <p:spPr>
          <a:xfrm>
            <a:off x="5974850" y="1294713"/>
            <a:ext cx="159300" cy="21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rgbClr val="FF92E9"/>
                </a:solidFill>
                <a:latin typeface="Roboto Black"/>
                <a:ea typeface="Roboto Black"/>
                <a:cs typeface="Roboto Black"/>
                <a:sym typeface="Roboto Black"/>
              </a:rPr>
              <a:t>X</a:t>
            </a:r>
            <a:endParaRPr sz="1600">
              <a:solidFill>
                <a:srgbClr val="FF92E9"/>
              </a:solidFill>
              <a:latin typeface="Roboto Black"/>
              <a:ea typeface="Roboto Black"/>
              <a:cs typeface="Roboto Black"/>
              <a:sym typeface="Roboto Black"/>
            </a:endParaRPr>
          </a:p>
        </p:txBody>
      </p:sp>
      <p:sp>
        <p:nvSpPr>
          <p:cNvPr id="451" name="Google Shape;451;p48"/>
          <p:cNvSpPr txBox="1"/>
          <p:nvPr/>
        </p:nvSpPr>
        <p:spPr>
          <a:xfrm>
            <a:off x="3269875" y="1114125"/>
            <a:ext cx="514800" cy="646500"/>
          </a:xfrm>
          <a:prstGeom prst="rect">
            <a:avLst/>
          </a:prstGeom>
          <a:solidFill>
            <a:srgbClr val="FFFFFF"/>
          </a:solidFill>
          <a:ln>
            <a:noFill/>
          </a:ln>
        </p:spPr>
        <p:txBody>
          <a:bodyPr spcFirstLastPara="1" wrap="square" lIns="0" tIns="0" rIns="0" bIns="0" anchor="t" anchorCtr="0">
            <a:spAutoFit/>
          </a:bodyPr>
          <a:lstStyle/>
          <a:p>
            <a:pPr marL="0" lvl="0" indent="0" algn="ctr" rtl="0">
              <a:spcBef>
                <a:spcPts val="0"/>
              </a:spcBef>
              <a:spcAft>
                <a:spcPts val="0"/>
              </a:spcAft>
              <a:buNone/>
            </a:pPr>
            <a:r>
              <a:rPr lang="en" i="1">
                <a:solidFill>
                  <a:srgbClr val="38761D"/>
                </a:solidFill>
                <a:latin typeface="Roboto Black"/>
                <a:ea typeface="Roboto Black"/>
                <a:cs typeface="Roboto Black"/>
                <a:sym typeface="Roboto Black"/>
              </a:rPr>
              <a:t>EHT+</a:t>
            </a:r>
            <a:endParaRPr i="1">
              <a:solidFill>
                <a:srgbClr val="38761D"/>
              </a:solidFill>
              <a:latin typeface="Roboto Black"/>
              <a:ea typeface="Roboto Black"/>
              <a:cs typeface="Roboto Black"/>
              <a:sym typeface="Roboto Black"/>
            </a:endParaRPr>
          </a:p>
          <a:p>
            <a:pPr marL="0" lvl="0" indent="0" algn="ctr" rtl="0">
              <a:spcBef>
                <a:spcPts val="0"/>
              </a:spcBef>
              <a:spcAft>
                <a:spcPts val="0"/>
              </a:spcAft>
              <a:buNone/>
            </a:pPr>
            <a:r>
              <a:rPr lang="en" i="1">
                <a:solidFill>
                  <a:srgbClr val="38761D"/>
                </a:solidFill>
                <a:latin typeface="Roboto Black"/>
                <a:ea typeface="Roboto Black"/>
                <a:cs typeface="Roboto Black"/>
                <a:sym typeface="Roboto Black"/>
              </a:rPr>
              <a:t>ALMA</a:t>
            </a:r>
            <a:endParaRPr i="1">
              <a:solidFill>
                <a:srgbClr val="38761D"/>
              </a:solidFill>
              <a:latin typeface="Roboto Black"/>
              <a:ea typeface="Roboto Black"/>
              <a:cs typeface="Roboto Black"/>
              <a:sym typeface="Roboto Black"/>
            </a:endParaRPr>
          </a:p>
          <a:p>
            <a:pPr marL="0" lvl="0" indent="0" algn="ctr" rtl="0">
              <a:spcBef>
                <a:spcPts val="0"/>
              </a:spcBef>
              <a:spcAft>
                <a:spcPts val="0"/>
              </a:spcAft>
              <a:buNone/>
            </a:pPr>
            <a:r>
              <a:rPr lang="en">
                <a:solidFill>
                  <a:srgbClr val="38761D"/>
                </a:solidFill>
                <a:latin typeface="Roboto Black"/>
                <a:ea typeface="Roboto Black"/>
                <a:cs typeface="Roboto Black"/>
                <a:sym typeface="Roboto Black"/>
              </a:rPr>
              <a:t>band</a:t>
            </a:r>
            <a:endParaRPr>
              <a:solidFill>
                <a:srgbClr val="38761D"/>
              </a:solidFill>
              <a:latin typeface="Roboto Black"/>
              <a:ea typeface="Roboto Black"/>
              <a:cs typeface="Roboto Black"/>
              <a:sym typeface="Roboto Black"/>
            </a:endParaRPr>
          </a:p>
        </p:txBody>
      </p:sp>
      <p:cxnSp>
        <p:nvCxnSpPr>
          <p:cNvPr id="452" name="Google Shape;452;p48"/>
          <p:cNvCxnSpPr/>
          <p:nvPr/>
        </p:nvCxnSpPr>
        <p:spPr>
          <a:xfrm>
            <a:off x="3745950" y="1278775"/>
            <a:ext cx="370500" cy="5400"/>
          </a:xfrm>
          <a:prstGeom prst="straightConnector1">
            <a:avLst/>
          </a:prstGeom>
          <a:noFill/>
          <a:ln w="28575" cap="flat" cmpd="sng">
            <a:solidFill>
              <a:srgbClr val="38761D"/>
            </a:solidFill>
            <a:prstDash val="solid"/>
            <a:round/>
            <a:headEnd type="none" w="med" len="med"/>
            <a:tailEnd type="triangle" w="med" len="med"/>
          </a:ln>
        </p:spPr>
      </p:cxnSp>
      <p:cxnSp>
        <p:nvCxnSpPr>
          <p:cNvPr id="453" name="Google Shape;453;p48"/>
          <p:cNvCxnSpPr/>
          <p:nvPr/>
        </p:nvCxnSpPr>
        <p:spPr>
          <a:xfrm>
            <a:off x="6035628" y="1183525"/>
            <a:ext cx="1800" cy="353100"/>
          </a:xfrm>
          <a:prstGeom prst="straightConnector1">
            <a:avLst/>
          </a:prstGeom>
          <a:noFill/>
          <a:ln w="38100" cap="flat" cmpd="sng">
            <a:solidFill>
              <a:srgbClr val="FF92E9"/>
            </a:solidFill>
            <a:prstDash val="solid"/>
            <a:round/>
            <a:headEnd type="none" w="med" len="med"/>
            <a:tailEnd type="none" w="med" len="med"/>
          </a:ln>
        </p:spPr>
      </p:cxnSp>
      <p:cxnSp>
        <p:nvCxnSpPr>
          <p:cNvPr id="454" name="Google Shape;454;p48"/>
          <p:cNvCxnSpPr/>
          <p:nvPr/>
        </p:nvCxnSpPr>
        <p:spPr>
          <a:xfrm rot="10800000">
            <a:off x="6001214" y="1193885"/>
            <a:ext cx="67800" cy="0"/>
          </a:xfrm>
          <a:prstGeom prst="straightConnector1">
            <a:avLst/>
          </a:prstGeom>
          <a:noFill/>
          <a:ln w="38100" cap="flat" cmpd="sng">
            <a:solidFill>
              <a:srgbClr val="FF92E9"/>
            </a:solidFill>
            <a:prstDash val="solid"/>
            <a:round/>
            <a:headEnd type="none" w="med" len="med"/>
            <a:tailEnd type="none" w="med" len="med"/>
          </a:ln>
        </p:spPr>
      </p:cxnSp>
      <p:cxnSp>
        <p:nvCxnSpPr>
          <p:cNvPr id="455" name="Google Shape;455;p48"/>
          <p:cNvCxnSpPr/>
          <p:nvPr/>
        </p:nvCxnSpPr>
        <p:spPr>
          <a:xfrm rot="10800000">
            <a:off x="6002614" y="1549697"/>
            <a:ext cx="67800" cy="0"/>
          </a:xfrm>
          <a:prstGeom prst="straightConnector1">
            <a:avLst/>
          </a:prstGeom>
          <a:noFill/>
          <a:ln w="38100" cap="flat" cmpd="sng">
            <a:solidFill>
              <a:srgbClr val="FF92E9"/>
            </a:solidFill>
            <a:prstDash val="solid"/>
            <a:round/>
            <a:headEnd type="none" w="med" len="med"/>
            <a:tailEnd type="none" w="med" len="med"/>
          </a:ln>
        </p:spPr>
      </p:cxnSp>
      <p:sp>
        <p:nvSpPr>
          <p:cNvPr id="456" name="Google Shape;456;p48"/>
          <p:cNvSpPr/>
          <p:nvPr/>
        </p:nvSpPr>
        <p:spPr>
          <a:xfrm>
            <a:off x="4235300" y="2899050"/>
            <a:ext cx="1404600" cy="9792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pic>
        <p:nvPicPr>
          <p:cNvPr id="457" name="Google Shape;457;p48"/>
          <p:cNvPicPr preferRelativeResize="0"/>
          <p:nvPr/>
        </p:nvPicPr>
        <p:blipFill rotWithShape="1">
          <a:blip r:embed="rId3">
            <a:alphaModFix/>
          </a:blip>
          <a:srcRect l="39068" t="35077" r="25899" b="37126"/>
          <a:stretch/>
        </p:blipFill>
        <p:spPr>
          <a:xfrm>
            <a:off x="4235300" y="2875100"/>
            <a:ext cx="1479301" cy="1003150"/>
          </a:xfrm>
          <a:prstGeom prst="rect">
            <a:avLst/>
          </a:prstGeom>
          <a:noFill/>
          <a:ln>
            <a:noFill/>
          </a:ln>
        </p:spPr>
      </p:pic>
      <p:sp>
        <p:nvSpPr>
          <p:cNvPr id="458" name="Google Shape;458;p48"/>
          <p:cNvSpPr txBox="1"/>
          <p:nvPr/>
        </p:nvSpPr>
        <p:spPr>
          <a:xfrm>
            <a:off x="6035625" y="1395538"/>
            <a:ext cx="159300" cy="21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a:solidFill>
                  <a:srgbClr val="FF92E9"/>
                </a:solidFill>
                <a:latin typeface="Roboto Black"/>
                <a:ea typeface="Roboto Black"/>
                <a:cs typeface="Roboto Black"/>
                <a:sym typeface="Roboto Black"/>
              </a:rPr>
              <a:t>X</a:t>
            </a:r>
            <a:endParaRPr sz="1600">
              <a:solidFill>
                <a:srgbClr val="FF92E9"/>
              </a:solidFill>
              <a:latin typeface="Roboto Black"/>
              <a:ea typeface="Roboto Black"/>
              <a:cs typeface="Roboto Black"/>
              <a:sym typeface="Roboto Black"/>
            </a:endParaRPr>
          </a:p>
        </p:txBody>
      </p:sp>
      <p:sp>
        <p:nvSpPr>
          <p:cNvPr id="459" name="Google Shape;459;p48"/>
          <p:cNvSpPr txBox="1"/>
          <p:nvPr/>
        </p:nvSpPr>
        <p:spPr>
          <a:xfrm>
            <a:off x="5297450" y="1098675"/>
            <a:ext cx="677400" cy="431100"/>
          </a:xfrm>
          <a:prstGeom prst="rect">
            <a:avLst/>
          </a:prstGeom>
          <a:solidFill>
            <a:srgbClr val="FFFFFF"/>
          </a:solidFill>
          <a:ln>
            <a:noFill/>
          </a:ln>
        </p:spPr>
        <p:txBody>
          <a:bodyPr spcFirstLastPara="1" wrap="square" lIns="0" tIns="0" rIns="0" bIns="0" anchor="t" anchorCtr="0">
            <a:spAutoFit/>
          </a:bodyPr>
          <a:lstStyle/>
          <a:p>
            <a:pPr marL="0" lvl="0" indent="0" algn="ctr" rtl="0">
              <a:spcBef>
                <a:spcPts val="0"/>
              </a:spcBef>
              <a:spcAft>
                <a:spcPts val="0"/>
              </a:spcAft>
              <a:buNone/>
            </a:pPr>
            <a:r>
              <a:rPr lang="en" i="1">
                <a:solidFill>
                  <a:srgbClr val="FF92E9"/>
                </a:solidFill>
                <a:latin typeface="Roboto Black"/>
                <a:ea typeface="Roboto Black"/>
                <a:cs typeface="Roboto Black"/>
                <a:sym typeface="Roboto Black"/>
              </a:rPr>
              <a:t>NICER+</a:t>
            </a:r>
            <a:endParaRPr i="1">
              <a:solidFill>
                <a:srgbClr val="FF92E9"/>
              </a:solidFill>
              <a:latin typeface="Roboto Black"/>
              <a:ea typeface="Roboto Black"/>
              <a:cs typeface="Roboto Black"/>
              <a:sym typeface="Roboto Black"/>
            </a:endParaRPr>
          </a:p>
          <a:p>
            <a:pPr marL="0" lvl="0" indent="0" algn="ctr" rtl="0">
              <a:spcBef>
                <a:spcPts val="0"/>
              </a:spcBef>
              <a:spcAft>
                <a:spcPts val="0"/>
              </a:spcAft>
              <a:buNone/>
            </a:pPr>
            <a:r>
              <a:rPr lang="en" i="1">
                <a:solidFill>
                  <a:srgbClr val="FF92E9"/>
                </a:solidFill>
                <a:latin typeface="Roboto Black"/>
                <a:ea typeface="Roboto Black"/>
                <a:cs typeface="Roboto Black"/>
                <a:sym typeface="Roboto Black"/>
              </a:rPr>
              <a:t>NuSTAR</a:t>
            </a:r>
            <a:endParaRPr i="1">
              <a:solidFill>
                <a:srgbClr val="FF92E9"/>
              </a:solidFill>
              <a:latin typeface="Roboto Black"/>
              <a:ea typeface="Roboto Black"/>
              <a:cs typeface="Roboto Black"/>
              <a:sym typeface="Roboto Black"/>
            </a:endParaRPr>
          </a:p>
        </p:txBody>
      </p:sp>
      <p:sp>
        <p:nvSpPr>
          <p:cNvPr id="460" name="Google Shape;460;p48"/>
          <p:cNvSpPr txBox="1"/>
          <p:nvPr/>
        </p:nvSpPr>
        <p:spPr>
          <a:xfrm>
            <a:off x="4935875" y="1891200"/>
            <a:ext cx="316800" cy="215400"/>
          </a:xfrm>
          <a:prstGeom prst="rect">
            <a:avLst/>
          </a:prstGeom>
          <a:solidFill>
            <a:srgbClr val="FFFFFF"/>
          </a:solid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rgbClr val="0000FF"/>
                </a:solidFill>
                <a:latin typeface="Roboto Black"/>
                <a:ea typeface="Roboto Black"/>
                <a:cs typeface="Roboto Black"/>
                <a:sym typeface="Roboto Black"/>
              </a:rPr>
              <a:t>Jet</a:t>
            </a:r>
            <a:endParaRPr>
              <a:solidFill>
                <a:srgbClr val="0000FF"/>
              </a:solidFill>
              <a:latin typeface="Roboto Black"/>
              <a:ea typeface="Roboto Black"/>
              <a:cs typeface="Roboto Black"/>
              <a:sym typeface="Roboto Black"/>
            </a:endParaRPr>
          </a:p>
        </p:txBody>
      </p:sp>
      <p:sp>
        <p:nvSpPr>
          <p:cNvPr id="461" name="Google Shape;461;p48"/>
          <p:cNvSpPr txBox="1"/>
          <p:nvPr/>
        </p:nvSpPr>
        <p:spPr>
          <a:xfrm rot="382008">
            <a:off x="4581779" y="1579549"/>
            <a:ext cx="784539" cy="215540"/>
          </a:xfrm>
          <a:prstGeom prst="rect">
            <a:avLst/>
          </a:prstGeom>
          <a:solidFill>
            <a:srgbClr val="FFFFFF"/>
          </a:solid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rgbClr val="38761D"/>
                </a:solidFill>
                <a:latin typeface="Roboto Black"/>
                <a:ea typeface="Roboto Black"/>
                <a:cs typeface="Roboto Black"/>
                <a:sym typeface="Roboto Black"/>
              </a:rPr>
              <a:t>Accretion</a:t>
            </a:r>
            <a:endParaRPr>
              <a:solidFill>
                <a:srgbClr val="38761D"/>
              </a:solidFill>
              <a:latin typeface="Roboto Black"/>
              <a:ea typeface="Roboto Black"/>
              <a:cs typeface="Roboto Black"/>
              <a:sym typeface="Roboto Black"/>
            </a:endParaRPr>
          </a:p>
        </p:txBody>
      </p:sp>
      <p:sp>
        <p:nvSpPr>
          <p:cNvPr id="462" name="Google Shape;462;p48"/>
          <p:cNvSpPr txBox="1"/>
          <p:nvPr/>
        </p:nvSpPr>
        <p:spPr>
          <a:xfrm>
            <a:off x="2431200" y="39936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66666"/>
                </a:solidFill>
                <a:latin typeface="Average"/>
                <a:ea typeface="Average"/>
                <a:cs typeface="Average"/>
                <a:sym typeface="Average"/>
              </a:rPr>
              <a:t>Arratia et al., in prep.</a:t>
            </a:r>
            <a:endParaRPr sz="1100">
              <a:solidFill>
                <a:srgbClr val="666666"/>
              </a:solidFill>
              <a:latin typeface="Average"/>
              <a:ea typeface="Average"/>
              <a:cs typeface="Average"/>
              <a:sym typeface="Average"/>
            </a:endParaRPr>
          </a:p>
        </p:txBody>
      </p:sp>
      <p:sp>
        <p:nvSpPr>
          <p:cNvPr id="463" name="Google Shape;463;p48"/>
          <p:cNvSpPr txBox="1">
            <a:spLocks noGrp="1"/>
          </p:cNvSpPr>
          <p:nvPr>
            <p:ph type="title"/>
          </p:nvPr>
        </p:nvSpPr>
        <p:spPr>
          <a:xfrm>
            <a:off x="168750" y="100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Broadband SED Modeling</a:t>
            </a:r>
            <a:endParaRPr i="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pic>
        <p:nvPicPr>
          <p:cNvPr id="469" name="Google Shape;469;p49"/>
          <p:cNvPicPr preferRelativeResize="0"/>
          <p:nvPr/>
        </p:nvPicPr>
        <p:blipFill>
          <a:blip r:embed="rId3">
            <a:alphaModFix/>
          </a:blip>
          <a:stretch>
            <a:fillRect/>
          </a:stretch>
        </p:blipFill>
        <p:spPr>
          <a:xfrm>
            <a:off x="2089312" y="864476"/>
            <a:ext cx="4965374" cy="3724025"/>
          </a:xfrm>
          <a:prstGeom prst="rect">
            <a:avLst/>
          </a:prstGeom>
          <a:noFill/>
          <a:ln>
            <a:noFill/>
          </a:ln>
        </p:spPr>
      </p:pic>
      <p:sp>
        <p:nvSpPr>
          <p:cNvPr id="470" name="Google Shape;470;p49"/>
          <p:cNvSpPr txBox="1">
            <a:spLocks noGrp="1"/>
          </p:cNvSpPr>
          <p:nvPr>
            <p:ph type="title"/>
          </p:nvPr>
        </p:nvSpPr>
        <p:spPr>
          <a:xfrm>
            <a:off x="168750" y="100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BH mass - Eddington Ratio - Ring Size</a:t>
            </a:r>
            <a:endParaRPr i="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ETHER Sample Alternate plot</a:t>
            </a:r>
            <a:endParaRPr/>
          </a:p>
        </p:txBody>
      </p:sp>
      <p:sp>
        <p:nvSpPr>
          <p:cNvPr id="476" name="Google Shape;476;p5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477" name="Google Shape;477;p50"/>
          <p:cNvPicPr preferRelativeResize="0"/>
          <p:nvPr/>
        </p:nvPicPr>
        <p:blipFill>
          <a:blip r:embed="rId3">
            <a:alphaModFix/>
          </a:blip>
          <a:stretch>
            <a:fillRect/>
          </a:stretch>
        </p:blipFill>
        <p:spPr>
          <a:xfrm>
            <a:off x="2465475" y="1017725"/>
            <a:ext cx="4213051" cy="40744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pic>
        <p:nvPicPr>
          <p:cNvPr id="483" name="Google Shape;483;p51"/>
          <p:cNvPicPr preferRelativeResize="0"/>
          <p:nvPr/>
        </p:nvPicPr>
        <p:blipFill rotWithShape="1">
          <a:blip r:embed="rId3">
            <a:alphaModFix/>
          </a:blip>
          <a:srcRect t="16993" b="32144"/>
          <a:stretch/>
        </p:blipFill>
        <p:spPr>
          <a:xfrm>
            <a:off x="-600" y="4794450"/>
            <a:ext cx="9147576" cy="349850"/>
          </a:xfrm>
          <a:prstGeom prst="rect">
            <a:avLst/>
          </a:prstGeom>
          <a:noFill/>
          <a:ln>
            <a:noFill/>
          </a:ln>
        </p:spPr>
      </p:pic>
      <p:sp>
        <p:nvSpPr>
          <p:cNvPr id="484" name="Google Shape;484;p51"/>
          <p:cNvSpPr txBox="1"/>
          <p:nvPr/>
        </p:nvSpPr>
        <p:spPr>
          <a:xfrm>
            <a:off x="72900" y="654275"/>
            <a:ext cx="5643000" cy="762000"/>
          </a:xfrm>
          <a:prstGeom prst="rect">
            <a:avLst/>
          </a:prstGeom>
          <a:noFill/>
          <a:ln>
            <a:noFill/>
          </a:ln>
        </p:spPr>
        <p:txBody>
          <a:bodyPr spcFirstLastPara="1" wrap="square" lIns="91425" tIns="91425" rIns="91425" bIns="91425" anchor="t" anchorCtr="0">
            <a:noAutofit/>
          </a:bodyPr>
          <a:lstStyle/>
          <a:p>
            <a:pPr marL="457200" lvl="0" indent="-311150" algn="l" rtl="0">
              <a:lnSpc>
                <a:spcPct val="105000"/>
              </a:lnSpc>
              <a:spcBef>
                <a:spcPts val="0"/>
              </a:spcBef>
              <a:spcAft>
                <a:spcPts val="0"/>
              </a:spcAft>
              <a:buClr>
                <a:srgbClr val="FFFFFF"/>
              </a:buClr>
              <a:buSzPts val="1300"/>
              <a:buFont typeface="Roboto"/>
              <a:buChar char="✓"/>
            </a:pPr>
            <a:r>
              <a:rPr lang="en" sz="1300">
                <a:solidFill>
                  <a:srgbClr val="FFFFFF"/>
                </a:solidFill>
                <a:latin typeface="Roboto"/>
                <a:ea typeface="Roboto"/>
                <a:cs typeface="Roboto"/>
                <a:sym typeface="Roboto"/>
              </a:rPr>
              <a:t>M87, SgrA*, Sombrero already observed (PI: Seth)</a:t>
            </a:r>
            <a:endParaRPr sz="1300">
              <a:solidFill>
                <a:srgbClr val="FFFFFF"/>
              </a:solidFill>
              <a:latin typeface="Roboto"/>
              <a:ea typeface="Roboto"/>
              <a:cs typeface="Roboto"/>
              <a:sym typeface="Roboto"/>
            </a:endParaRPr>
          </a:p>
          <a:p>
            <a:pPr marL="457200" lvl="0" indent="0" algn="l" rtl="0">
              <a:lnSpc>
                <a:spcPct val="105000"/>
              </a:lnSpc>
              <a:spcBef>
                <a:spcPts val="0"/>
              </a:spcBef>
              <a:spcAft>
                <a:spcPts val="0"/>
              </a:spcAft>
              <a:buNone/>
            </a:pPr>
            <a:r>
              <a:rPr lang="en" sz="1488">
                <a:solidFill>
                  <a:srgbClr val="FFFFFF"/>
                </a:solidFill>
                <a:latin typeface="Roboto"/>
                <a:ea typeface="Roboto"/>
                <a:cs typeface="Roboto"/>
                <a:sym typeface="Roboto"/>
              </a:rPr>
              <a:t>➤ </a:t>
            </a:r>
            <a:r>
              <a:rPr lang="en" sz="1300">
                <a:solidFill>
                  <a:srgbClr val="FFFFFF"/>
                </a:solidFill>
                <a:latin typeface="Roboto"/>
                <a:ea typeface="Roboto"/>
                <a:cs typeface="Roboto"/>
                <a:sym typeface="Roboto"/>
              </a:rPr>
              <a:t>We proposed 5.5 hours w/</a:t>
            </a:r>
            <a:r>
              <a:rPr lang="en" sz="1300" i="1">
                <a:solidFill>
                  <a:srgbClr val="FFFFFF"/>
                </a:solidFill>
                <a:latin typeface="Roboto"/>
                <a:ea typeface="Roboto"/>
                <a:cs typeface="Roboto"/>
                <a:sym typeface="Roboto"/>
              </a:rPr>
              <a:t>JWST</a:t>
            </a:r>
            <a:r>
              <a:rPr lang="en" sz="1300">
                <a:solidFill>
                  <a:srgbClr val="FFFFFF"/>
                </a:solidFill>
                <a:latin typeface="Roboto"/>
                <a:ea typeface="Roboto"/>
                <a:cs typeface="Roboto"/>
                <a:sym typeface="Roboto"/>
              </a:rPr>
              <a:t> MIRI MRS (5 - 28.8 μm) for </a:t>
            </a:r>
            <a:endParaRPr sz="1300">
              <a:solidFill>
                <a:srgbClr val="FFFFFF"/>
              </a:solidFill>
              <a:latin typeface="Roboto"/>
              <a:ea typeface="Roboto"/>
              <a:cs typeface="Roboto"/>
              <a:sym typeface="Roboto"/>
            </a:endParaRPr>
          </a:p>
          <a:p>
            <a:pPr marL="457200" lvl="0" indent="0" algn="l" rtl="0">
              <a:lnSpc>
                <a:spcPct val="105000"/>
              </a:lnSpc>
              <a:spcBef>
                <a:spcPts val="0"/>
              </a:spcBef>
              <a:spcAft>
                <a:spcPts val="0"/>
              </a:spcAft>
              <a:buNone/>
            </a:pPr>
            <a:r>
              <a:rPr lang="en" sz="1300" b="1">
                <a:solidFill>
                  <a:srgbClr val="212121"/>
                </a:solidFill>
                <a:highlight>
                  <a:srgbClr val="00FFFF"/>
                </a:highlight>
                <a:latin typeface="Roboto"/>
                <a:ea typeface="Roboto"/>
                <a:cs typeface="Roboto"/>
                <a:sym typeface="Roboto"/>
              </a:rPr>
              <a:t>M 84 and NGC4261 </a:t>
            </a:r>
            <a:r>
              <a:rPr lang="en" sz="1300">
                <a:solidFill>
                  <a:srgbClr val="FFFFFF"/>
                </a:solidFill>
                <a:latin typeface="Roboto"/>
                <a:ea typeface="Roboto"/>
                <a:cs typeface="Roboto"/>
                <a:sym typeface="Roboto"/>
              </a:rPr>
              <a:t> (PIs: Nair &amp; Ford) -&gt; </a:t>
            </a:r>
            <a:r>
              <a:rPr lang="en" sz="1300" b="1">
                <a:highlight>
                  <a:srgbClr val="00FFFF"/>
                </a:highlight>
                <a:latin typeface="Roboto"/>
                <a:ea typeface="Roboto"/>
                <a:cs typeface="Roboto"/>
                <a:sym typeface="Roboto"/>
              </a:rPr>
              <a:t>rejected, but ranked highly!</a:t>
            </a:r>
            <a:endParaRPr sz="1300" b="1">
              <a:highlight>
                <a:srgbClr val="00FFFF"/>
              </a:highlight>
            </a:endParaRPr>
          </a:p>
        </p:txBody>
      </p:sp>
      <p:pic>
        <p:nvPicPr>
          <p:cNvPr id="485" name="Google Shape;485;p51"/>
          <p:cNvPicPr preferRelativeResize="0"/>
          <p:nvPr/>
        </p:nvPicPr>
        <p:blipFill>
          <a:blip r:embed="rId4">
            <a:alphaModFix/>
          </a:blip>
          <a:stretch>
            <a:fillRect/>
          </a:stretch>
        </p:blipFill>
        <p:spPr>
          <a:xfrm>
            <a:off x="214365" y="2654650"/>
            <a:ext cx="2237476" cy="2045193"/>
          </a:xfrm>
          <a:prstGeom prst="rect">
            <a:avLst/>
          </a:prstGeom>
          <a:noFill/>
          <a:ln>
            <a:noFill/>
          </a:ln>
        </p:spPr>
      </p:pic>
      <p:pic>
        <p:nvPicPr>
          <p:cNvPr id="486" name="Google Shape;486;p51"/>
          <p:cNvPicPr preferRelativeResize="0"/>
          <p:nvPr/>
        </p:nvPicPr>
        <p:blipFill>
          <a:blip r:embed="rId5">
            <a:alphaModFix/>
          </a:blip>
          <a:stretch>
            <a:fillRect/>
          </a:stretch>
        </p:blipFill>
        <p:spPr>
          <a:xfrm>
            <a:off x="4543048" y="2654651"/>
            <a:ext cx="1934970" cy="2045193"/>
          </a:xfrm>
          <a:prstGeom prst="rect">
            <a:avLst/>
          </a:prstGeom>
          <a:noFill/>
          <a:ln>
            <a:noFill/>
          </a:ln>
        </p:spPr>
      </p:pic>
      <p:pic>
        <p:nvPicPr>
          <p:cNvPr id="487" name="Google Shape;487;p51"/>
          <p:cNvPicPr preferRelativeResize="0"/>
          <p:nvPr/>
        </p:nvPicPr>
        <p:blipFill>
          <a:blip r:embed="rId6">
            <a:alphaModFix/>
          </a:blip>
          <a:stretch>
            <a:fillRect/>
          </a:stretch>
        </p:blipFill>
        <p:spPr>
          <a:xfrm>
            <a:off x="2497872" y="2654651"/>
            <a:ext cx="2045186" cy="2045193"/>
          </a:xfrm>
          <a:prstGeom prst="rect">
            <a:avLst/>
          </a:prstGeom>
          <a:noFill/>
          <a:ln>
            <a:noFill/>
          </a:ln>
        </p:spPr>
      </p:pic>
      <p:pic>
        <p:nvPicPr>
          <p:cNvPr id="488" name="Google Shape;488;p51"/>
          <p:cNvPicPr preferRelativeResize="0"/>
          <p:nvPr/>
        </p:nvPicPr>
        <p:blipFill>
          <a:blip r:embed="rId7">
            <a:alphaModFix/>
          </a:blip>
          <a:stretch>
            <a:fillRect/>
          </a:stretch>
        </p:blipFill>
        <p:spPr>
          <a:xfrm>
            <a:off x="6329308" y="2654651"/>
            <a:ext cx="2045183" cy="2045190"/>
          </a:xfrm>
          <a:prstGeom prst="rect">
            <a:avLst/>
          </a:prstGeom>
          <a:noFill/>
          <a:ln>
            <a:noFill/>
          </a:ln>
        </p:spPr>
      </p:pic>
      <p:pic>
        <p:nvPicPr>
          <p:cNvPr id="489" name="Google Shape;489;p51"/>
          <p:cNvPicPr preferRelativeResize="0"/>
          <p:nvPr/>
        </p:nvPicPr>
        <p:blipFill>
          <a:blip r:embed="rId8">
            <a:alphaModFix/>
          </a:blip>
          <a:stretch>
            <a:fillRect/>
          </a:stretch>
        </p:blipFill>
        <p:spPr>
          <a:xfrm>
            <a:off x="5728525" y="96350"/>
            <a:ext cx="2972127" cy="2246950"/>
          </a:xfrm>
          <a:prstGeom prst="rect">
            <a:avLst/>
          </a:prstGeom>
          <a:noFill/>
          <a:ln>
            <a:noFill/>
          </a:ln>
        </p:spPr>
      </p:pic>
      <p:sp>
        <p:nvSpPr>
          <p:cNvPr id="490" name="Google Shape;490;p51"/>
          <p:cNvSpPr txBox="1"/>
          <p:nvPr/>
        </p:nvSpPr>
        <p:spPr>
          <a:xfrm>
            <a:off x="431887" y="4456905"/>
            <a:ext cx="1259700" cy="2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i="1">
                <a:solidFill>
                  <a:srgbClr val="EEEEEE"/>
                </a:solidFill>
                <a:latin typeface="Roboto Light"/>
                <a:ea typeface="Roboto Light"/>
                <a:cs typeface="Roboto Light"/>
                <a:sym typeface="Roboto Light"/>
              </a:rPr>
              <a:t>Bambic+2023</a:t>
            </a:r>
            <a:endParaRPr sz="800">
              <a:solidFill>
                <a:srgbClr val="EEEEEE"/>
              </a:solidFill>
              <a:latin typeface="Roboto Light"/>
              <a:ea typeface="Roboto Light"/>
              <a:cs typeface="Roboto Light"/>
              <a:sym typeface="Roboto Light"/>
            </a:endParaRPr>
          </a:p>
        </p:txBody>
      </p:sp>
      <p:sp>
        <p:nvSpPr>
          <p:cNvPr id="491" name="Google Shape;491;p51"/>
          <p:cNvSpPr txBox="1"/>
          <p:nvPr/>
        </p:nvSpPr>
        <p:spPr>
          <a:xfrm>
            <a:off x="5287027" y="4506910"/>
            <a:ext cx="1107900" cy="2430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700" i="1">
                <a:solidFill>
                  <a:srgbClr val="EEEEEE"/>
                </a:solidFill>
                <a:latin typeface="Roboto Light"/>
                <a:ea typeface="Roboto Light"/>
                <a:cs typeface="Roboto Light"/>
                <a:sym typeface="Roboto Light"/>
              </a:rPr>
              <a:t>HST/NASA/ESA/NRAO</a:t>
            </a:r>
            <a:endParaRPr sz="700" i="1">
              <a:solidFill>
                <a:srgbClr val="EEEEEE"/>
              </a:solidFill>
              <a:latin typeface="Roboto Light"/>
              <a:ea typeface="Roboto Light"/>
              <a:cs typeface="Roboto Light"/>
              <a:sym typeface="Roboto Light"/>
            </a:endParaRPr>
          </a:p>
          <a:p>
            <a:pPr marL="0" lvl="0" indent="0" algn="l" rtl="0">
              <a:spcBef>
                <a:spcPts val="0"/>
              </a:spcBef>
              <a:spcAft>
                <a:spcPts val="0"/>
              </a:spcAft>
              <a:buNone/>
            </a:pPr>
            <a:endParaRPr sz="800">
              <a:solidFill>
                <a:srgbClr val="EEEEEE"/>
              </a:solidFill>
              <a:latin typeface="Roboto Light"/>
              <a:ea typeface="Roboto Light"/>
              <a:cs typeface="Roboto Light"/>
              <a:sym typeface="Roboto Light"/>
            </a:endParaRPr>
          </a:p>
        </p:txBody>
      </p:sp>
      <p:sp>
        <p:nvSpPr>
          <p:cNvPr id="492" name="Google Shape;492;p51"/>
          <p:cNvSpPr txBox="1"/>
          <p:nvPr/>
        </p:nvSpPr>
        <p:spPr>
          <a:xfrm>
            <a:off x="7238125" y="2292800"/>
            <a:ext cx="1728900" cy="25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solidFill>
                  <a:srgbClr val="FFFFFF"/>
                </a:solidFill>
                <a:latin typeface="Roboto Light"/>
                <a:ea typeface="Roboto Light"/>
                <a:cs typeface="Roboto Light"/>
                <a:sym typeface="Roboto Light"/>
              </a:rPr>
              <a:t>Fernández-Ontiveros+2023</a:t>
            </a:r>
            <a:endParaRPr sz="900">
              <a:solidFill>
                <a:srgbClr val="FFFFFF"/>
              </a:solidFill>
              <a:latin typeface="Roboto Light"/>
              <a:ea typeface="Roboto Light"/>
              <a:cs typeface="Roboto Light"/>
              <a:sym typeface="Roboto Light"/>
            </a:endParaRPr>
          </a:p>
          <a:p>
            <a:pPr marL="0" lvl="0" indent="0" algn="l" rtl="0">
              <a:spcBef>
                <a:spcPts val="0"/>
              </a:spcBef>
              <a:spcAft>
                <a:spcPts val="0"/>
              </a:spcAft>
              <a:buNone/>
            </a:pPr>
            <a:endParaRPr sz="1000">
              <a:solidFill>
                <a:srgbClr val="FFFFFF"/>
              </a:solidFill>
              <a:latin typeface="Roboto Light"/>
              <a:ea typeface="Roboto Light"/>
              <a:cs typeface="Roboto Light"/>
              <a:sym typeface="Roboto Light"/>
            </a:endParaRPr>
          </a:p>
        </p:txBody>
      </p:sp>
      <p:sp>
        <p:nvSpPr>
          <p:cNvPr id="493" name="Google Shape;493;p51"/>
          <p:cNvSpPr txBox="1"/>
          <p:nvPr/>
        </p:nvSpPr>
        <p:spPr>
          <a:xfrm>
            <a:off x="72900" y="1497752"/>
            <a:ext cx="6051000" cy="12543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0"/>
              </a:spcAft>
              <a:buNone/>
            </a:pPr>
            <a:r>
              <a:rPr lang="en" sz="1300" b="1" dirty="0">
                <a:solidFill>
                  <a:srgbClr val="FFE599"/>
                </a:solidFill>
                <a:latin typeface="Roboto"/>
                <a:ea typeface="Roboto"/>
                <a:cs typeface="Roboto"/>
                <a:sym typeface="Roboto"/>
              </a:rPr>
              <a:t>Key Science Goals:</a:t>
            </a:r>
            <a:r>
              <a:rPr lang="en" sz="1300" dirty="0">
                <a:solidFill>
                  <a:srgbClr val="FFFFFF"/>
                </a:solidFill>
                <a:latin typeface="Roboto"/>
                <a:ea typeface="Roboto"/>
                <a:cs typeface="Roboto"/>
                <a:sym typeface="Roboto"/>
              </a:rPr>
              <a:t> </a:t>
            </a:r>
            <a:endParaRPr sz="1300" dirty="0">
              <a:solidFill>
                <a:srgbClr val="FFFFFF"/>
              </a:solidFill>
              <a:latin typeface="Roboto"/>
              <a:ea typeface="Roboto"/>
              <a:cs typeface="Roboto"/>
              <a:sym typeface="Roboto"/>
            </a:endParaRPr>
          </a:p>
          <a:p>
            <a:pPr marL="457200" lvl="1" indent="-311150" algn="l" rtl="0">
              <a:lnSpc>
                <a:spcPct val="105000"/>
              </a:lnSpc>
              <a:spcBef>
                <a:spcPts val="0"/>
              </a:spcBef>
              <a:spcAft>
                <a:spcPts val="0"/>
              </a:spcAft>
              <a:buClr>
                <a:srgbClr val="FFFFFF"/>
              </a:buClr>
              <a:buSzPts val="1300"/>
              <a:buFont typeface="Roboto"/>
              <a:buChar char="○"/>
            </a:pPr>
            <a:r>
              <a:rPr lang="en" sz="1300" dirty="0">
                <a:solidFill>
                  <a:srgbClr val="FFFFFF"/>
                </a:solidFill>
                <a:latin typeface="Roboto"/>
                <a:ea typeface="Roboto"/>
                <a:cs typeface="Roboto"/>
                <a:sym typeface="Roboto"/>
              </a:rPr>
              <a:t>Fill in </a:t>
            </a:r>
            <a:r>
              <a:rPr lang="en" sz="1300" b="1" i="1" dirty="0">
                <a:solidFill>
                  <a:srgbClr val="FFFFFF"/>
                </a:solidFill>
                <a:latin typeface="Roboto"/>
                <a:ea typeface="Roboto"/>
                <a:cs typeface="Roboto"/>
                <a:sym typeface="Roboto"/>
              </a:rPr>
              <a:t>MIR region</a:t>
            </a:r>
            <a:r>
              <a:rPr lang="en" sz="1300" dirty="0">
                <a:solidFill>
                  <a:srgbClr val="FFFFFF"/>
                </a:solidFill>
                <a:latin typeface="Roboto"/>
                <a:ea typeface="Roboto"/>
                <a:cs typeface="Roboto"/>
                <a:sym typeface="Roboto"/>
              </a:rPr>
              <a:t> of broad SED</a:t>
            </a:r>
            <a:endParaRPr sz="1300" dirty="0">
              <a:solidFill>
                <a:srgbClr val="FFFFFF"/>
              </a:solidFill>
              <a:latin typeface="Roboto"/>
              <a:ea typeface="Roboto"/>
              <a:cs typeface="Roboto"/>
              <a:sym typeface="Roboto"/>
            </a:endParaRPr>
          </a:p>
          <a:p>
            <a:pPr marL="457200" lvl="1" indent="-311150" algn="l" rtl="0">
              <a:lnSpc>
                <a:spcPct val="105000"/>
              </a:lnSpc>
              <a:spcBef>
                <a:spcPts val="0"/>
              </a:spcBef>
              <a:spcAft>
                <a:spcPts val="0"/>
              </a:spcAft>
              <a:buClr>
                <a:srgbClr val="FFFFFF"/>
              </a:buClr>
              <a:buSzPts val="1300"/>
              <a:buFont typeface="Roboto"/>
              <a:buChar char="○"/>
            </a:pPr>
            <a:r>
              <a:rPr lang="en" sz="1300" dirty="0">
                <a:solidFill>
                  <a:srgbClr val="FFFFFF"/>
                </a:solidFill>
                <a:latin typeface="Roboto"/>
                <a:ea typeface="Roboto"/>
                <a:cs typeface="Roboto"/>
                <a:sym typeface="Roboto"/>
              </a:rPr>
              <a:t>Fit </a:t>
            </a:r>
            <a:r>
              <a:rPr lang="en" sz="1300" b="1" i="1" dirty="0">
                <a:solidFill>
                  <a:srgbClr val="FFFFFF"/>
                </a:solidFill>
                <a:latin typeface="Roboto"/>
                <a:ea typeface="Roboto"/>
                <a:cs typeface="Roboto"/>
                <a:sym typeface="Roboto"/>
              </a:rPr>
              <a:t>Accretion/Jet/SMBH </a:t>
            </a:r>
            <a:r>
              <a:rPr lang="en" sz="1300" dirty="0">
                <a:solidFill>
                  <a:srgbClr val="FFFFFF"/>
                </a:solidFill>
                <a:latin typeface="Roboto"/>
                <a:ea typeface="Roboto"/>
                <a:cs typeface="Roboto"/>
                <a:sym typeface="Roboto"/>
              </a:rPr>
              <a:t>models</a:t>
            </a:r>
            <a:endParaRPr sz="1300" dirty="0">
              <a:solidFill>
                <a:srgbClr val="FFFFFF"/>
              </a:solidFill>
              <a:latin typeface="Roboto"/>
              <a:ea typeface="Roboto"/>
              <a:cs typeface="Roboto"/>
              <a:sym typeface="Roboto"/>
            </a:endParaRPr>
          </a:p>
          <a:p>
            <a:pPr marL="457200" lvl="1" indent="-311150" algn="l" rtl="0">
              <a:lnSpc>
                <a:spcPct val="105000"/>
              </a:lnSpc>
              <a:spcBef>
                <a:spcPts val="0"/>
              </a:spcBef>
              <a:spcAft>
                <a:spcPts val="0"/>
              </a:spcAft>
              <a:buClr>
                <a:srgbClr val="FFFFFF"/>
              </a:buClr>
              <a:buSzPts val="1300"/>
              <a:buFont typeface="Roboto"/>
              <a:buChar char="○"/>
            </a:pPr>
            <a:r>
              <a:rPr lang="en" sz="1300" dirty="0">
                <a:solidFill>
                  <a:srgbClr val="FFFFFF"/>
                </a:solidFill>
                <a:latin typeface="Roboto"/>
                <a:ea typeface="Roboto"/>
                <a:cs typeface="Roboto"/>
                <a:sym typeface="Roboto"/>
              </a:rPr>
              <a:t>Measure key </a:t>
            </a:r>
            <a:r>
              <a:rPr lang="en" sz="1300" b="1" i="1" dirty="0">
                <a:solidFill>
                  <a:srgbClr val="FFFFFF"/>
                </a:solidFill>
                <a:latin typeface="Roboto"/>
                <a:ea typeface="Roboto"/>
                <a:cs typeface="Roboto"/>
                <a:sym typeface="Roboto"/>
              </a:rPr>
              <a:t>MIR emission lines</a:t>
            </a:r>
            <a:endParaRPr sz="1300" dirty="0">
              <a:solidFill>
                <a:srgbClr val="FFFFFF"/>
              </a:solidFill>
              <a:latin typeface="Roboto"/>
              <a:ea typeface="Roboto"/>
              <a:cs typeface="Roboto"/>
              <a:sym typeface="Roboto"/>
            </a:endParaRPr>
          </a:p>
          <a:p>
            <a:pPr marL="0" lvl="0" indent="457200" algn="l" rtl="0">
              <a:lnSpc>
                <a:spcPct val="105000"/>
              </a:lnSpc>
              <a:spcBef>
                <a:spcPts val="0"/>
              </a:spcBef>
              <a:spcAft>
                <a:spcPts val="0"/>
              </a:spcAft>
              <a:buNone/>
            </a:pPr>
            <a:r>
              <a:rPr lang="en" sz="1488" dirty="0">
                <a:solidFill>
                  <a:srgbClr val="FFFFFF"/>
                </a:solidFill>
                <a:latin typeface="Roboto"/>
                <a:ea typeface="Roboto"/>
                <a:cs typeface="Roboto"/>
                <a:sym typeface="Roboto"/>
              </a:rPr>
              <a:t>➤ </a:t>
            </a:r>
            <a:r>
              <a:rPr lang="en" sz="1300" dirty="0">
                <a:solidFill>
                  <a:srgbClr val="FFFFFF"/>
                </a:solidFill>
                <a:latin typeface="Roboto"/>
                <a:ea typeface="Roboto"/>
                <a:cs typeface="Roboto"/>
                <a:sym typeface="Roboto"/>
              </a:rPr>
              <a:t>Constrain </a:t>
            </a:r>
            <a:r>
              <a:rPr lang="en" sz="1300" b="1" i="1" dirty="0">
                <a:solidFill>
                  <a:srgbClr val="FFFFFF"/>
                </a:solidFill>
                <a:latin typeface="Roboto"/>
                <a:ea typeface="Roboto"/>
                <a:cs typeface="Roboto"/>
                <a:sym typeface="Roboto"/>
              </a:rPr>
              <a:t>SMBH mass</a:t>
            </a:r>
            <a:r>
              <a:rPr lang="en" sz="1300" dirty="0">
                <a:solidFill>
                  <a:srgbClr val="FFFFFF"/>
                </a:solidFill>
                <a:latin typeface="Roboto"/>
                <a:ea typeface="Roboto"/>
                <a:cs typeface="Roboto"/>
                <a:sym typeface="Roboto"/>
              </a:rPr>
              <a:t> (e.g., H</a:t>
            </a:r>
            <a:r>
              <a:rPr lang="en" sz="1300" baseline="-25000" dirty="0">
                <a:solidFill>
                  <a:srgbClr val="FFFFFF"/>
                </a:solidFill>
                <a:latin typeface="Roboto"/>
                <a:ea typeface="Roboto"/>
                <a:cs typeface="Roboto"/>
                <a:sym typeface="Roboto"/>
              </a:rPr>
              <a:t>2</a:t>
            </a:r>
            <a:r>
              <a:rPr lang="en" sz="1300" dirty="0">
                <a:solidFill>
                  <a:srgbClr val="FFFFFF"/>
                </a:solidFill>
                <a:latin typeface="Roboto"/>
                <a:ea typeface="Roboto"/>
                <a:cs typeface="Roboto"/>
                <a:sym typeface="Roboto"/>
              </a:rPr>
              <a:t>) and </a:t>
            </a:r>
            <a:r>
              <a:rPr lang="en" sz="1300" b="1" i="1" dirty="0">
                <a:solidFill>
                  <a:srgbClr val="FFFFFF"/>
                </a:solidFill>
                <a:latin typeface="Roboto"/>
                <a:ea typeface="Roboto"/>
                <a:cs typeface="Roboto"/>
                <a:sym typeface="Roboto"/>
              </a:rPr>
              <a:t>UV emission</a:t>
            </a:r>
            <a:r>
              <a:rPr lang="en" sz="1300" dirty="0">
                <a:solidFill>
                  <a:srgbClr val="FFFFFF"/>
                </a:solidFill>
                <a:latin typeface="Roboto"/>
                <a:ea typeface="Roboto"/>
                <a:cs typeface="Roboto"/>
                <a:sym typeface="Roboto"/>
              </a:rPr>
              <a:t> (Mid - High E)</a:t>
            </a:r>
            <a:endParaRPr sz="1300" dirty="0">
              <a:solidFill>
                <a:srgbClr val="FFFFFF"/>
              </a:solidFill>
              <a:latin typeface="Roboto"/>
              <a:ea typeface="Roboto"/>
              <a:cs typeface="Roboto"/>
              <a:sym typeface="Roboto"/>
            </a:endParaRPr>
          </a:p>
        </p:txBody>
      </p:sp>
      <p:cxnSp>
        <p:nvCxnSpPr>
          <p:cNvPr id="494" name="Google Shape;494;p51"/>
          <p:cNvCxnSpPr/>
          <p:nvPr/>
        </p:nvCxnSpPr>
        <p:spPr>
          <a:xfrm rot="10800000" flipH="1">
            <a:off x="4723375" y="1587550"/>
            <a:ext cx="915000" cy="704100"/>
          </a:xfrm>
          <a:prstGeom prst="straightConnector1">
            <a:avLst/>
          </a:prstGeom>
          <a:noFill/>
          <a:ln w="28575" cap="flat" cmpd="sng">
            <a:solidFill>
              <a:srgbClr val="FFAB40"/>
            </a:solidFill>
            <a:prstDash val="solid"/>
            <a:round/>
            <a:headEnd type="none" w="med" len="med"/>
            <a:tailEnd type="triangle" w="med" len="med"/>
          </a:ln>
        </p:spPr>
      </p:cxnSp>
      <p:sp>
        <p:nvSpPr>
          <p:cNvPr id="495" name="Google Shape;495;p51"/>
          <p:cNvSpPr txBox="1"/>
          <p:nvPr/>
        </p:nvSpPr>
        <p:spPr>
          <a:xfrm>
            <a:off x="180050" y="157775"/>
            <a:ext cx="85206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500" i="1">
                <a:solidFill>
                  <a:srgbClr val="FFFFFF"/>
                </a:solidFill>
                <a:latin typeface="Roboto Medium"/>
                <a:ea typeface="Roboto Medium"/>
                <a:cs typeface="Roboto Medium"/>
                <a:sym typeface="Roboto Medium"/>
              </a:rPr>
              <a:t>JWST</a:t>
            </a:r>
            <a:r>
              <a:rPr lang="en" sz="2500">
                <a:solidFill>
                  <a:srgbClr val="FFFFFF"/>
                </a:solidFill>
                <a:latin typeface="Roboto Medium"/>
                <a:ea typeface="Roboto Medium"/>
                <a:cs typeface="Roboto Medium"/>
                <a:sym typeface="Roboto Medium"/>
              </a:rPr>
              <a:t> Proposal (Mid-Infrared)</a:t>
            </a:r>
            <a:endParaRPr sz="2500">
              <a:solidFill>
                <a:srgbClr val="FFFFFF"/>
              </a:solidFill>
              <a:latin typeface="Roboto Medium"/>
              <a:ea typeface="Roboto Medium"/>
              <a:cs typeface="Roboto Medium"/>
              <a:sym typeface="Roboto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7"/>
          <p:cNvSpPr txBox="1">
            <a:spLocks noGrp="1"/>
          </p:cNvSpPr>
          <p:nvPr>
            <p:ph type="title"/>
          </p:nvPr>
        </p:nvSpPr>
        <p:spPr>
          <a:xfrm>
            <a:off x="311700" y="191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EHT ETHER Sample</a:t>
            </a:r>
            <a:endParaRPr/>
          </a:p>
        </p:txBody>
      </p:sp>
      <p:pic>
        <p:nvPicPr>
          <p:cNvPr id="131" name="Google Shape;131;p27"/>
          <p:cNvPicPr preferRelativeResize="0"/>
          <p:nvPr/>
        </p:nvPicPr>
        <p:blipFill>
          <a:blip r:embed="rId3">
            <a:alphaModFix/>
          </a:blip>
          <a:stretch>
            <a:fillRect/>
          </a:stretch>
        </p:blipFill>
        <p:spPr>
          <a:xfrm>
            <a:off x="2881940" y="1565328"/>
            <a:ext cx="1339372" cy="1339368"/>
          </a:xfrm>
          <a:prstGeom prst="rect">
            <a:avLst/>
          </a:prstGeom>
          <a:noFill/>
          <a:ln>
            <a:noFill/>
          </a:ln>
        </p:spPr>
      </p:pic>
      <p:sp>
        <p:nvSpPr>
          <p:cNvPr id="132" name="Google Shape;132;p27"/>
          <p:cNvSpPr txBox="1"/>
          <p:nvPr/>
        </p:nvSpPr>
        <p:spPr>
          <a:xfrm>
            <a:off x="2853764" y="1565328"/>
            <a:ext cx="516600" cy="147300"/>
          </a:xfrm>
          <a:prstGeom prst="rect">
            <a:avLst/>
          </a:prstGeom>
          <a:solidFill>
            <a:srgbClr val="0B031D"/>
          </a:solidFill>
          <a:ln>
            <a:noFill/>
          </a:ln>
        </p:spPr>
        <p:txBody>
          <a:bodyPr spcFirstLastPara="1" wrap="square" lIns="0" tIns="0" rIns="0" bIns="0" anchor="t" anchorCtr="0">
            <a:noAutofit/>
          </a:bodyPr>
          <a:lstStyle/>
          <a:p>
            <a:pPr marL="0" lvl="0" indent="0" algn="l" rtl="0">
              <a:spcBef>
                <a:spcPts val="0"/>
              </a:spcBef>
              <a:spcAft>
                <a:spcPts val="0"/>
              </a:spcAft>
              <a:buNone/>
            </a:pPr>
            <a:r>
              <a:rPr lang="en" sz="1900">
                <a:solidFill>
                  <a:srgbClr val="FFFCFB"/>
                </a:solidFill>
                <a:latin typeface="Arimo"/>
                <a:ea typeface="Arimo"/>
                <a:cs typeface="Arimo"/>
                <a:sym typeface="Arimo"/>
              </a:rPr>
              <a:t>IC 1459</a:t>
            </a:r>
            <a:endParaRPr sz="1900">
              <a:solidFill>
                <a:srgbClr val="FFFCFB"/>
              </a:solidFill>
              <a:latin typeface="Arimo"/>
              <a:ea typeface="Arimo"/>
              <a:cs typeface="Arimo"/>
              <a:sym typeface="Arimo"/>
            </a:endParaRPr>
          </a:p>
        </p:txBody>
      </p:sp>
      <p:pic>
        <p:nvPicPr>
          <p:cNvPr id="133" name="Google Shape;133;p27"/>
          <p:cNvPicPr preferRelativeResize="0"/>
          <p:nvPr/>
        </p:nvPicPr>
        <p:blipFill>
          <a:blip r:embed="rId4">
            <a:alphaModFix/>
          </a:blip>
          <a:stretch>
            <a:fillRect/>
          </a:stretch>
        </p:blipFill>
        <p:spPr>
          <a:xfrm>
            <a:off x="354589" y="800675"/>
            <a:ext cx="4271568" cy="3643226"/>
          </a:xfrm>
          <a:prstGeom prst="rect">
            <a:avLst/>
          </a:prstGeom>
          <a:noFill/>
          <a:ln w="9525" cap="flat" cmpd="sng">
            <a:solidFill>
              <a:srgbClr val="000000"/>
            </a:solidFill>
            <a:prstDash val="solid"/>
            <a:round/>
            <a:headEnd type="none" w="sm" len="sm"/>
            <a:tailEnd type="none" w="sm" len="sm"/>
          </a:ln>
        </p:spPr>
      </p:pic>
      <p:grpSp>
        <p:nvGrpSpPr>
          <p:cNvPr id="134" name="Google Shape;134;p27"/>
          <p:cNvGrpSpPr/>
          <p:nvPr/>
        </p:nvGrpSpPr>
        <p:grpSpPr>
          <a:xfrm>
            <a:off x="1031599" y="887176"/>
            <a:ext cx="2248907" cy="913669"/>
            <a:chOff x="13730284" y="7307956"/>
            <a:chExt cx="3922740" cy="1375800"/>
          </a:xfrm>
        </p:grpSpPr>
        <p:grpSp>
          <p:nvGrpSpPr>
            <p:cNvPr id="135" name="Google Shape;135;p27"/>
            <p:cNvGrpSpPr/>
            <p:nvPr/>
          </p:nvGrpSpPr>
          <p:grpSpPr>
            <a:xfrm>
              <a:off x="13730284" y="7307956"/>
              <a:ext cx="3922740" cy="1375800"/>
              <a:chOff x="10979957" y="8869881"/>
              <a:chExt cx="4129200" cy="1375800"/>
            </a:xfrm>
          </p:grpSpPr>
          <p:sp>
            <p:nvSpPr>
              <p:cNvPr id="136" name="Google Shape;136;p27"/>
              <p:cNvSpPr txBox="1"/>
              <p:nvPr/>
            </p:nvSpPr>
            <p:spPr>
              <a:xfrm>
                <a:off x="10979957" y="8869881"/>
                <a:ext cx="4129200" cy="1375800"/>
              </a:xfrm>
              <a:prstGeom prst="rect">
                <a:avLst/>
              </a:prstGeom>
              <a:solidFill>
                <a:srgbClr val="EEEEEE">
                  <a:alpha val="45570"/>
                </a:srgbClr>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000000"/>
                    </a:solidFill>
                    <a:latin typeface="Roboto"/>
                    <a:ea typeface="Roboto"/>
                    <a:cs typeface="Roboto"/>
                    <a:sym typeface="Roboto"/>
                  </a:rPr>
                  <a:t> </a:t>
                </a:r>
                <a:r>
                  <a:rPr lang="en" sz="1200">
                    <a:solidFill>
                      <a:srgbClr val="3C78D8"/>
                    </a:solidFill>
                    <a:latin typeface="Roboto"/>
                    <a:ea typeface="Roboto"/>
                    <a:cs typeface="Roboto"/>
                    <a:sym typeface="Roboto"/>
                  </a:rPr>
                  <a:t>      </a:t>
                </a:r>
                <a:r>
                  <a:rPr lang="en" sz="1200">
                    <a:solidFill>
                      <a:srgbClr val="3C78D8"/>
                    </a:solidFill>
                    <a:latin typeface="Roboto Medium"/>
                    <a:ea typeface="Roboto Medium"/>
                    <a:cs typeface="Roboto Medium"/>
                    <a:sym typeface="Roboto Medium"/>
                  </a:rPr>
                  <a:t>SMBH Shadow resolved</a:t>
                </a:r>
                <a:endParaRPr sz="1200">
                  <a:solidFill>
                    <a:srgbClr val="FF0000"/>
                  </a:solidFill>
                  <a:latin typeface="Roboto Medium"/>
                  <a:ea typeface="Roboto Medium"/>
                  <a:cs typeface="Roboto Medium"/>
                  <a:sym typeface="Roboto Medium"/>
                </a:endParaRPr>
              </a:p>
              <a:p>
                <a:pPr marL="0" lvl="0" indent="0" algn="l" rtl="0">
                  <a:lnSpc>
                    <a:spcPct val="115000"/>
                  </a:lnSpc>
                  <a:spcBef>
                    <a:spcPts val="0"/>
                  </a:spcBef>
                  <a:spcAft>
                    <a:spcPts val="0"/>
                  </a:spcAft>
                  <a:buNone/>
                </a:pPr>
                <a:r>
                  <a:rPr lang="en" sz="1200">
                    <a:solidFill>
                      <a:srgbClr val="00FF00"/>
                    </a:solidFill>
                    <a:latin typeface="Roboto Medium"/>
                    <a:ea typeface="Roboto Medium"/>
                    <a:cs typeface="Roboto Medium"/>
                    <a:sym typeface="Roboto Medium"/>
                  </a:rPr>
                  <a:t>      </a:t>
                </a:r>
                <a:r>
                  <a:rPr lang="en" sz="1200">
                    <a:solidFill>
                      <a:srgbClr val="6AA84F"/>
                    </a:solidFill>
                    <a:latin typeface="Roboto Medium"/>
                    <a:ea typeface="Roboto Medium"/>
                    <a:cs typeface="Roboto Medium"/>
                    <a:sym typeface="Roboto Medium"/>
                  </a:rPr>
                  <a:t>SMBH Spin resolved</a:t>
                </a:r>
                <a:endParaRPr sz="1200">
                  <a:solidFill>
                    <a:srgbClr val="6AA84F"/>
                  </a:solidFill>
                  <a:latin typeface="Roboto Medium"/>
                  <a:ea typeface="Roboto Medium"/>
                  <a:cs typeface="Roboto Medium"/>
                  <a:sym typeface="Roboto Medium"/>
                </a:endParaRPr>
              </a:p>
              <a:p>
                <a:pPr marL="0" lvl="0" indent="0" algn="l" rtl="0">
                  <a:lnSpc>
                    <a:spcPct val="115000"/>
                  </a:lnSpc>
                  <a:spcBef>
                    <a:spcPts val="0"/>
                  </a:spcBef>
                  <a:spcAft>
                    <a:spcPts val="0"/>
                  </a:spcAft>
                  <a:buNone/>
                </a:pPr>
                <a:r>
                  <a:rPr lang="en" sz="1200">
                    <a:solidFill>
                      <a:srgbClr val="3C78D8"/>
                    </a:solidFill>
                    <a:latin typeface="Roboto Medium"/>
                    <a:ea typeface="Roboto Medium"/>
                    <a:cs typeface="Roboto Medium"/>
                    <a:sym typeface="Roboto Medium"/>
                  </a:rPr>
                  <a:t>      </a:t>
                </a:r>
                <a:r>
                  <a:rPr lang="en" sz="1200">
                    <a:solidFill>
                      <a:srgbClr val="FF0000"/>
                    </a:solidFill>
                    <a:latin typeface="Roboto Medium"/>
                    <a:ea typeface="Roboto Medium"/>
                    <a:cs typeface="Roboto Medium"/>
                    <a:sym typeface="Roboto Medium"/>
                  </a:rPr>
                  <a:t>SMBH Mass resolved</a:t>
                </a:r>
                <a:endParaRPr sz="1200">
                  <a:solidFill>
                    <a:srgbClr val="FF0000"/>
                  </a:solidFill>
                  <a:latin typeface="Roboto Medium"/>
                  <a:ea typeface="Roboto Medium"/>
                  <a:cs typeface="Roboto Medium"/>
                  <a:sym typeface="Roboto Medium"/>
                </a:endParaRPr>
              </a:p>
              <a:p>
                <a:pPr marL="0" lvl="0" indent="0" algn="l" rtl="0">
                  <a:lnSpc>
                    <a:spcPct val="115000"/>
                  </a:lnSpc>
                  <a:spcBef>
                    <a:spcPts val="0"/>
                  </a:spcBef>
                  <a:spcAft>
                    <a:spcPts val="0"/>
                  </a:spcAft>
                  <a:buNone/>
                </a:pPr>
                <a:r>
                  <a:rPr lang="en" sz="1200">
                    <a:solidFill>
                      <a:srgbClr val="FF0000"/>
                    </a:solidFill>
                    <a:latin typeface="Roboto Medium"/>
                    <a:ea typeface="Roboto Medium"/>
                    <a:cs typeface="Roboto Medium"/>
                    <a:sym typeface="Roboto Medium"/>
                  </a:rPr>
                  <a:t>     </a:t>
                </a:r>
                <a:r>
                  <a:rPr lang="en" sz="1200">
                    <a:solidFill>
                      <a:srgbClr val="A64D79"/>
                    </a:solidFill>
                    <a:latin typeface="Roboto Medium"/>
                    <a:ea typeface="Roboto Medium"/>
                    <a:cs typeface="Roboto Medium"/>
                    <a:sym typeface="Roboto Medium"/>
                  </a:rPr>
                  <a:t> Above mass threshold</a:t>
                </a:r>
                <a:endParaRPr sz="1200">
                  <a:solidFill>
                    <a:srgbClr val="674EA7"/>
                  </a:solidFill>
                  <a:latin typeface="Roboto Medium"/>
                  <a:ea typeface="Roboto Medium"/>
                  <a:cs typeface="Roboto Medium"/>
                  <a:sym typeface="Roboto Medium"/>
                </a:endParaRPr>
              </a:p>
            </p:txBody>
          </p:sp>
          <p:cxnSp>
            <p:nvCxnSpPr>
              <p:cNvPr id="137" name="Google Shape;137;p27"/>
              <p:cNvCxnSpPr/>
              <p:nvPr/>
            </p:nvCxnSpPr>
            <p:spPr>
              <a:xfrm>
                <a:off x="11101839" y="9082668"/>
                <a:ext cx="297000" cy="0"/>
              </a:xfrm>
              <a:prstGeom prst="straightConnector1">
                <a:avLst/>
              </a:prstGeom>
              <a:noFill/>
              <a:ln w="19050" cap="flat" cmpd="sng">
                <a:solidFill>
                  <a:srgbClr val="4A86E8"/>
                </a:solidFill>
                <a:prstDash val="solid"/>
                <a:round/>
                <a:headEnd type="none" w="med" len="med"/>
                <a:tailEnd type="none" w="med" len="med"/>
              </a:ln>
            </p:spPr>
          </p:cxnSp>
          <p:cxnSp>
            <p:nvCxnSpPr>
              <p:cNvPr id="138" name="Google Shape;138;p27"/>
              <p:cNvCxnSpPr/>
              <p:nvPr/>
            </p:nvCxnSpPr>
            <p:spPr>
              <a:xfrm>
                <a:off x="11101839" y="9386368"/>
                <a:ext cx="297000" cy="0"/>
              </a:xfrm>
              <a:prstGeom prst="straightConnector1">
                <a:avLst/>
              </a:prstGeom>
              <a:noFill/>
              <a:ln w="19050" cap="flat" cmpd="sng">
                <a:solidFill>
                  <a:srgbClr val="6AA84F"/>
                </a:solidFill>
                <a:prstDash val="solid"/>
                <a:round/>
                <a:headEnd type="none" w="med" len="med"/>
                <a:tailEnd type="none" w="med" len="med"/>
              </a:ln>
            </p:spPr>
          </p:cxnSp>
          <p:cxnSp>
            <p:nvCxnSpPr>
              <p:cNvPr id="139" name="Google Shape;139;p27"/>
              <p:cNvCxnSpPr/>
              <p:nvPr/>
            </p:nvCxnSpPr>
            <p:spPr>
              <a:xfrm>
                <a:off x="11101839" y="9712068"/>
                <a:ext cx="297000" cy="0"/>
              </a:xfrm>
              <a:prstGeom prst="straightConnector1">
                <a:avLst/>
              </a:prstGeom>
              <a:noFill/>
              <a:ln w="19050" cap="flat" cmpd="sng">
                <a:solidFill>
                  <a:srgbClr val="FF0000"/>
                </a:solidFill>
                <a:prstDash val="solid"/>
                <a:round/>
                <a:headEnd type="none" w="med" len="med"/>
                <a:tailEnd type="none" w="med" len="med"/>
              </a:ln>
            </p:spPr>
          </p:cxnSp>
        </p:grpSp>
        <p:sp>
          <p:nvSpPr>
            <p:cNvPr id="140" name="Google Shape;140;p27"/>
            <p:cNvSpPr/>
            <p:nvPr/>
          </p:nvSpPr>
          <p:spPr>
            <a:xfrm>
              <a:off x="13935075" y="8392418"/>
              <a:ext cx="142200" cy="123900"/>
            </a:xfrm>
            <a:prstGeom prst="ellipse">
              <a:avLst/>
            </a:prstGeom>
            <a:solidFill>
              <a:srgbClr val="A64D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41" name="Google Shape;141;p27"/>
          <p:cNvSpPr/>
          <p:nvPr/>
        </p:nvSpPr>
        <p:spPr>
          <a:xfrm rot="2851273">
            <a:off x="3954970" y="767336"/>
            <a:ext cx="400256" cy="572677"/>
          </a:xfrm>
          <a:prstGeom prst="ellipse">
            <a:avLst/>
          </a:prstGeom>
          <a:noFill/>
          <a:ln w="28575" cap="flat" cmpd="sng">
            <a:solidFill>
              <a:srgbClr val="C329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42" name="Google Shape;142;p2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143" name="Google Shape;143;p27"/>
          <p:cNvSpPr/>
          <p:nvPr/>
        </p:nvSpPr>
        <p:spPr>
          <a:xfrm>
            <a:off x="3053342" y="2622347"/>
            <a:ext cx="168900" cy="159000"/>
          </a:xfrm>
          <a:prstGeom prst="star5">
            <a:avLst>
              <a:gd name="adj" fmla="val 19098"/>
              <a:gd name="hf" fmla="val 105146"/>
              <a:gd name="vf" fmla="val 110557"/>
            </a:avLst>
          </a:prstGeom>
          <a:solidFill>
            <a:srgbClr val="C329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27"/>
          <p:cNvSpPr/>
          <p:nvPr/>
        </p:nvSpPr>
        <p:spPr>
          <a:xfrm>
            <a:off x="3184282" y="2664988"/>
            <a:ext cx="168900" cy="159000"/>
          </a:xfrm>
          <a:prstGeom prst="star5">
            <a:avLst>
              <a:gd name="adj" fmla="val 19098"/>
              <a:gd name="hf" fmla="val 105146"/>
              <a:gd name="vf" fmla="val 110557"/>
            </a:avLst>
          </a:prstGeom>
          <a:solidFill>
            <a:srgbClr val="C329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 name="Google Shape;145;p27"/>
          <p:cNvSpPr txBox="1"/>
          <p:nvPr/>
        </p:nvSpPr>
        <p:spPr>
          <a:xfrm>
            <a:off x="3318475" y="2714700"/>
            <a:ext cx="575100" cy="184800"/>
          </a:xfrm>
          <a:prstGeom prst="rect">
            <a:avLst/>
          </a:prstGeom>
          <a:solidFill>
            <a:srgbClr val="FFFFFF"/>
          </a:solidFill>
          <a:ln w="19050" cap="flat" cmpd="sng">
            <a:solidFill>
              <a:srgbClr val="C3291C"/>
            </a:solidFill>
            <a:prstDash val="solid"/>
            <a:round/>
            <a:headEnd type="none" w="sm" len="sm"/>
            <a:tailEnd type="none" w="sm" len="sm"/>
          </a:ln>
        </p:spPr>
        <p:txBody>
          <a:bodyPr spcFirstLastPara="1" wrap="square" lIns="0" tIns="0" rIns="0" bIns="0" anchor="t" anchorCtr="0">
            <a:spAutoFit/>
          </a:bodyPr>
          <a:lstStyle/>
          <a:p>
            <a:pPr marL="0" lvl="0" indent="0" algn="ctr" rtl="0">
              <a:spcBef>
                <a:spcPts val="0"/>
              </a:spcBef>
              <a:spcAft>
                <a:spcPts val="0"/>
              </a:spcAft>
              <a:buNone/>
            </a:pPr>
            <a:r>
              <a:rPr lang="en" sz="1200">
                <a:solidFill>
                  <a:srgbClr val="C3291C"/>
                </a:solidFill>
                <a:latin typeface="Roboto Black"/>
                <a:ea typeface="Roboto Black"/>
                <a:cs typeface="Roboto Black"/>
                <a:sym typeface="Roboto Black"/>
              </a:rPr>
              <a:t>IC1459</a:t>
            </a:r>
            <a:endParaRPr sz="1200">
              <a:solidFill>
                <a:srgbClr val="C3291C"/>
              </a:solidFill>
              <a:latin typeface="Roboto Black"/>
              <a:ea typeface="Roboto Black"/>
              <a:cs typeface="Roboto Black"/>
              <a:sym typeface="Roboto Black"/>
            </a:endParaRPr>
          </a:p>
        </p:txBody>
      </p:sp>
      <p:sp>
        <p:nvSpPr>
          <p:cNvPr id="146" name="Google Shape;146;p27"/>
          <p:cNvSpPr txBox="1"/>
          <p:nvPr/>
        </p:nvSpPr>
        <p:spPr>
          <a:xfrm>
            <a:off x="3184275" y="2529888"/>
            <a:ext cx="734700" cy="184800"/>
          </a:xfrm>
          <a:prstGeom prst="rect">
            <a:avLst/>
          </a:prstGeom>
          <a:solidFill>
            <a:srgbClr val="FFFFFF"/>
          </a:solidFill>
          <a:ln w="19050" cap="flat" cmpd="sng">
            <a:solidFill>
              <a:srgbClr val="C3291C"/>
            </a:solidFill>
            <a:prstDash val="solid"/>
            <a:round/>
            <a:headEnd type="none" w="sm" len="sm"/>
            <a:tailEnd type="none" w="sm" len="sm"/>
          </a:ln>
        </p:spPr>
        <p:txBody>
          <a:bodyPr spcFirstLastPara="1" wrap="square" lIns="0" tIns="0" rIns="0" bIns="0" anchor="t" anchorCtr="0">
            <a:spAutoFit/>
          </a:bodyPr>
          <a:lstStyle/>
          <a:p>
            <a:pPr marL="0" lvl="0" indent="0" algn="ctr" rtl="0">
              <a:spcBef>
                <a:spcPts val="0"/>
              </a:spcBef>
              <a:spcAft>
                <a:spcPts val="0"/>
              </a:spcAft>
              <a:buNone/>
            </a:pPr>
            <a:r>
              <a:rPr lang="en" sz="1200">
                <a:solidFill>
                  <a:srgbClr val="C3291C"/>
                </a:solidFill>
                <a:latin typeface="Roboto Black"/>
                <a:ea typeface="Roboto Black"/>
                <a:cs typeface="Roboto Black"/>
                <a:sym typeface="Roboto Black"/>
              </a:rPr>
              <a:t>NGC4594</a:t>
            </a:r>
            <a:endParaRPr sz="1200">
              <a:solidFill>
                <a:srgbClr val="C3291C"/>
              </a:solidFill>
              <a:latin typeface="Roboto Black"/>
              <a:ea typeface="Roboto Black"/>
              <a:cs typeface="Roboto Black"/>
              <a:sym typeface="Roboto Black"/>
            </a:endParaRPr>
          </a:p>
        </p:txBody>
      </p:sp>
      <p:sp>
        <p:nvSpPr>
          <p:cNvPr id="147" name="Google Shape;147;p27"/>
          <p:cNvSpPr txBox="1"/>
          <p:nvPr/>
        </p:nvSpPr>
        <p:spPr>
          <a:xfrm>
            <a:off x="354600" y="43883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9E9E9E"/>
                </a:solidFill>
                <a:latin typeface="Average"/>
                <a:ea typeface="Average"/>
                <a:cs typeface="Average"/>
                <a:sym typeface="Average"/>
              </a:rPr>
              <a:t>Adapted from Johnson et al. 2023</a:t>
            </a:r>
            <a:endParaRPr sz="1100">
              <a:solidFill>
                <a:srgbClr val="9E9E9E"/>
              </a:solidFill>
              <a:latin typeface="Average"/>
              <a:ea typeface="Average"/>
              <a:cs typeface="Average"/>
              <a:sym typeface="Averag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8"/>
          <p:cNvPicPr preferRelativeResize="0"/>
          <p:nvPr/>
        </p:nvPicPr>
        <p:blipFill>
          <a:blip r:embed="rId3">
            <a:alphaModFix/>
          </a:blip>
          <a:stretch>
            <a:fillRect/>
          </a:stretch>
        </p:blipFill>
        <p:spPr>
          <a:xfrm>
            <a:off x="4659301" y="2266950"/>
            <a:ext cx="2222637" cy="2137300"/>
          </a:xfrm>
          <a:prstGeom prst="rect">
            <a:avLst/>
          </a:prstGeom>
          <a:noFill/>
          <a:ln>
            <a:noFill/>
          </a:ln>
        </p:spPr>
      </p:pic>
      <p:pic>
        <p:nvPicPr>
          <p:cNvPr id="153" name="Google Shape;153;p28"/>
          <p:cNvPicPr preferRelativeResize="0"/>
          <p:nvPr/>
        </p:nvPicPr>
        <p:blipFill>
          <a:blip r:embed="rId4">
            <a:alphaModFix/>
          </a:blip>
          <a:stretch>
            <a:fillRect/>
          </a:stretch>
        </p:blipFill>
        <p:spPr>
          <a:xfrm>
            <a:off x="4592700" y="35825"/>
            <a:ext cx="2231885" cy="2137300"/>
          </a:xfrm>
          <a:prstGeom prst="rect">
            <a:avLst/>
          </a:prstGeom>
          <a:noFill/>
          <a:ln>
            <a:noFill/>
          </a:ln>
        </p:spPr>
      </p:pic>
      <p:sp>
        <p:nvSpPr>
          <p:cNvPr id="154" name="Google Shape;154;p28"/>
          <p:cNvSpPr txBox="1">
            <a:spLocks noGrp="1"/>
          </p:cNvSpPr>
          <p:nvPr>
            <p:ph type="title"/>
          </p:nvPr>
        </p:nvSpPr>
        <p:spPr>
          <a:xfrm>
            <a:off x="311700" y="191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EHT ETHER “Gold Sample”</a:t>
            </a:r>
            <a:endParaRPr/>
          </a:p>
        </p:txBody>
      </p:sp>
      <p:pic>
        <p:nvPicPr>
          <p:cNvPr id="155" name="Google Shape;155;p28"/>
          <p:cNvPicPr preferRelativeResize="0"/>
          <p:nvPr/>
        </p:nvPicPr>
        <p:blipFill>
          <a:blip r:embed="rId5">
            <a:alphaModFix/>
          </a:blip>
          <a:stretch>
            <a:fillRect/>
          </a:stretch>
        </p:blipFill>
        <p:spPr>
          <a:xfrm>
            <a:off x="2881940" y="1565328"/>
            <a:ext cx="1339372" cy="1339368"/>
          </a:xfrm>
          <a:prstGeom prst="rect">
            <a:avLst/>
          </a:prstGeom>
          <a:noFill/>
          <a:ln>
            <a:noFill/>
          </a:ln>
        </p:spPr>
      </p:pic>
      <p:sp>
        <p:nvSpPr>
          <p:cNvPr id="156" name="Google Shape;156;p28"/>
          <p:cNvSpPr txBox="1"/>
          <p:nvPr/>
        </p:nvSpPr>
        <p:spPr>
          <a:xfrm>
            <a:off x="2853764" y="1565328"/>
            <a:ext cx="516600" cy="147300"/>
          </a:xfrm>
          <a:prstGeom prst="rect">
            <a:avLst/>
          </a:prstGeom>
          <a:solidFill>
            <a:srgbClr val="0B031D"/>
          </a:solidFill>
          <a:ln>
            <a:noFill/>
          </a:ln>
        </p:spPr>
        <p:txBody>
          <a:bodyPr spcFirstLastPara="1" wrap="square" lIns="0" tIns="0" rIns="0" bIns="0" anchor="t" anchorCtr="0">
            <a:noAutofit/>
          </a:bodyPr>
          <a:lstStyle/>
          <a:p>
            <a:pPr marL="0" lvl="0" indent="0" algn="l" rtl="0">
              <a:spcBef>
                <a:spcPts val="0"/>
              </a:spcBef>
              <a:spcAft>
                <a:spcPts val="0"/>
              </a:spcAft>
              <a:buNone/>
            </a:pPr>
            <a:r>
              <a:rPr lang="en" sz="1900">
                <a:solidFill>
                  <a:srgbClr val="FFFCFB"/>
                </a:solidFill>
                <a:latin typeface="Arimo"/>
                <a:ea typeface="Arimo"/>
                <a:cs typeface="Arimo"/>
                <a:sym typeface="Arimo"/>
              </a:rPr>
              <a:t>IC 1459</a:t>
            </a:r>
            <a:endParaRPr sz="1900">
              <a:solidFill>
                <a:srgbClr val="FFFCFB"/>
              </a:solidFill>
              <a:latin typeface="Arimo"/>
              <a:ea typeface="Arimo"/>
              <a:cs typeface="Arimo"/>
              <a:sym typeface="Arimo"/>
            </a:endParaRPr>
          </a:p>
        </p:txBody>
      </p:sp>
      <p:pic>
        <p:nvPicPr>
          <p:cNvPr id="157" name="Google Shape;157;p28"/>
          <p:cNvPicPr preferRelativeResize="0"/>
          <p:nvPr/>
        </p:nvPicPr>
        <p:blipFill>
          <a:blip r:embed="rId6">
            <a:alphaModFix/>
          </a:blip>
          <a:stretch>
            <a:fillRect/>
          </a:stretch>
        </p:blipFill>
        <p:spPr>
          <a:xfrm>
            <a:off x="354589" y="800675"/>
            <a:ext cx="4271568" cy="3643226"/>
          </a:xfrm>
          <a:prstGeom prst="rect">
            <a:avLst/>
          </a:prstGeom>
          <a:noFill/>
          <a:ln w="9525" cap="flat" cmpd="sng">
            <a:solidFill>
              <a:srgbClr val="000000"/>
            </a:solidFill>
            <a:prstDash val="solid"/>
            <a:round/>
            <a:headEnd type="none" w="sm" len="sm"/>
            <a:tailEnd type="none" w="sm" len="sm"/>
          </a:ln>
        </p:spPr>
      </p:pic>
      <p:sp>
        <p:nvSpPr>
          <p:cNvPr id="158" name="Google Shape;158;p28"/>
          <p:cNvSpPr/>
          <p:nvPr/>
        </p:nvSpPr>
        <p:spPr>
          <a:xfrm>
            <a:off x="3053342" y="2622347"/>
            <a:ext cx="168900" cy="159000"/>
          </a:xfrm>
          <a:prstGeom prst="star5">
            <a:avLst>
              <a:gd name="adj" fmla="val 19098"/>
              <a:gd name="hf" fmla="val 105146"/>
              <a:gd name="vf" fmla="val 110557"/>
            </a:avLst>
          </a:prstGeom>
          <a:solidFill>
            <a:srgbClr val="C329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9" name="Google Shape;159;p28"/>
          <p:cNvSpPr/>
          <p:nvPr/>
        </p:nvSpPr>
        <p:spPr>
          <a:xfrm>
            <a:off x="3184282" y="2664988"/>
            <a:ext cx="168900" cy="159000"/>
          </a:xfrm>
          <a:prstGeom prst="star5">
            <a:avLst>
              <a:gd name="adj" fmla="val 19098"/>
              <a:gd name="hf" fmla="val 105146"/>
              <a:gd name="vf" fmla="val 110557"/>
            </a:avLst>
          </a:prstGeom>
          <a:solidFill>
            <a:srgbClr val="C329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p28"/>
          <p:cNvSpPr txBox="1"/>
          <p:nvPr/>
        </p:nvSpPr>
        <p:spPr>
          <a:xfrm>
            <a:off x="3318475" y="2714700"/>
            <a:ext cx="575100" cy="184800"/>
          </a:xfrm>
          <a:prstGeom prst="rect">
            <a:avLst/>
          </a:prstGeom>
          <a:solidFill>
            <a:srgbClr val="FFFFFF"/>
          </a:solidFill>
          <a:ln w="19050" cap="flat" cmpd="sng">
            <a:solidFill>
              <a:srgbClr val="C3291C"/>
            </a:solidFill>
            <a:prstDash val="solid"/>
            <a:round/>
            <a:headEnd type="none" w="sm" len="sm"/>
            <a:tailEnd type="none" w="sm" len="sm"/>
          </a:ln>
        </p:spPr>
        <p:txBody>
          <a:bodyPr spcFirstLastPara="1" wrap="square" lIns="0" tIns="0" rIns="0" bIns="0" anchor="t" anchorCtr="0">
            <a:spAutoFit/>
          </a:bodyPr>
          <a:lstStyle/>
          <a:p>
            <a:pPr marL="0" lvl="0" indent="0" algn="ctr" rtl="0">
              <a:spcBef>
                <a:spcPts val="0"/>
              </a:spcBef>
              <a:spcAft>
                <a:spcPts val="0"/>
              </a:spcAft>
              <a:buNone/>
            </a:pPr>
            <a:r>
              <a:rPr lang="en" sz="1200">
                <a:solidFill>
                  <a:srgbClr val="C3291C"/>
                </a:solidFill>
                <a:latin typeface="Roboto Black"/>
                <a:ea typeface="Roboto Black"/>
                <a:cs typeface="Roboto Black"/>
                <a:sym typeface="Roboto Black"/>
              </a:rPr>
              <a:t>IC1459</a:t>
            </a:r>
            <a:endParaRPr sz="1200">
              <a:solidFill>
                <a:srgbClr val="C3291C"/>
              </a:solidFill>
              <a:latin typeface="Roboto Black"/>
              <a:ea typeface="Roboto Black"/>
              <a:cs typeface="Roboto Black"/>
              <a:sym typeface="Roboto Black"/>
            </a:endParaRPr>
          </a:p>
        </p:txBody>
      </p:sp>
      <p:sp>
        <p:nvSpPr>
          <p:cNvPr id="161" name="Google Shape;161;p28"/>
          <p:cNvSpPr txBox="1"/>
          <p:nvPr/>
        </p:nvSpPr>
        <p:spPr>
          <a:xfrm>
            <a:off x="3184275" y="2529888"/>
            <a:ext cx="734700" cy="184800"/>
          </a:xfrm>
          <a:prstGeom prst="rect">
            <a:avLst/>
          </a:prstGeom>
          <a:solidFill>
            <a:srgbClr val="FFFFFF"/>
          </a:solidFill>
          <a:ln w="19050" cap="flat" cmpd="sng">
            <a:solidFill>
              <a:srgbClr val="C3291C"/>
            </a:solidFill>
            <a:prstDash val="solid"/>
            <a:round/>
            <a:headEnd type="none" w="sm" len="sm"/>
            <a:tailEnd type="none" w="sm" len="sm"/>
          </a:ln>
        </p:spPr>
        <p:txBody>
          <a:bodyPr spcFirstLastPara="1" wrap="square" lIns="0" tIns="0" rIns="0" bIns="0" anchor="t" anchorCtr="0">
            <a:spAutoFit/>
          </a:bodyPr>
          <a:lstStyle/>
          <a:p>
            <a:pPr marL="0" lvl="0" indent="0" algn="ctr" rtl="0">
              <a:spcBef>
                <a:spcPts val="0"/>
              </a:spcBef>
              <a:spcAft>
                <a:spcPts val="0"/>
              </a:spcAft>
              <a:buNone/>
            </a:pPr>
            <a:r>
              <a:rPr lang="en" sz="1200">
                <a:solidFill>
                  <a:srgbClr val="C3291C"/>
                </a:solidFill>
                <a:latin typeface="Roboto Black"/>
                <a:ea typeface="Roboto Black"/>
                <a:cs typeface="Roboto Black"/>
                <a:sym typeface="Roboto Black"/>
              </a:rPr>
              <a:t>NGC4594</a:t>
            </a:r>
            <a:endParaRPr sz="1200">
              <a:solidFill>
                <a:srgbClr val="C3291C"/>
              </a:solidFill>
              <a:latin typeface="Roboto Black"/>
              <a:ea typeface="Roboto Black"/>
              <a:cs typeface="Roboto Black"/>
              <a:sym typeface="Roboto Black"/>
            </a:endParaRPr>
          </a:p>
        </p:txBody>
      </p:sp>
      <p:sp>
        <p:nvSpPr>
          <p:cNvPr id="162" name="Google Shape;162;p28"/>
          <p:cNvSpPr/>
          <p:nvPr/>
        </p:nvSpPr>
        <p:spPr>
          <a:xfrm rot="2851273">
            <a:off x="3954970" y="767336"/>
            <a:ext cx="400256" cy="572677"/>
          </a:xfrm>
          <a:prstGeom prst="ellipse">
            <a:avLst/>
          </a:prstGeom>
          <a:noFill/>
          <a:ln w="28575" cap="flat" cmpd="sng">
            <a:solidFill>
              <a:srgbClr val="C329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pic>
        <p:nvPicPr>
          <p:cNvPr id="163" name="Google Shape;163;p28"/>
          <p:cNvPicPr preferRelativeResize="0"/>
          <p:nvPr/>
        </p:nvPicPr>
        <p:blipFill>
          <a:blip r:embed="rId7">
            <a:alphaModFix/>
          </a:blip>
          <a:stretch>
            <a:fillRect/>
          </a:stretch>
        </p:blipFill>
        <p:spPr>
          <a:xfrm>
            <a:off x="6893125" y="2266949"/>
            <a:ext cx="2248900" cy="2154111"/>
          </a:xfrm>
          <a:prstGeom prst="rect">
            <a:avLst/>
          </a:prstGeom>
          <a:noFill/>
          <a:ln>
            <a:noFill/>
          </a:ln>
        </p:spPr>
      </p:pic>
      <p:pic>
        <p:nvPicPr>
          <p:cNvPr id="164" name="Google Shape;164;p28"/>
          <p:cNvPicPr preferRelativeResize="0"/>
          <p:nvPr/>
        </p:nvPicPr>
        <p:blipFill>
          <a:blip r:embed="rId8">
            <a:alphaModFix/>
          </a:blip>
          <a:stretch>
            <a:fillRect/>
          </a:stretch>
        </p:blipFill>
        <p:spPr>
          <a:xfrm>
            <a:off x="6893125" y="39113"/>
            <a:ext cx="2248901" cy="2137314"/>
          </a:xfrm>
          <a:prstGeom prst="rect">
            <a:avLst/>
          </a:prstGeom>
          <a:noFill/>
          <a:ln>
            <a:noFill/>
          </a:ln>
        </p:spPr>
      </p:pic>
      <p:cxnSp>
        <p:nvCxnSpPr>
          <p:cNvPr id="165" name="Google Shape;165;p28"/>
          <p:cNvCxnSpPr>
            <a:stCxn id="161" idx="3"/>
            <a:endCxn id="166" idx="1"/>
          </p:cNvCxnSpPr>
          <p:nvPr/>
        </p:nvCxnSpPr>
        <p:spPr>
          <a:xfrm rot="10800000" flipH="1">
            <a:off x="3918975" y="955488"/>
            <a:ext cx="725400" cy="1666800"/>
          </a:xfrm>
          <a:prstGeom prst="straightConnector1">
            <a:avLst/>
          </a:prstGeom>
          <a:noFill/>
          <a:ln w="38100" cap="flat" cmpd="sng">
            <a:solidFill>
              <a:srgbClr val="C3291C"/>
            </a:solidFill>
            <a:prstDash val="solid"/>
            <a:round/>
            <a:headEnd type="none" w="med" len="med"/>
            <a:tailEnd type="triangle" w="med" len="med"/>
          </a:ln>
        </p:spPr>
      </p:cxnSp>
      <p:cxnSp>
        <p:nvCxnSpPr>
          <p:cNvPr id="167" name="Google Shape;167;p28"/>
          <p:cNvCxnSpPr/>
          <p:nvPr/>
        </p:nvCxnSpPr>
        <p:spPr>
          <a:xfrm>
            <a:off x="3855900" y="2885500"/>
            <a:ext cx="803400" cy="447600"/>
          </a:xfrm>
          <a:prstGeom prst="straightConnector1">
            <a:avLst/>
          </a:prstGeom>
          <a:noFill/>
          <a:ln w="38100" cap="flat" cmpd="sng">
            <a:solidFill>
              <a:srgbClr val="C3291C"/>
            </a:solidFill>
            <a:prstDash val="solid"/>
            <a:round/>
            <a:headEnd type="none" w="med" len="med"/>
            <a:tailEnd type="triangle" w="med" len="med"/>
          </a:ln>
        </p:spPr>
      </p:cxnSp>
      <p:sp>
        <p:nvSpPr>
          <p:cNvPr id="168" name="Google Shape;168;p2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
        <p:nvSpPr>
          <p:cNvPr id="169" name="Google Shape;169;p28"/>
          <p:cNvSpPr txBox="1"/>
          <p:nvPr/>
        </p:nvSpPr>
        <p:spPr>
          <a:xfrm>
            <a:off x="7444000" y="1547025"/>
            <a:ext cx="1734000" cy="648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a:solidFill>
                  <a:schemeClr val="dk1"/>
                </a:solidFill>
                <a:latin typeface="Average"/>
                <a:ea typeface="Average"/>
                <a:cs typeface="Average"/>
                <a:sym typeface="Average"/>
              </a:rPr>
              <a:t>M</a:t>
            </a:r>
            <a:r>
              <a:rPr lang="en" baseline="-25000">
                <a:solidFill>
                  <a:schemeClr val="dk1"/>
                </a:solidFill>
                <a:latin typeface="Average"/>
                <a:ea typeface="Average"/>
                <a:cs typeface="Average"/>
                <a:sym typeface="Average"/>
              </a:rPr>
              <a:t>BH</a:t>
            </a:r>
            <a:r>
              <a:rPr lang="en">
                <a:solidFill>
                  <a:schemeClr val="dk1"/>
                </a:solidFill>
                <a:latin typeface="Average"/>
                <a:ea typeface="Average"/>
                <a:cs typeface="Average"/>
                <a:sym typeface="Average"/>
              </a:rPr>
              <a:t> = 6.3 x 10</a:t>
            </a:r>
            <a:r>
              <a:rPr lang="en" baseline="30000">
                <a:solidFill>
                  <a:schemeClr val="dk1"/>
                </a:solidFill>
                <a:latin typeface="Average"/>
                <a:ea typeface="Average"/>
                <a:cs typeface="Average"/>
                <a:sym typeface="Average"/>
              </a:rPr>
              <a:t>8</a:t>
            </a:r>
            <a:r>
              <a:rPr lang="en">
                <a:solidFill>
                  <a:schemeClr val="dk1"/>
                </a:solidFill>
                <a:latin typeface="Average"/>
                <a:ea typeface="Average"/>
                <a:cs typeface="Average"/>
                <a:sym typeface="Average"/>
              </a:rPr>
              <a:t> M</a:t>
            </a:r>
            <a:r>
              <a:rPr lang="en" baseline="-25000">
                <a:solidFill>
                  <a:schemeClr val="dk1"/>
                </a:solidFill>
                <a:latin typeface="Average"/>
                <a:ea typeface="Average"/>
                <a:cs typeface="Average"/>
                <a:sym typeface="Average"/>
              </a:rPr>
              <a:t>sun</a:t>
            </a:r>
            <a:endParaRPr baseline="-25000">
              <a:solidFill>
                <a:schemeClr val="dk1"/>
              </a:solidFill>
              <a:latin typeface="Average"/>
              <a:ea typeface="Average"/>
              <a:cs typeface="Average"/>
              <a:sym typeface="Average"/>
            </a:endParaRPr>
          </a:p>
          <a:p>
            <a:pPr marL="0" lvl="0" indent="0" algn="r" rtl="0">
              <a:lnSpc>
                <a:spcPct val="115000"/>
              </a:lnSpc>
              <a:spcBef>
                <a:spcPts val="0"/>
              </a:spcBef>
              <a:spcAft>
                <a:spcPts val="0"/>
              </a:spcAft>
              <a:buNone/>
            </a:pPr>
            <a:r>
              <a:rPr lang="en">
                <a:solidFill>
                  <a:schemeClr val="dk1"/>
                </a:solidFill>
                <a:latin typeface="Average"/>
                <a:ea typeface="Average"/>
                <a:cs typeface="Average"/>
                <a:sym typeface="Average"/>
              </a:rPr>
              <a:t>Ring size = 7.0 μas </a:t>
            </a:r>
            <a:endParaRPr baseline="30000">
              <a:solidFill>
                <a:schemeClr val="dk1"/>
              </a:solidFill>
              <a:latin typeface="Average"/>
              <a:ea typeface="Average"/>
              <a:cs typeface="Average"/>
              <a:sym typeface="Average"/>
            </a:endParaRPr>
          </a:p>
        </p:txBody>
      </p:sp>
      <p:sp>
        <p:nvSpPr>
          <p:cNvPr id="170" name="Google Shape;170;p28"/>
          <p:cNvSpPr txBox="1"/>
          <p:nvPr/>
        </p:nvSpPr>
        <p:spPr>
          <a:xfrm>
            <a:off x="7444000" y="3808550"/>
            <a:ext cx="1734000" cy="648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a:solidFill>
                  <a:schemeClr val="dk1"/>
                </a:solidFill>
                <a:latin typeface="Average"/>
                <a:ea typeface="Average"/>
                <a:cs typeface="Average"/>
                <a:sym typeface="Average"/>
              </a:rPr>
              <a:t>M</a:t>
            </a:r>
            <a:r>
              <a:rPr lang="en" baseline="-25000">
                <a:solidFill>
                  <a:schemeClr val="dk1"/>
                </a:solidFill>
                <a:latin typeface="Average"/>
                <a:ea typeface="Average"/>
                <a:cs typeface="Average"/>
                <a:sym typeface="Average"/>
              </a:rPr>
              <a:t>BH</a:t>
            </a:r>
            <a:r>
              <a:rPr lang="en">
                <a:solidFill>
                  <a:schemeClr val="dk1"/>
                </a:solidFill>
                <a:latin typeface="Average"/>
                <a:ea typeface="Average"/>
                <a:cs typeface="Average"/>
                <a:sym typeface="Average"/>
              </a:rPr>
              <a:t>: 2.5 x 10</a:t>
            </a:r>
            <a:r>
              <a:rPr lang="en" baseline="30000">
                <a:solidFill>
                  <a:schemeClr val="dk1"/>
                </a:solidFill>
                <a:latin typeface="Average"/>
                <a:ea typeface="Average"/>
                <a:cs typeface="Average"/>
                <a:sym typeface="Average"/>
              </a:rPr>
              <a:t>9</a:t>
            </a:r>
            <a:r>
              <a:rPr lang="en">
                <a:solidFill>
                  <a:schemeClr val="dk1"/>
                </a:solidFill>
                <a:latin typeface="Average"/>
                <a:ea typeface="Average"/>
                <a:cs typeface="Average"/>
                <a:sym typeface="Average"/>
              </a:rPr>
              <a:t> M</a:t>
            </a:r>
            <a:r>
              <a:rPr lang="en" baseline="-25000">
                <a:solidFill>
                  <a:schemeClr val="dk1"/>
                </a:solidFill>
                <a:latin typeface="Average"/>
                <a:ea typeface="Average"/>
                <a:cs typeface="Average"/>
                <a:sym typeface="Average"/>
              </a:rPr>
              <a:t>sun</a:t>
            </a:r>
            <a:endParaRPr baseline="-25000">
              <a:solidFill>
                <a:schemeClr val="dk1"/>
              </a:solidFill>
              <a:latin typeface="Average"/>
              <a:ea typeface="Average"/>
              <a:cs typeface="Average"/>
              <a:sym typeface="Average"/>
            </a:endParaRPr>
          </a:p>
          <a:p>
            <a:pPr marL="0" lvl="0" indent="0" algn="r" rtl="0">
              <a:lnSpc>
                <a:spcPct val="115000"/>
              </a:lnSpc>
              <a:spcBef>
                <a:spcPts val="0"/>
              </a:spcBef>
              <a:spcAft>
                <a:spcPts val="0"/>
              </a:spcAft>
              <a:buNone/>
            </a:pPr>
            <a:r>
              <a:rPr lang="en">
                <a:solidFill>
                  <a:schemeClr val="dk1"/>
                </a:solidFill>
                <a:latin typeface="Average"/>
                <a:ea typeface="Average"/>
                <a:cs typeface="Average"/>
                <a:sym typeface="Average"/>
              </a:rPr>
              <a:t>Ring size : 8.9 μas</a:t>
            </a:r>
            <a:endParaRPr sz="1000"/>
          </a:p>
        </p:txBody>
      </p:sp>
      <p:sp>
        <p:nvSpPr>
          <p:cNvPr id="171" name="Google Shape;171;p28"/>
          <p:cNvSpPr txBox="1"/>
          <p:nvPr/>
        </p:nvSpPr>
        <p:spPr>
          <a:xfrm>
            <a:off x="6911200" y="4241138"/>
            <a:ext cx="734700" cy="215400"/>
          </a:xfrm>
          <a:prstGeom prst="rect">
            <a:avLst/>
          </a:prstGeom>
          <a:solidFill>
            <a:srgbClr val="000000"/>
          </a:solid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Average"/>
                <a:ea typeface="Average"/>
                <a:cs typeface="Average"/>
                <a:sym typeface="Average"/>
              </a:rPr>
              <a:t>FoV: 5.11’</a:t>
            </a:r>
            <a:endParaRPr b="1">
              <a:solidFill>
                <a:schemeClr val="dk1"/>
              </a:solidFill>
              <a:latin typeface="Average"/>
              <a:ea typeface="Average"/>
              <a:cs typeface="Average"/>
              <a:sym typeface="Average"/>
            </a:endParaRPr>
          </a:p>
        </p:txBody>
      </p:sp>
      <p:sp>
        <p:nvSpPr>
          <p:cNvPr id="172" name="Google Shape;172;p28"/>
          <p:cNvSpPr txBox="1"/>
          <p:nvPr/>
        </p:nvSpPr>
        <p:spPr>
          <a:xfrm>
            <a:off x="6911200" y="1961013"/>
            <a:ext cx="734700" cy="215400"/>
          </a:xfrm>
          <a:prstGeom prst="rect">
            <a:avLst/>
          </a:prstGeom>
          <a:solidFill>
            <a:srgbClr val="000000"/>
          </a:solid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Average"/>
                <a:ea typeface="Average"/>
                <a:cs typeface="Average"/>
                <a:sym typeface="Average"/>
              </a:rPr>
              <a:t>FoV: 5.57’</a:t>
            </a:r>
            <a:endParaRPr b="1">
              <a:solidFill>
                <a:schemeClr val="dk1"/>
              </a:solidFill>
              <a:latin typeface="Average"/>
              <a:ea typeface="Average"/>
              <a:cs typeface="Average"/>
              <a:sym typeface="Average"/>
            </a:endParaRPr>
          </a:p>
        </p:txBody>
      </p:sp>
      <p:sp>
        <p:nvSpPr>
          <p:cNvPr id="173" name="Google Shape;173;p28"/>
          <p:cNvSpPr txBox="1"/>
          <p:nvPr/>
        </p:nvSpPr>
        <p:spPr>
          <a:xfrm>
            <a:off x="4644375" y="2266950"/>
            <a:ext cx="1339500" cy="447600"/>
          </a:xfrm>
          <a:prstGeom prst="rect">
            <a:avLst/>
          </a:pr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r>
              <a:rPr lang="en" sz="1900">
                <a:solidFill>
                  <a:srgbClr val="FFFCFB"/>
                </a:solidFill>
                <a:latin typeface="Average"/>
                <a:ea typeface="Average"/>
                <a:cs typeface="Average"/>
                <a:sym typeface="Average"/>
              </a:rPr>
              <a:t>IC1459</a:t>
            </a:r>
            <a:endParaRPr sz="1900">
              <a:solidFill>
                <a:srgbClr val="FFFCFB"/>
              </a:solidFill>
              <a:latin typeface="Average"/>
              <a:ea typeface="Average"/>
              <a:cs typeface="Average"/>
              <a:sym typeface="Average"/>
            </a:endParaRPr>
          </a:p>
        </p:txBody>
      </p:sp>
      <p:sp>
        <p:nvSpPr>
          <p:cNvPr id="174" name="Google Shape;174;p28"/>
          <p:cNvSpPr txBox="1"/>
          <p:nvPr/>
        </p:nvSpPr>
        <p:spPr>
          <a:xfrm>
            <a:off x="4583475" y="35825"/>
            <a:ext cx="1339500" cy="393600"/>
          </a:xfrm>
          <a:prstGeom prst="rect">
            <a:avLst/>
          </a:prstGeom>
          <a:solidFill>
            <a:srgbClr val="0B031D"/>
          </a:solidFill>
          <a:ln>
            <a:noFill/>
          </a:ln>
        </p:spPr>
        <p:txBody>
          <a:bodyPr spcFirstLastPara="1" wrap="square" lIns="0" tIns="0" rIns="0" bIns="0" anchor="t" anchorCtr="0">
            <a:noAutofit/>
          </a:bodyPr>
          <a:lstStyle/>
          <a:p>
            <a:pPr marL="0" lvl="0" indent="0" algn="l" rtl="0">
              <a:spcBef>
                <a:spcPts val="0"/>
              </a:spcBef>
              <a:spcAft>
                <a:spcPts val="0"/>
              </a:spcAft>
              <a:buNone/>
            </a:pPr>
            <a:r>
              <a:rPr lang="en" sz="1900">
                <a:solidFill>
                  <a:srgbClr val="FFFCFB"/>
                </a:solidFill>
                <a:latin typeface="Average"/>
                <a:ea typeface="Average"/>
                <a:cs typeface="Average"/>
                <a:sym typeface="Average"/>
              </a:rPr>
              <a:t>Sombrero</a:t>
            </a:r>
            <a:endParaRPr sz="1900">
              <a:solidFill>
                <a:srgbClr val="FFFCFB"/>
              </a:solidFill>
              <a:latin typeface="Average"/>
              <a:ea typeface="Average"/>
              <a:cs typeface="Average"/>
              <a:sym typeface="Average"/>
            </a:endParaRPr>
          </a:p>
        </p:txBody>
      </p:sp>
      <p:sp>
        <p:nvSpPr>
          <p:cNvPr id="175" name="Google Shape;175;p28"/>
          <p:cNvSpPr txBox="1"/>
          <p:nvPr/>
        </p:nvSpPr>
        <p:spPr>
          <a:xfrm>
            <a:off x="4626150" y="1987038"/>
            <a:ext cx="734700" cy="215400"/>
          </a:xfrm>
          <a:prstGeom prst="rect">
            <a:avLst/>
          </a:prstGeom>
          <a:solidFill>
            <a:srgbClr val="000000"/>
          </a:solid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Average"/>
                <a:ea typeface="Average"/>
                <a:cs typeface="Average"/>
                <a:sym typeface="Average"/>
              </a:rPr>
              <a:t>FoV: 5.57’</a:t>
            </a:r>
            <a:endParaRPr b="1">
              <a:solidFill>
                <a:schemeClr val="dk1"/>
              </a:solidFill>
              <a:latin typeface="Average"/>
              <a:ea typeface="Average"/>
              <a:cs typeface="Average"/>
              <a:sym typeface="Average"/>
            </a:endParaRPr>
          </a:p>
        </p:txBody>
      </p:sp>
      <p:sp>
        <p:nvSpPr>
          <p:cNvPr id="176" name="Google Shape;176;p28"/>
          <p:cNvSpPr txBox="1"/>
          <p:nvPr/>
        </p:nvSpPr>
        <p:spPr>
          <a:xfrm>
            <a:off x="4659300" y="4241138"/>
            <a:ext cx="734700" cy="215400"/>
          </a:xfrm>
          <a:prstGeom prst="rect">
            <a:avLst/>
          </a:prstGeom>
          <a:solidFill>
            <a:srgbClr val="000000"/>
          </a:solid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Average"/>
                <a:ea typeface="Average"/>
                <a:cs typeface="Average"/>
                <a:sym typeface="Average"/>
              </a:rPr>
              <a:t>FoV: 5.11’</a:t>
            </a:r>
            <a:endParaRPr b="1">
              <a:solidFill>
                <a:schemeClr val="dk1"/>
              </a:solidFill>
              <a:latin typeface="Average"/>
              <a:ea typeface="Average"/>
              <a:cs typeface="Average"/>
              <a:sym typeface="Average"/>
            </a:endParaRPr>
          </a:p>
        </p:txBody>
      </p:sp>
      <p:sp>
        <p:nvSpPr>
          <p:cNvPr id="177" name="Google Shape;177;p28"/>
          <p:cNvSpPr txBox="1"/>
          <p:nvPr/>
        </p:nvSpPr>
        <p:spPr>
          <a:xfrm>
            <a:off x="4962853" y="4520100"/>
            <a:ext cx="1615500" cy="447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900" b="1">
                <a:solidFill>
                  <a:srgbClr val="FF92E9"/>
                </a:solidFill>
                <a:latin typeface="Average"/>
                <a:ea typeface="Average"/>
                <a:cs typeface="Average"/>
                <a:sym typeface="Average"/>
              </a:rPr>
              <a:t>X-ray (XMM)</a:t>
            </a:r>
            <a:endParaRPr sz="1900" b="1">
              <a:solidFill>
                <a:srgbClr val="FF92E9"/>
              </a:solidFill>
              <a:latin typeface="Average"/>
              <a:ea typeface="Average"/>
              <a:cs typeface="Average"/>
              <a:sym typeface="Average"/>
            </a:endParaRPr>
          </a:p>
        </p:txBody>
      </p:sp>
      <p:sp>
        <p:nvSpPr>
          <p:cNvPr id="178" name="Google Shape;178;p28"/>
          <p:cNvSpPr txBox="1"/>
          <p:nvPr/>
        </p:nvSpPr>
        <p:spPr>
          <a:xfrm>
            <a:off x="7093125" y="4456550"/>
            <a:ext cx="1848900" cy="447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900" b="1">
                <a:solidFill>
                  <a:schemeClr val="accent3"/>
                </a:solidFill>
                <a:latin typeface="Average"/>
                <a:ea typeface="Average"/>
                <a:cs typeface="Average"/>
                <a:sym typeface="Average"/>
              </a:rPr>
              <a:t>Optical (SDSS)</a:t>
            </a:r>
            <a:endParaRPr sz="1900" b="1">
              <a:solidFill>
                <a:schemeClr val="accent3"/>
              </a:solidFill>
              <a:latin typeface="Average"/>
              <a:ea typeface="Average"/>
              <a:cs typeface="Average"/>
              <a:sym typeface="Average"/>
            </a:endParaRPr>
          </a:p>
        </p:txBody>
      </p:sp>
      <p:sp>
        <p:nvSpPr>
          <p:cNvPr id="179" name="Google Shape;179;p28"/>
          <p:cNvSpPr txBox="1"/>
          <p:nvPr/>
        </p:nvSpPr>
        <p:spPr>
          <a:xfrm>
            <a:off x="1031599" y="887176"/>
            <a:ext cx="2248800" cy="913800"/>
          </a:xfrm>
          <a:prstGeom prst="rect">
            <a:avLst/>
          </a:prstGeom>
          <a:solidFill>
            <a:srgbClr val="EEEEEE">
              <a:alpha val="45570"/>
            </a:srgbClr>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000000"/>
                </a:solidFill>
                <a:latin typeface="Roboto"/>
                <a:ea typeface="Roboto"/>
                <a:cs typeface="Roboto"/>
                <a:sym typeface="Roboto"/>
              </a:rPr>
              <a:t> </a:t>
            </a:r>
            <a:r>
              <a:rPr lang="en" sz="1200">
                <a:solidFill>
                  <a:srgbClr val="3C78D8"/>
                </a:solidFill>
                <a:latin typeface="Roboto"/>
                <a:ea typeface="Roboto"/>
                <a:cs typeface="Roboto"/>
                <a:sym typeface="Roboto"/>
              </a:rPr>
              <a:t>      </a:t>
            </a:r>
            <a:r>
              <a:rPr lang="en" sz="1200">
                <a:solidFill>
                  <a:srgbClr val="3C78D8"/>
                </a:solidFill>
                <a:latin typeface="Roboto Medium"/>
                <a:ea typeface="Roboto Medium"/>
                <a:cs typeface="Roboto Medium"/>
                <a:sym typeface="Roboto Medium"/>
              </a:rPr>
              <a:t>SMBH Shadow resolved</a:t>
            </a:r>
            <a:endParaRPr sz="1200">
              <a:solidFill>
                <a:srgbClr val="FF0000"/>
              </a:solidFill>
              <a:latin typeface="Roboto Medium"/>
              <a:ea typeface="Roboto Medium"/>
              <a:cs typeface="Roboto Medium"/>
              <a:sym typeface="Roboto Medium"/>
            </a:endParaRPr>
          </a:p>
          <a:p>
            <a:pPr marL="0" lvl="0" indent="0" algn="l" rtl="0">
              <a:lnSpc>
                <a:spcPct val="115000"/>
              </a:lnSpc>
              <a:spcBef>
                <a:spcPts val="0"/>
              </a:spcBef>
              <a:spcAft>
                <a:spcPts val="0"/>
              </a:spcAft>
              <a:buNone/>
            </a:pPr>
            <a:r>
              <a:rPr lang="en" sz="1200">
                <a:solidFill>
                  <a:srgbClr val="00FF00"/>
                </a:solidFill>
                <a:latin typeface="Roboto Medium"/>
                <a:ea typeface="Roboto Medium"/>
                <a:cs typeface="Roboto Medium"/>
                <a:sym typeface="Roboto Medium"/>
              </a:rPr>
              <a:t>      </a:t>
            </a:r>
            <a:r>
              <a:rPr lang="en" sz="1200">
                <a:solidFill>
                  <a:srgbClr val="6AA84F"/>
                </a:solidFill>
                <a:latin typeface="Roboto Medium"/>
                <a:ea typeface="Roboto Medium"/>
                <a:cs typeface="Roboto Medium"/>
                <a:sym typeface="Roboto Medium"/>
              </a:rPr>
              <a:t>SMBH Spin resolved</a:t>
            </a:r>
            <a:endParaRPr sz="1200">
              <a:solidFill>
                <a:srgbClr val="6AA84F"/>
              </a:solidFill>
              <a:latin typeface="Roboto Medium"/>
              <a:ea typeface="Roboto Medium"/>
              <a:cs typeface="Roboto Medium"/>
              <a:sym typeface="Roboto Medium"/>
            </a:endParaRPr>
          </a:p>
          <a:p>
            <a:pPr marL="0" lvl="0" indent="0" algn="l" rtl="0">
              <a:lnSpc>
                <a:spcPct val="115000"/>
              </a:lnSpc>
              <a:spcBef>
                <a:spcPts val="0"/>
              </a:spcBef>
              <a:spcAft>
                <a:spcPts val="0"/>
              </a:spcAft>
              <a:buNone/>
            </a:pPr>
            <a:r>
              <a:rPr lang="en" sz="1200">
                <a:solidFill>
                  <a:srgbClr val="3C78D8"/>
                </a:solidFill>
                <a:latin typeface="Roboto Medium"/>
                <a:ea typeface="Roboto Medium"/>
                <a:cs typeface="Roboto Medium"/>
                <a:sym typeface="Roboto Medium"/>
              </a:rPr>
              <a:t>      </a:t>
            </a:r>
            <a:r>
              <a:rPr lang="en" sz="1200">
                <a:solidFill>
                  <a:srgbClr val="FF0000"/>
                </a:solidFill>
                <a:latin typeface="Roboto Medium"/>
                <a:ea typeface="Roboto Medium"/>
                <a:cs typeface="Roboto Medium"/>
                <a:sym typeface="Roboto Medium"/>
              </a:rPr>
              <a:t>SMBH Mass resolved</a:t>
            </a:r>
            <a:endParaRPr sz="1200">
              <a:solidFill>
                <a:srgbClr val="FF0000"/>
              </a:solidFill>
              <a:latin typeface="Roboto Medium"/>
              <a:ea typeface="Roboto Medium"/>
              <a:cs typeface="Roboto Medium"/>
              <a:sym typeface="Roboto Medium"/>
            </a:endParaRPr>
          </a:p>
          <a:p>
            <a:pPr marL="0" lvl="0" indent="0" algn="l" rtl="0">
              <a:lnSpc>
                <a:spcPct val="115000"/>
              </a:lnSpc>
              <a:spcBef>
                <a:spcPts val="0"/>
              </a:spcBef>
              <a:spcAft>
                <a:spcPts val="0"/>
              </a:spcAft>
              <a:buNone/>
            </a:pPr>
            <a:r>
              <a:rPr lang="en" sz="1200">
                <a:solidFill>
                  <a:srgbClr val="FF0000"/>
                </a:solidFill>
                <a:latin typeface="Roboto Medium"/>
                <a:ea typeface="Roboto Medium"/>
                <a:cs typeface="Roboto Medium"/>
                <a:sym typeface="Roboto Medium"/>
              </a:rPr>
              <a:t>     </a:t>
            </a:r>
            <a:r>
              <a:rPr lang="en" sz="1200">
                <a:solidFill>
                  <a:srgbClr val="A64D79"/>
                </a:solidFill>
                <a:latin typeface="Roboto Medium"/>
                <a:ea typeface="Roboto Medium"/>
                <a:cs typeface="Roboto Medium"/>
                <a:sym typeface="Roboto Medium"/>
              </a:rPr>
              <a:t> Above mass threshold</a:t>
            </a:r>
            <a:endParaRPr sz="1200">
              <a:solidFill>
                <a:srgbClr val="674EA7"/>
              </a:solidFill>
              <a:latin typeface="Roboto Medium"/>
              <a:ea typeface="Roboto Medium"/>
              <a:cs typeface="Roboto Medium"/>
              <a:sym typeface="Roboto Medium"/>
            </a:endParaRPr>
          </a:p>
        </p:txBody>
      </p:sp>
      <p:grpSp>
        <p:nvGrpSpPr>
          <p:cNvPr id="180" name="Google Shape;180;p28"/>
          <p:cNvGrpSpPr/>
          <p:nvPr/>
        </p:nvGrpSpPr>
        <p:grpSpPr>
          <a:xfrm>
            <a:off x="1031599" y="887176"/>
            <a:ext cx="2248907" cy="913669"/>
            <a:chOff x="13730284" y="7307956"/>
            <a:chExt cx="3922740" cy="1375800"/>
          </a:xfrm>
        </p:grpSpPr>
        <p:grpSp>
          <p:nvGrpSpPr>
            <p:cNvPr id="181" name="Google Shape;181;p28"/>
            <p:cNvGrpSpPr/>
            <p:nvPr/>
          </p:nvGrpSpPr>
          <p:grpSpPr>
            <a:xfrm>
              <a:off x="13730284" y="7307956"/>
              <a:ext cx="3922740" cy="1375800"/>
              <a:chOff x="10979957" y="8869881"/>
              <a:chExt cx="4129200" cy="1375800"/>
            </a:xfrm>
          </p:grpSpPr>
          <p:sp>
            <p:nvSpPr>
              <p:cNvPr id="182" name="Google Shape;182;p28"/>
              <p:cNvSpPr txBox="1"/>
              <p:nvPr/>
            </p:nvSpPr>
            <p:spPr>
              <a:xfrm>
                <a:off x="10979957" y="8869881"/>
                <a:ext cx="4129200" cy="1375800"/>
              </a:xfrm>
              <a:prstGeom prst="rect">
                <a:avLst/>
              </a:prstGeom>
              <a:solidFill>
                <a:srgbClr val="EEEEEE">
                  <a:alpha val="45570"/>
                </a:srgbClr>
              </a:solid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000000"/>
                    </a:solidFill>
                    <a:latin typeface="Roboto"/>
                    <a:ea typeface="Roboto"/>
                    <a:cs typeface="Roboto"/>
                    <a:sym typeface="Roboto"/>
                  </a:rPr>
                  <a:t> </a:t>
                </a:r>
                <a:r>
                  <a:rPr lang="en" sz="1200">
                    <a:solidFill>
                      <a:srgbClr val="3C78D8"/>
                    </a:solidFill>
                    <a:latin typeface="Roboto"/>
                    <a:ea typeface="Roboto"/>
                    <a:cs typeface="Roboto"/>
                    <a:sym typeface="Roboto"/>
                  </a:rPr>
                  <a:t>      </a:t>
                </a:r>
                <a:r>
                  <a:rPr lang="en" sz="1200">
                    <a:solidFill>
                      <a:srgbClr val="3C78D8"/>
                    </a:solidFill>
                    <a:latin typeface="Roboto Medium"/>
                    <a:ea typeface="Roboto Medium"/>
                    <a:cs typeface="Roboto Medium"/>
                    <a:sym typeface="Roboto Medium"/>
                  </a:rPr>
                  <a:t>SMBH Shadow resolved</a:t>
                </a:r>
                <a:endParaRPr sz="1200">
                  <a:solidFill>
                    <a:srgbClr val="FF0000"/>
                  </a:solidFill>
                  <a:latin typeface="Roboto Medium"/>
                  <a:ea typeface="Roboto Medium"/>
                  <a:cs typeface="Roboto Medium"/>
                  <a:sym typeface="Roboto Medium"/>
                </a:endParaRPr>
              </a:p>
              <a:p>
                <a:pPr marL="0" lvl="0" indent="0" algn="l" rtl="0">
                  <a:lnSpc>
                    <a:spcPct val="115000"/>
                  </a:lnSpc>
                  <a:spcBef>
                    <a:spcPts val="0"/>
                  </a:spcBef>
                  <a:spcAft>
                    <a:spcPts val="0"/>
                  </a:spcAft>
                  <a:buNone/>
                </a:pPr>
                <a:r>
                  <a:rPr lang="en" sz="1200">
                    <a:solidFill>
                      <a:srgbClr val="00FF00"/>
                    </a:solidFill>
                    <a:latin typeface="Roboto Medium"/>
                    <a:ea typeface="Roboto Medium"/>
                    <a:cs typeface="Roboto Medium"/>
                    <a:sym typeface="Roboto Medium"/>
                  </a:rPr>
                  <a:t>      </a:t>
                </a:r>
                <a:r>
                  <a:rPr lang="en" sz="1200">
                    <a:solidFill>
                      <a:srgbClr val="6AA84F"/>
                    </a:solidFill>
                    <a:latin typeface="Roboto Medium"/>
                    <a:ea typeface="Roboto Medium"/>
                    <a:cs typeface="Roboto Medium"/>
                    <a:sym typeface="Roboto Medium"/>
                  </a:rPr>
                  <a:t>SMBH Spin resolved</a:t>
                </a:r>
                <a:endParaRPr sz="1200">
                  <a:solidFill>
                    <a:srgbClr val="6AA84F"/>
                  </a:solidFill>
                  <a:latin typeface="Roboto Medium"/>
                  <a:ea typeface="Roboto Medium"/>
                  <a:cs typeface="Roboto Medium"/>
                  <a:sym typeface="Roboto Medium"/>
                </a:endParaRPr>
              </a:p>
              <a:p>
                <a:pPr marL="0" lvl="0" indent="0" algn="l" rtl="0">
                  <a:lnSpc>
                    <a:spcPct val="115000"/>
                  </a:lnSpc>
                  <a:spcBef>
                    <a:spcPts val="0"/>
                  </a:spcBef>
                  <a:spcAft>
                    <a:spcPts val="0"/>
                  </a:spcAft>
                  <a:buNone/>
                </a:pPr>
                <a:r>
                  <a:rPr lang="en" sz="1200">
                    <a:solidFill>
                      <a:srgbClr val="3C78D8"/>
                    </a:solidFill>
                    <a:latin typeface="Roboto Medium"/>
                    <a:ea typeface="Roboto Medium"/>
                    <a:cs typeface="Roboto Medium"/>
                    <a:sym typeface="Roboto Medium"/>
                  </a:rPr>
                  <a:t>      </a:t>
                </a:r>
                <a:r>
                  <a:rPr lang="en" sz="1200">
                    <a:solidFill>
                      <a:srgbClr val="FF0000"/>
                    </a:solidFill>
                    <a:latin typeface="Roboto Medium"/>
                    <a:ea typeface="Roboto Medium"/>
                    <a:cs typeface="Roboto Medium"/>
                    <a:sym typeface="Roboto Medium"/>
                  </a:rPr>
                  <a:t>SMBH Mass resolved</a:t>
                </a:r>
                <a:endParaRPr sz="1200">
                  <a:solidFill>
                    <a:srgbClr val="FF0000"/>
                  </a:solidFill>
                  <a:latin typeface="Roboto Medium"/>
                  <a:ea typeface="Roboto Medium"/>
                  <a:cs typeface="Roboto Medium"/>
                  <a:sym typeface="Roboto Medium"/>
                </a:endParaRPr>
              </a:p>
              <a:p>
                <a:pPr marL="0" lvl="0" indent="0" algn="l" rtl="0">
                  <a:lnSpc>
                    <a:spcPct val="115000"/>
                  </a:lnSpc>
                  <a:spcBef>
                    <a:spcPts val="0"/>
                  </a:spcBef>
                  <a:spcAft>
                    <a:spcPts val="0"/>
                  </a:spcAft>
                  <a:buNone/>
                </a:pPr>
                <a:r>
                  <a:rPr lang="en" sz="1200">
                    <a:solidFill>
                      <a:srgbClr val="FF0000"/>
                    </a:solidFill>
                    <a:latin typeface="Roboto Medium"/>
                    <a:ea typeface="Roboto Medium"/>
                    <a:cs typeface="Roboto Medium"/>
                    <a:sym typeface="Roboto Medium"/>
                  </a:rPr>
                  <a:t>     </a:t>
                </a:r>
                <a:r>
                  <a:rPr lang="en" sz="1200">
                    <a:solidFill>
                      <a:srgbClr val="A64D79"/>
                    </a:solidFill>
                    <a:latin typeface="Roboto Medium"/>
                    <a:ea typeface="Roboto Medium"/>
                    <a:cs typeface="Roboto Medium"/>
                    <a:sym typeface="Roboto Medium"/>
                  </a:rPr>
                  <a:t> Above mass threshold</a:t>
                </a:r>
                <a:endParaRPr sz="1200">
                  <a:solidFill>
                    <a:srgbClr val="674EA7"/>
                  </a:solidFill>
                  <a:latin typeface="Roboto Medium"/>
                  <a:ea typeface="Roboto Medium"/>
                  <a:cs typeface="Roboto Medium"/>
                  <a:sym typeface="Roboto Medium"/>
                </a:endParaRPr>
              </a:p>
            </p:txBody>
          </p:sp>
          <p:cxnSp>
            <p:nvCxnSpPr>
              <p:cNvPr id="183" name="Google Shape;183;p28"/>
              <p:cNvCxnSpPr/>
              <p:nvPr/>
            </p:nvCxnSpPr>
            <p:spPr>
              <a:xfrm>
                <a:off x="11101839" y="9082668"/>
                <a:ext cx="297000" cy="0"/>
              </a:xfrm>
              <a:prstGeom prst="straightConnector1">
                <a:avLst/>
              </a:prstGeom>
              <a:noFill/>
              <a:ln w="19050" cap="flat" cmpd="sng">
                <a:solidFill>
                  <a:srgbClr val="4A86E8"/>
                </a:solidFill>
                <a:prstDash val="solid"/>
                <a:round/>
                <a:headEnd type="none" w="med" len="med"/>
                <a:tailEnd type="none" w="med" len="med"/>
              </a:ln>
            </p:spPr>
          </p:cxnSp>
          <p:cxnSp>
            <p:nvCxnSpPr>
              <p:cNvPr id="184" name="Google Shape;184;p28"/>
              <p:cNvCxnSpPr/>
              <p:nvPr/>
            </p:nvCxnSpPr>
            <p:spPr>
              <a:xfrm>
                <a:off x="11101839" y="9386368"/>
                <a:ext cx="297000" cy="0"/>
              </a:xfrm>
              <a:prstGeom prst="straightConnector1">
                <a:avLst/>
              </a:prstGeom>
              <a:noFill/>
              <a:ln w="19050" cap="flat" cmpd="sng">
                <a:solidFill>
                  <a:srgbClr val="6AA84F"/>
                </a:solidFill>
                <a:prstDash val="solid"/>
                <a:round/>
                <a:headEnd type="none" w="med" len="med"/>
                <a:tailEnd type="none" w="med" len="med"/>
              </a:ln>
            </p:spPr>
          </p:cxnSp>
          <p:cxnSp>
            <p:nvCxnSpPr>
              <p:cNvPr id="185" name="Google Shape;185;p28"/>
              <p:cNvCxnSpPr/>
              <p:nvPr/>
            </p:nvCxnSpPr>
            <p:spPr>
              <a:xfrm>
                <a:off x="11101839" y="9712068"/>
                <a:ext cx="297000" cy="0"/>
              </a:xfrm>
              <a:prstGeom prst="straightConnector1">
                <a:avLst/>
              </a:prstGeom>
              <a:noFill/>
              <a:ln w="19050" cap="flat" cmpd="sng">
                <a:solidFill>
                  <a:srgbClr val="FF0000"/>
                </a:solidFill>
                <a:prstDash val="solid"/>
                <a:round/>
                <a:headEnd type="none" w="med" len="med"/>
                <a:tailEnd type="none" w="med" len="med"/>
              </a:ln>
            </p:spPr>
          </p:cxnSp>
        </p:grpSp>
        <p:sp>
          <p:nvSpPr>
            <p:cNvPr id="186" name="Google Shape;186;p28"/>
            <p:cNvSpPr/>
            <p:nvPr/>
          </p:nvSpPr>
          <p:spPr>
            <a:xfrm>
              <a:off x="13935075" y="8392418"/>
              <a:ext cx="142200" cy="123900"/>
            </a:xfrm>
            <a:prstGeom prst="ellipse">
              <a:avLst/>
            </a:prstGeom>
            <a:solidFill>
              <a:srgbClr val="A64D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87" name="Google Shape;187;p28"/>
          <p:cNvSpPr txBox="1"/>
          <p:nvPr/>
        </p:nvSpPr>
        <p:spPr>
          <a:xfrm>
            <a:off x="354600" y="43883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9E9E9E"/>
                </a:solidFill>
                <a:latin typeface="Average"/>
                <a:ea typeface="Average"/>
                <a:cs typeface="Average"/>
                <a:sym typeface="Average"/>
              </a:rPr>
              <a:t>Adapted from Johnson et al. 2023</a:t>
            </a:r>
            <a:endParaRPr sz="1100">
              <a:solidFill>
                <a:srgbClr val="9E9E9E"/>
              </a:solidFill>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9"/>
          <p:cNvSpPr/>
          <p:nvPr/>
        </p:nvSpPr>
        <p:spPr>
          <a:xfrm>
            <a:off x="3086700" y="2044050"/>
            <a:ext cx="3580200" cy="1665000"/>
          </a:xfrm>
          <a:prstGeom prst="ellipse">
            <a:avLst/>
          </a:prstGeom>
          <a:noFill/>
          <a:ln w="38100" cap="flat" cmpd="sng">
            <a:solidFill>
              <a:srgbClr val="FF92E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cxnSp>
        <p:nvCxnSpPr>
          <p:cNvPr id="193" name="Google Shape;193;p29"/>
          <p:cNvCxnSpPr/>
          <p:nvPr/>
        </p:nvCxnSpPr>
        <p:spPr>
          <a:xfrm>
            <a:off x="3188175" y="3393850"/>
            <a:ext cx="1800" cy="445800"/>
          </a:xfrm>
          <a:prstGeom prst="straightConnector1">
            <a:avLst/>
          </a:prstGeom>
          <a:noFill/>
          <a:ln w="38100" cap="flat" cmpd="sng">
            <a:solidFill>
              <a:srgbClr val="FF92E9"/>
            </a:solidFill>
            <a:prstDash val="solid"/>
            <a:round/>
            <a:headEnd type="oval" w="med" len="med"/>
            <a:tailEnd type="none" w="med" len="med"/>
          </a:ln>
        </p:spPr>
      </p:cxnSp>
      <p:sp>
        <p:nvSpPr>
          <p:cNvPr id="194" name="Google Shape;194;p29"/>
          <p:cNvSpPr txBox="1"/>
          <p:nvPr/>
        </p:nvSpPr>
        <p:spPr>
          <a:xfrm>
            <a:off x="1966275" y="3837125"/>
            <a:ext cx="2445600" cy="1155000"/>
          </a:xfrm>
          <a:prstGeom prst="rect">
            <a:avLst/>
          </a:prstGeom>
          <a:noFill/>
          <a:ln w="38100" cap="flat" cmpd="sng">
            <a:solidFill>
              <a:srgbClr val="FF92E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Average"/>
                <a:ea typeface="Average"/>
                <a:cs typeface="Average"/>
                <a:sym typeface="Average"/>
              </a:rPr>
              <a:t>Radiatively Inefficient Accretion Flow (RIAF)</a:t>
            </a:r>
            <a:endParaRPr sz="1500" b="1">
              <a:solidFill>
                <a:schemeClr val="dk1"/>
              </a:solidFill>
              <a:latin typeface="Average"/>
              <a:ea typeface="Average"/>
              <a:cs typeface="Average"/>
              <a:sym typeface="Average"/>
            </a:endParaRPr>
          </a:p>
          <a:p>
            <a:pPr marL="0" lvl="0" indent="0" algn="ctr" rtl="0">
              <a:spcBef>
                <a:spcPts val="0"/>
              </a:spcBef>
              <a:spcAft>
                <a:spcPts val="0"/>
              </a:spcAft>
              <a:buNone/>
            </a:pPr>
            <a:r>
              <a:rPr lang="en" sz="1500">
                <a:solidFill>
                  <a:schemeClr val="dk1"/>
                </a:solidFill>
                <a:latin typeface="Average"/>
                <a:ea typeface="Average"/>
                <a:cs typeface="Average"/>
                <a:sym typeface="Average"/>
              </a:rPr>
              <a:t>warm (~10</a:t>
            </a:r>
            <a:r>
              <a:rPr lang="en" sz="1500" baseline="30000">
                <a:solidFill>
                  <a:schemeClr val="dk1"/>
                </a:solidFill>
                <a:latin typeface="Average"/>
                <a:ea typeface="Average"/>
                <a:cs typeface="Average"/>
                <a:sym typeface="Average"/>
              </a:rPr>
              <a:t>6</a:t>
            </a:r>
            <a:r>
              <a:rPr lang="en" sz="1500">
                <a:solidFill>
                  <a:schemeClr val="dk1"/>
                </a:solidFill>
                <a:latin typeface="Average"/>
                <a:ea typeface="Average"/>
                <a:cs typeface="Average"/>
                <a:sym typeface="Average"/>
              </a:rPr>
              <a:t> K) corona*</a:t>
            </a:r>
            <a:endParaRPr sz="1500">
              <a:solidFill>
                <a:schemeClr val="dk1"/>
              </a:solidFill>
              <a:latin typeface="Average"/>
              <a:ea typeface="Average"/>
              <a:cs typeface="Average"/>
              <a:sym typeface="Average"/>
            </a:endParaRPr>
          </a:p>
          <a:p>
            <a:pPr marL="0" lvl="0" indent="0" algn="ctr" rtl="0">
              <a:spcBef>
                <a:spcPts val="0"/>
              </a:spcBef>
              <a:spcAft>
                <a:spcPts val="0"/>
              </a:spcAft>
              <a:buNone/>
            </a:pPr>
            <a:r>
              <a:rPr lang="en" sz="1500">
                <a:solidFill>
                  <a:schemeClr val="dk1"/>
                </a:solidFill>
                <a:latin typeface="Average"/>
                <a:ea typeface="Average"/>
                <a:cs typeface="Average"/>
                <a:sym typeface="Average"/>
              </a:rPr>
              <a:t>+ hot (~10</a:t>
            </a:r>
            <a:r>
              <a:rPr lang="en" sz="1500" baseline="30000">
                <a:solidFill>
                  <a:schemeClr val="dk1"/>
                </a:solidFill>
                <a:latin typeface="Average"/>
                <a:ea typeface="Average"/>
                <a:cs typeface="Average"/>
                <a:sym typeface="Average"/>
              </a:rPr>
              <a:t>9</a:t>
            </a:r>
            <a:r>
              <a:rPr lang="en" sz="1500">
                <a:solidFill>
                  <a:schemeClr val="dk1"/>
                </a:solidFill>
                <a:latin typeface="Average"/>
                <a:ea typeface="Average"/>
                <a:cs typeface="Average"/>
                <a:sym typeface="Average"/>
              </a:rPr>
              <a:t> K) corona</a:t>
            </a:r>
            <a:endParaRPr sz="1500" i="1">
              <a:solidFill>
                <a:schemeClr val="dk1"/>
              </a:solidFill>
              <a:latin typeface="Average"/>
              <a:ea typeface="Average"/>
              <a:cs typeface="Average"/>
              <a:sym typeface="Average"/>
            </a:endParaRPr>
          </a:p>
        </p:txBody>
      </p:sp>
      <p:sp>
        <p:nvSpPr>
          <p:cNvPr id="195" name="Google Shape;195;p29"/>
          <p:cNvSpPr txBox="1">
            <a:spLocks noGrp="1"/>
          </p:cNvSpPr>
          <p:nvPr>
            <p:ph type="title"/>
          </p:nvPr>
        </p:nvSpPr>
        <p:spPr>
          <a:xfrm>
            <a:off x="80375" y="109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Low Luminosity AGN in X-ray</a:t>
            </a:r>
            <a:endParaRPr/>
          </a:p>
        </p:txBody>
      </p:sp>
      <p:sp>
        <p:nvSpPr>
          <p:cNvPr id="196" name="Google Shape;196;p2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197" name="Google Shape;197;p29"/>
          <p:cNvSpPr/>
          <p:nvPr/>
        </p:nvSpPr>
        <p:spPr>
          <a:xfrm>
            <a:off x="4753299" y="2780850"/>
            <a:ext cx="215700" cy="191400"/>
          </a:xfrm>
          <a:prstGeom prst="ellipse">
            <a:avLst/>
          </a:prstGeom>
          <a:solidFill>
            <a:srgbClr val="FFFCFB">
              <a:alpha val="20250"/>
            </a:srgbClr>
          </a:solidFill>
          <a:ln w="38100" cap="flat" cmpd="sng">
            <a:solidFill>
              <a:srgbClr val="FEC00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98" name="Google Shape;198;p29"/>
          <p:cNvSpPr/>
          <p:nvPr/>
        </p:nvSpPr>
        <p:spPr>
          <a:xfrm rot="2700000">
            <a:off x="3103023" y="2343250"/>
            <a:ext cx="1077631" cy="1066600"/>
          </a:xfrm>
          <a:prstGeom prst="teardrop">
            <a:avLst>
              <a:gd name="adj" fmla="val 106954"/>
            </a:avLst>
          </a:prstGeom>
          <a:solidFill>
            <a:srgbClr val="FF92E9">
              <a:alpha val="33540"/>
            </a:srgbClr>
          </a:solidFill>
          <a:ln w="38100" cap="flat" cmpd="sng">
            <a:solidFill>
              <a:srgbClr val="FF92E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99" name="Google Shape;199;p29"/>
          <p:cNvSpPr/>
          <p:nvPr/>
        </p:nvSpPr>
        <p:spPr>
          <a:xfrm>
            <a:off x="1335825" y="2679750"/>
            <a:ext cx="1719600" cy="393600"/>
          </a:xfrm>
          <a:prstGeom prst="roundRect">
            <a:avLst>
              <a:gd name="adj" fmla="val 16667"/>
            </a:avLst>
          </a:prstGeom>
          <a:solidFill>
            <a:schemeClr val="accent3"/>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00" name="Google Shape;200;p29"/>
          <p:cNvSpPr/>
          <p:nvPr/>
        </p:nvSpPr>
        <p:spPr>
          <a:xfrm>
            <a:off x="4677450" y="3516550"/>
            <a:ext cx="398700" cy="1155000"/>
          </a:xfrm>
          <a:prstGeom prst="trapezoid">
            <a:avLst>
              <a:gd name="adj" fmla="val 25000"/>
            </a:avLst>
          </a:prstGeom>
          <a:solidFill>
            <a:srgbClr val="E68138"/>
          </a:solidFill>
          <a:ln w="38100" cap="flat" cmpd="sng">
            <a:solidFill>
              <a:srgbClr val="C329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01" name="Google Shape;201;p29"/>
          <p:cNvSpPr/>
          <p:nvPr/>
        </p:nvSpPr>
        <p:spPr>
          <a:xfrm rot="-2700000" flipH="1">
            <a:off x="5572935" y="2343250"/>
            <a:ext cx="1077631" cy="1066600"/>
          </a:xfrm>
          <a:prstGeom prst="teardrop">
            <a:avLst>
              <a:gd name="adj" fmla="val 106954"/>
            </a:avLst>
          </a:prstGeom>
          <a:solidFill>
            <a:srgbClr val="FF92E9">
              <a:alpha val="33540"/>
            </a:srgbClr>
          </a:solidFill>
          <a:ln w="38100" cap="flat" cmpd="sng">
            <a:solidFill>
              <a:srgbClr val="FF92E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02" name="Google Shape;202;p29"/>
          <p:cNvSpPr/>
          <p:nvPr/>
        </p:nvSpPr>
        <p:spPr>
          <a:xfrm flipH="1">
            <a:off x="6698163" y="2679750"/>
            <a:ext cx="1719600" cy="393600"/>
          </a:xfrm>
          <a:prstGeom prst="roundRect">
            <a:avLst>
              <a:gd name="adj" fmla="val 16667"/>
            </a:avLst>
          </a:prstGeom>
          <a:solidFill>
            <a:schemeClr val="accent3"/>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03" name="Google Shape;203;p29"/>
          <p:cNvSpPr/>
          <p:nvPr/>
        </p:nvSpPr>
        <p:spPr>
          <a:xfrm rot="10800000" flipH="1">
            <a:off x="4677450" y="1081575"/>
            <a:ext cx="398700" cy="1155000"/>
          </a:xfrm>
          <a:prstGeom prst="trapezoid">
            <a:avLst>
              <a:gd name="adj" fmla="val 25000"/>
            </a:avLst>
          </a:prstGeom>
          <a:solidFill>
            <a:srgbClr val="E68138"/>
          </a:solidFill>
          <a:ln w="38100" cap="flat" cmpd="sng">
            <a:solidFill>
              <a:srgbClr val="C329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cxnSp>
        <p:nvCxnSpPr>
          <p:cNvPr id="204" name="Google Shape;204;p29"/>
          <p:cNvCxnSpPr/>
          <p:nvPr/>
        </p:nvCxnSpPr>
        <p:spPr>
          <a:xfrm rot="10800000">
            <a:off x="5273250" y="923675"/>
            <a:ext cx="0" cy="540600"/>
          </a:xfrm>
          <a:prstGeom prst="straightConnector1">
            <a:avLst/>
          </a:prstGeom>
          <a:noFill/>
          <a:ln w="38100" cap="flat" cmpd="sng">
            <a:solidFill>
              <a:srgbClr val="E68138"/>
            </a:solidFill>
            <a:prstDash val="solid"/>
            <a:round/>
            <a:headEnd type="oval" w="med" len="med"/>
            <a:tailEnd type="none" w="med" len="med"/>
          </a:ln>
        </p:spPr>
      </p:cxnSp>
      <p:sp>
        <p:nvSpPr>
          <p:cNvPr id="205" name="Google Shape;205;p29"/>
          <p:cNvSpPr txBox="1"/>
          <p:nvPr/>
        </p:nvSpPr>
        <p:spPr>
          <a:xfrm>
            <a:off x="4876800" y="486275"/>
            <a:ext cx="2043000" cy="437400"/>
          </a:xfrm>
          <a:prstGeom prst="rect">
            <a:avLst/>
          </a:prstGeom>
          <a:noFill/>
          <a:ln w="38100" cap="flat" cmpd="sng">
            <a:solidFill>
              <a:srgbClr val="E68138"/>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Average"/>
                <a:ea typeface="Average"/>
                <a:cs typeface="Average"/>
                <a:sym typeface="Average"/>
              </a:rPr>
              <a:t>Bipolar Jets/outflows</a:t>
            </a:r>
            <a:endParaRPr sz="1500">
              <a:solidFill>
                <a:schemeClr val="dk1"/>
              </a:solidFill>
              <a:latin typeface="Average"/>
              <a:ea typeface="Average"/>
              <a:cs typeface="Average"/>
              <a:sym typeface="Average"/>
            </a:endParaRPr>
          </a:p>
        </p:txBody>
      </p:sp>
      <p:cxnSp>
        <p:nvCxnSpPr>
          <p:cNvPr id="206" name="Google Shape;206;p29"/>
          <p:cNvCxnSpPr/>
          <p:nvPr/>
        </p:nvCxnSpPr>
        <p:spPr>
          <a:xfrm rot="10800000">
            <a:off x="8184300" y="3225750"/>
            <a:ext cx="0" cy="540600"/>
          </a:xfrm>
          <a:prstGeom prst="straightConnector1">
            <a:avLst/>
          </a:prstGeom>
          <a:noFill/>
          <a:ln w="38100" cap="flat" cmpd="sng">
            <a:solidFill>
              <a:schemeClr val="dk2"/>
            </a:solidFill>
            <a:prstDash val="solid"/>
            <a:round/>
            <a:headEnd type="none" w="med" len="med"/>
            <a:tailEnd type="oval" w="med" len="med"/>
          </a:ln>
        </p:spPr>
      </p:cxnSp>
      <p:sp>
        <p:nvSpPr>
          <p:cNvPr id="207" name="Google Shape;207;p29"/>
          <p:cNvSpPr txBox="1"/>
          <p:nvPr/>
        </p:nvSpPr>
        <p:spPr>
          <a:xfrm>
            <a:off x="7324500" y="3785250"/>
            <a:ext cx="1719600" cy="6498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Average"/>
                <a:ea typeface="Average"/>
                <a:cs typeface="Average"/>
                <a:sym typeface="Average"/>
              </a:rPr>
              <a:t>“Thin” Truncated Outer Disk</a:t>
            </a:r>
            <a:endParaRPr sz="1500" b="1">
              <a:solidFill>
                <a:schemeClr val="dk1"/>
              </a:solidFill>
              <a:latin typeface="Average"/>
              <a:ea typeface="Average"/>
              <a:cs typeface="Average"/>
              <a:sym typeface="Average"/>
            </a:endParaRPr>
          </a:p>
          <a:p>
            <a:pPr marL="0" lvl="0" indent="0" algn="ctr" rtl="0">
              <a:spcBef>
                <a:spcPts val="0"/>
              </a:spcBef>
              <a:spcAft>
                <a:spcPts val="0"/>
              </a:spcAft>
              <a:buNone/>
            </a:pPr>
            <a:endParaRPr sz="1500">
              <a:solidFill>
                <a:schemeClr val="dk1"/>
              </a:solidFill>
              <a:latin typeface="Average"/>
              <a:ea typeface="Average"/>
              <a:cs typeface="Average"/>
              <a:sym typeface="Average"/>
            </a:endParaRPr>
          </a:p>
        </p:txBody>
      </p:sp>
      <p:sp>
        <p:nvSpPr>
          <p:cNvPr id="208" name="Google Shape;208;p29"/>
          <p:cNvSpPr txBox="1"/>
          <p:nvPr/>
        </p:nvSpPr>
        <p:spPr>
          <a:xfrm>
            <a:off x="4544988" y="2407650"/>
            <a:ext cx="663600" cy="272100"/>
          </a:xfrm>
          <a:prstGeom prst="rect">
            <a:avLst/>
          </a:prstGeom>
          <a:noFill/>
          <a:ln w="38100" cap="flat" cmpd="sng">
            <a:solidFill>
              <a:srgbClr val="FEC007"/>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500" b="1">
                <a:solidFill>
                  <a:schemeClr val="dk1"/>
                </a:solidFill>
                <a:latin typeface="Average"/>
                <a:ea typeface="Average"/>
                <a:cs typeface="Average"/>
                <a:sym typeface="Average"/>
              </a:rPr>
              <a:t>SMBH</a:t>
            </a:r>
            <a:endParaRPr sz="1500">
              <a:solidFill>
                <a:schemeClr val="dk1"/>
              </a:solidFill>
              <a:latin typeface="Average"/>
              <a:ea typeface="Average"/>
              <a:cs typeface="Average"/>
              <a:sym typeface="Average"/>
            </a:endParaRPr>
          </a:p>
        </p:txBody>
      </p:sp>
      <p:sp>
        <p:nvSpPr>
          <p:cNvPr id="209" name="Google Shape;209;p29"/>
          <p:cNvSpPr txBox="1"/>
          <p:nvPr/>
        </p:nvSpPr>
        <p:spPr>
          <a:xfrm>
            <a:off x="4544988" y="3073350"/>
            <a:ext cx="663600" cy="272100"/>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500" b="1">
                <a:solidFill>
                  <a:srgbClr val="FEC007"/>
                </a:solidFill>
                <a:latin typeface="Average"/>
                <a:ea typeface="Average"/>
                <a:cs typeface="Average"/>
                <a:sym typeface="Average"/>
              </a:rPr>
              <a:t>~5 </a:t>
            </a:r>
            <a:r>
              <a:rPr lang="en" sz="1500" b="1" i="1">
                <a:solidFill>
                  <a:srgbClr val="FEC007"/>
                </a:solidFill>
                <a:latin typeface="Average"/>
                <a:ea typeface="Average"/>
                <a:cs typeface="Average"/>
                <a:sym typeface="Average"/>
              </a:rPr>
              <a:t>R</a:t>
            </a:r>
            <a:r>
              <a:rPr lang="en" sz="1500" b="1" i="1" baseline="-25000">
                <a:solidFill>
                  <a:srgbClr val="FEC007"/>
                </a:solidFill>
                <a:latin typeface="Average"/>
                <a:ea typeface="Average"/>
                <a:cs typeface="Average"/>
                <a:sym typeface="Average"/>
              </a:rPr>
              <a:t>g</a:t>
            </a:r>
            <a:endParaRPr sz="1500" i="1" baseline="-25000">
              <a:solidFill>
                <a:srgbClr val="FEC007"/>
              </a:solidFill>
              <a:latin typeface="Average"/>
              <a:ea typeface="Average"/>
              <a:cs typeface="Average"/>
              <a:sym typeface="Average"/>
            </a:endParaRPr>
          </a:p>
        </p:txBody>
      </p:sp>
      <p:sp>
        <p:nvSpPr>
          <p:cNvPr id="210" name="Google Shape;210;p29"/>
          <p:cNvSpPr txBox="1"/>
          <p:nvPr/>
        </p:nvSpPr>
        <p:spPr>
          <a:xfrm>
            <a:off x="6364654" y="3225750"/>
            <a:ext cx="885600" cy="272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500" b="1">
                <a:solidFill>
                  <a:srgbClr val="FF92E9"/>
                </a:solidFill>
                <a:latin typeface="Average"/>
                <a:ea typeface="Average"/>
                <a:cs typeface="Average"/>
                <a:sym typeface="Average"/>
              </a:rPr>
              <a:t>~100 </a:t>
            </a:r>
            <a:r>
              <a:rPr lang="en" sz="1500" b="1" i="1">
                <a:solidFill>
                  <a:srgbClr val="FF92E9"/>
                </a:solidFill>
                <a:latin typeface="Average"/>
                <a:ea typeface="Average"/>
                <a:cs typeface="Average"/>
                <a:sym typeface="Average"/>
              </a:rPr>
              <a:t>R</a:t>
            </a:r>
            <a:r>
              <a:rPr lang="en" sz="1500" b="1" i="1" baseline="-25000">
                <a:solidFill>
                  <a:srgbClr val="FF92E9"/>
                </a:solidFill>
                <a:latin typeface="Average"/>
                <a:ea typeface="Average"/>
                <a:cs typeface="Average"/>
                <a:sym typeface="Average"/>
              </a:rPr>
              <a:t>g</a:t>
            </a:r>
            <a:endParaRPr sz="1500" i="1" baseline="-25000">
              <a:solidFill>
                <a:srgbClr val="FF92E9"/>
              </a:solidFill>
              <a:latin typeface="Average"/>
              <a:ea typeface="Average"/>
              <a:cs typeface="Average"/>
              <a:sym typeface="Average"/>
            </a:endParaRPr>
          </a:p>
        </p:txBody>
      </p:sp>
      <p:sp>
        <p:nvSpPr>
          <p:cNvPr id="211" name="Google Shape;211;p29"/>
          <p:cNvSpPr txBox="1"/>
          <p:nvPr/>
        </p:nvSpPr>
        <p:spPr>
          <a:xfrm>
            <a:off x="8433804" y="2740500"/>
            <a:ext cx="885600" cy="272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1500" i="1" baseline="-25000">
              <a:solidFill>
                <a:schemeClr val="accent4"/>
              </a:solidFill>
              <a:latin typeface="Average"/>
              <a:ea typeface="Average"/>
              <a:cs typeface="Average"/>
              <a:sym typeface="Average"/>
            </a:endParaRPr>
          </a:p>
        </p:txBody>
      </p:sp>
      <p:sp>
        <p:nvSpPr>
          <p:cNvPr id="212" name="Google Shape;212;p29"/>
          <p:cNvSpPr txBox="1"/>
          <p:nvPr/>
        </p:nvSpPr>
        <p:spPr>
          <a:xfrm>
            <a:off x="8188654" y="3293250"/>
            <a:ext cx="885600" cy="272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500" b="1">
                <a:solidFill>
                  <a:schemeClr val="lt2"/>
                </a:solidFill>
                <a:latin typeface="Average"/>
                <a:ea typeface="Average"/>
                <a:cs typeface="Average"/>
                <a:sym typeface="Average"/>
              </a:rPr>
              <a:t>&gt; 10</a:t>
            </a:r>
            <a:r>
              <a:rPr lang="en" sz="1500" b="1" baseline="30000">
                <a:solidFill>
                  <a:schemeClr val="lt2"/>
                </a:solidFill>
                <a:latin typeface="Average"/>
                <a:ea typeface="Average"/>
                <a:cs typeface="Average"/>
                <a:sym typeface="Average"/>
              </a:rPr>
              <a:t>3-4</a:t>
            </a:r>
            <a:r>
              <a:rPr lang="en" sz="1500" b="1">
                <a:solidFill>
                  <a:schemeClr val="lt2"/>
                </a:solidFill>
                <a:latin typeface="Average"/>
                <a:ea typeface="Average"/>
                <a:cs typeface="Average"/>
                <a:sym typeface="Average"/>
              </a:rPr>
              <a:t> </a:t>
            </a:r>
            <a:r>
              <a:rPr lang="en" sz="1500" b="1" i="1">
                <a:solidFill>
                  <a:schemeClr val="lt2"/>
                </a:solidFill>
                <a:latin typeface="Average"/>
                <a:ea typeface="Average"/>
                <a:cs typeface="Average"/>
                <a:sym typeface="Average"/>
              </a:rPr>
              <a:t>R</a:t>
            </a:r>
            <a:r>
              <a:rPr lang="en" sz="1500" b="1" i="1" baseline="-25000">
                <a:solidFill>
                  <a:schemeClr val="lt2"/>
                </a:solidFill>
                <a:latin typeface="Average"/>
                <a:ea typeface="Average"/>
                <a:cs typeface="Average"/>
                <a:sym typeface="Average"/>
              </a:rPr>
              <a:t>g</a:t>
            </a:r>
            <a:endParaRPr sz="1500" i="1" baseline="-25000">
              <a:solidFill>
                <a:schemeClr val="lt2"/>
              </a:solidFill>
              <a:latin typeface="Average"/>
              <a:ea typeface="Average"/>
              <a:cs typeface="Average"/>
              <a:sym typeface="Average"/>
            </a:endParaRPr>
          </a:p>
        </p:txBody>
      </p:sp>
      <p:sp>
        <p:nvSpPr>
          <p:cNvPr id="213" name="Google Shape;213;p29"/>
          <p:cNvSpPr txBox="1">
            <a:spLocks noGrp="1"/>
          </p:cNvSpPr>
          <p:nvPr>
            <p:ph type="body" idx="1"/>
          </p:nvPr>
        </p:nvSpPr>
        <p:spPr>
          <a:xfrm>
            <a:off x="80375" y="695075"/>
            <a:ext cx="3963900" cy="16122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700">
                <a:solidFill>
                  <a:schemeClr val="dk1"/>
                </a:solidFill>
              </a:rPr>
              <a:t>Very common! ~⅓ of nearby galaxies</a:t>
            </a:r>
            <a:endParaRPr sz="1700">
              <a:solidFill>
                <a:schemeClr val="dk1"/>
              </a:solidFill>
            </a:endParaRPr>
          </a:p>
          <a:p>
            <a:pPr marL="0" lvl="0" indent="0" algn="just" rtl="0">
              <a:lnSpc>
                <a:spcPct val="100000"/>
              </a:lnSpc>
              <a:spcBef>
                <a:spcPts val="1200"/>
              </a:spcBef>
              <a:spcAft>
                <a:spcPts val="0"/>
              </a:spcAft>
              <a:buNone/>
            </a:pPr>
            <a:r>
              <a:rPr lang="en" sz="1700" i="1">
                <a:solidFill>
                  <a:schemeClr val="dk1"/>
                </a:solidFill>
              </a:rPr>
              <a:t>f</a:t>
            </a:r>
            <a:r>
              <a:rPr lang="en" sz="1700" i="1" baseline="-25000">
                <a:solidFill>
                  <a:schemeClr val="dk1"/>
                </a:solidFill>
              </a:rPr>
              <a:t>Edd</a:t>
            </a:r>
            <a:r>
              <a:rPr lang="en" sz="1700" i="1">
                <a:solidFill>
                  <a:schemeClr val="dk1"/>
                </a:solidFill>
              </a:rPr>
              <a:t> </a:t>
            </a:r>
            <a:r>
              <a:rPr lang="en" sz="1700">
                <a:solidFill>
                  <a:schemeClr val="dk1"/>
                </a:solidFill>
              </a:rPr>
              <a:t>≲ 0.001</a:t>
            </a:r>
            <a:endParaRPr sz="1700">
              <a:solidFill>
                <a:schemeClr val="dk1"/>
              </a:solidFill>
            </a:endParaRPr>
          </a:p>
          <a:p>
            <a:pPr marL="0" lvl="0" indent="0" algn="just" rtl="0">
              <a:lnSpc>
                <a:spcPct val="100000"/>
              </a:lnSpc>
              <a:spcBef>
                <a:spcPts val="1200"/>
              </a:spcBef>
              <a:spcAft>
                <a:spcPts val="1200"/>
              </a:spcAft>
              <a:buNone/>
            </a:pPr>
            <a:r>
              <a:rPr lang="en" sz="1700">
                <a:solidFill>
                  <a:schemeClr val="dk1"/>
                </a:solidFill>
              </a:rPr>
              <a:t>No Broad Line Region, radio loud</a:t>
            </a:r>
            <a:endParaRPr sz="1600" baseline="300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p:nvPr/>
        </p:nvSpPr>
        <p:spPr>
          <a:xfrm>
            <a:off x="3086700" y="2044050"/>
            <a:ext cx="3580200" cy="1665000"/>
          </a:xfrm>
          <a:prstGeom prst="ellipse">
            <a:avLst/>
          </a:prstGeom>
          <a:noFill/>
          <a:ln w="38100" cap="flat" cmpd="sng">
            <a:solidFill>
              <a:srgbClr val="FF92E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cxnSp>
        <p:nvCxnSpPr>
          <p:cNvPr id="219" name="Google Shape;219;p30"/>
          <p:cNvCxnSpPr/>
          <p:nvPr/>
        </p:nvCxnSpPr>
        <p:spPr>
          <a:xfrm>
            <a:off x="3188175" y="3393850"/>
            <a:ext cx="1800" cy="445800"/>
          </a:xfrm>
          <a:prstGeom prst="straightConnector1">
            <a:avLst/>
          </a:prstGeom>
          <a:noFill/>
          <a:ln w="38100" cap="flat" cmpd="sng">
            <a:solidFill>
              <a:srgbClr val="FF92E9"/>
            </a:solidFill>
            <a:prstDash val="solid"/>
            <a:round/>
            <a:headEnd type="oval" w="med" len="med"/>
            <a:tailEnd type="none" w="med" len="med"/>
          </a:ln>
        </p:spPr>
      </p:cxnSp>
      <p:sp>
        <p:nvSpPr>
          <p:cNvPr id="220" name="Google Shape;220;p30"/>
          <p:cNvSpPr txBox="1"/>
          <p:nvPr/>
        </p:nvSpPr>
        <p:spPr>
          <a:xfrm>
            <a:off x="1966275" y="3837125"/>
            <a:ext cx="2445600" cy="1155000"/>
          </a:xfrm>
          <a:prstGeom prst="rect">
            <a:avLst/>
          </a:prstGeom>
          <a:noFill/>
          <a:ln w="38100" cap="flat" cmpd="sng">
            <a:solidFill>
              <a:srgbClr val="FF92E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dirty="0">
                <a:solidFill>
                  <a:schemeClr val="dk1"/>
                </a:solidFill>
                <a:latin typeface="Average"/>
                <a:ea typeface="Average"/>
                <a:cs typeface="Average"/>
                <a:sym typeface="Average"/>
              </a:rPr>
              <a:t>Radiatively Inefficient Accretion Flow (RIAF)</a:t>
            </a:r>
            <a:endParaRPr lang="en-US" sz="1500" b="1" dirty="0">
              <a:solidFill>
                <a:schemeClr val="dk1"/>
              </a:solidFill>
              <a:latin typeface="Average"/>
              <a:ea typeface="Average"/>
              <a:cs typeface="Average"/>
              <a:sym typeface="Average"/>
            </a:endParaRPr>
          </a:p>
          <a:p>
            <a:pPr marL="0" lvl="0" indent="0" algn="ctr" rtl="0">
              <a:spcBef>
                <a:spcPts val="0"/>
              </a:spcBef>
              <a:spcAft>
                <a:spcPts val="0"/>
              </a:spcAft>
              <a:buNone/>
            </a:pPr>
            <a:r>
              <a:rPr lang="en-US" sz="1500" dirty="0">
                <a:solidFill>
                  <a:schemeClr val="dk1"/>
                </a:solidFill>
                <a:latin typeface="Average"/>
                <a:ea typeface="Average"/>
                <a:cs typeface="Average"/>
                <a:sym typeface="Average"/>
              </a:rPr>
              <a:t>warm (~10</a:t>
            </a:r>
            <a:r>
              <a:rPr lang="en-US" sz="1500" baseline="30000" dirty="0">
                <a:solidFill>
                  <a:schemeClr val="dk1"/>
                </a:solidFill>
                <a:latin typeface="Average"/>
                <a:ea typeface="Average"/>
                <a:cs typeface="Average"/>
                <a:sym typeface="Average"/>
              </a:rPr>
              <a:t>6</a:t>
            </a:r>
            <a:r>
              <a:rPr lang="en-US" sz="1500" dirty="0">
                <a:solidFill>
                  <a:schemeClr val="dk1"/>
                </a:solidFill>
                <a:latin typeface="Average"/>
                <a:ea typeface="Average"/>
                <a:cs typeface="Average"/>
                <a:sym typeface="Average"/>
              </a:rPr>
              <a:t> K) corona*</a:t>
            </a:r>
          </a:p>
          <a:p>
            <a:pPr marL="0" lvl="0" indent="0" algn="ctr" rtl="0">
              <a:spcBef>
                <a:spcPts val="0"/>
              </a:spcBef>
              <a:spcAft>
                <a:spcPts val="0"/>
              </a:spcAft>
              <a:buNone/>
            </a:pPr>
            <a:r>
              <a:rPr lang="en" sz="1500" dirty="0">
                <a:solidFill>
                  <a:schemeClr val="dk1"/>
                </a:solidFill>
                <a:latin typeface="Average"/>
                <a:ea typeface="Average"/>
                <a:cs typeface="Average"/>
                <a:sym typeface="Average"/>
              </a:rPr>
              <a:t>+ hot (~10</a:t>
            </a:r>
            <a:r>
              <a:rPr lang="en" sz="1500" baseline="30000" dirty="0">
                <a:solidFill>
                  <a:schemeClr val="dk1"/>
                </a:solidFill>
                <a:latin typeface="Average"/>
                <a:ea typeface="Average"/>
                <a:cs typeface="Average"/>
                <a:sym typeface="Average"/>
              </a:rPr>
              <a:t>9</a:t>
            </a:r>
            <a:r>
              <a:rPr lang="en" sz="1500" dirty="0">
                <a:solidFill>
                  <a:schemeClr val="dk1"/>
                </a:solidFill>
                <a:latin typeface="Average"/>
                <a:ea typeface="Average"/>
                <a:cs typeface="Average"/>
                <a:sym typeface="Average"/>
              </a:rPr>
              <a:t> K) corona</a:t>
            </a:r>
            <a:endParaRPr sz="1500" i="1" dirty="0">
              <a:solidFill>
                <a:schemeClr val="dk1"/>
              </a:solidFill>
              <a:latin typeface="Average"/>
              <a:ea typeface="Average"/>
              <a:cs typeface="Average"/>
              <a:sym typeface="Average"/>
            </a:endParaRPr>
          </a:p>
        </p:txBody>
      </p:sp>
      <p:sp>
        <p:nvSpPr>
          <p:cNvPr id="221" name="Google Shape;221;p30"/>
          <p:cNvSpPr txBox="1">
            <a:spLocks noGrp="1"/>
          </p:cNvSpPr>
          <p:nvPr>
            <p:ph type="title"/>
          </p:nvPr>
        </p:nvSpPr>
        <p:spPr>
          <a:xfrm>
            <a:off x="80375" y="109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Low Luminosity AGN in X-ray</a:t>
            </a:r>
            <a:endParaRPr/>
          </a:p>
        </p:txBody>
      </p:sp>
      <p:sp>
        <p:nvSpPr>
          <p:cNvPr id="222" name="Google Shape;222;p3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
        <p:nvSpPr>
          <p:cNvPr id="223" name="Google Shape;223;p30"/>
          <p:cNvSpPr/>
          <p:nvPr/>
        </p:nvSpPr>
        <p:spPr>
          <a:xfrm>
            <a:off x="4753299" y="2780850"/>
            <a:ext cx="215700" cy="191400"/>
          </a:xfrm>
          <a:prstGeom prst="ellipse">
            <a:avLst/>
          </a:prstGeom>
          <a:solidFill>
            <a:srgbClr val="FFFCFB">
              <a:alpha val="20250"/>
            </a:srgbClr>
          </a:solidFill>
          <a:ln w="38100" cap="flat" cmpd="sng">
            <a:solidFill>
              <a:srgbClr val="FEC00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24" name="Google Shape;224;p30"/>
          <p:cNvSpPr/>
          <p:nvPr/>
        </p:nvSpPr>
        <p:spPr>
          <a:xfrm rot="2700000">
            <a:off x="3103023" y="2343250"/>
            <a:ext cx="1077631" cy="1066600"/>
          </a:xfrm>
          <a:prstGeom prst="teardrop">
            <a:avLst>
              <a:gd name="adj" fmla="val 106954"/>
            </a:avLst>
          </a:prstGeom>
          <a:solidFill>
            <a:srgbClr val="FF92E9">
              <a:alpha val="33540"/>
            </a:srgbClr>
          </a:solidFill>
          <a:ln w="38100" cap="flat" cmpd="sng">
            <a:solidFill>
              <a:srgbClr val="FF92E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25" name="Google Shape;225;p30"/>
          <p:cNvSpPr/>
          <p:nvPr/>
        </p:nvSpPr>
        <p:spPr>
          <a:xfrm>
            <a:off x="1335825" y="2679750"/>
            <a:ext cx="1719600" cy="393600"/>
          </a:xfrm>
          <a:prstGeom prst="roundRect">
            <a:avLst>
              <a:gd name="adj" fmla="val 16667"/>
            </a:avLst>
          </a:prstGeom>
          <a:solidFill>
            <a:schemeClr val="accent3"/>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26" name="Google Shape;226;p30"/>
          <p:cNvSpPr/>
          <p:nvPr/>
        </p:nvSpPr>
        <p:spPr>
          <a:xfrm>
            <a:off x="4677450" y="3516550"/>
            <a:ext cx="398700" cy="1155000"/>
          </a:xfrm>
          <a:prstGeom prst="trapezoid">
            <a:avLst>
              <a:gd name="adj" fmla="val 25000"/>
            </a:avLst>
          </a:prstGeom>
          <a:solidFill>
            <a:srgbClr val="E68138"/>
          </a:solidFill>
          <a:ln w="38100" cap="flat" cmpd="sng">
            <a:solidFill>
              <a:srgbClr val="C329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27" name="Google Shape;227;p30"/>
          <p:cNvSpPr/>
          <p:nvPr/>
        </p:nvSpPr>
        <p:spPr>
          <a:xfrm rot="-2700000" flipH="1">
            <a:off x="5572935" y="2343250"/>
            <a:ext cx="1077631" cy="1066600"/>
          </a:xfrm>
          <a:prstGeom prst="teardrop">
            <a:avLst>
              <a:gd name="adj" fmla="val 106954"/>
            </a:avLst>
          </a:prstGeom>
          <a:solidFill>
            <a:srgbClr val="FF92E9">
              <a:alpha val="33540"/>
            </a:srgbClr>
          </a:solidFill>
          <a:ln w="38100" cap="flat" cmpd="sng">
            <a:solidFill>
              <a:srgbClr val="FF92E9"/>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28" name="Google Shape;228;p30"/>
          <p:cNvSpPr/>
          <p:nvPr/>
        </p:nvSpPr>
        <p:spPr>
          <a:xfrm flipH="1">
            <a:off x="6698163" y="2679750"/>
            <a:ext cx="1719600" cy="393600"/>
          </a:xfrm>
          <a:prstGeom prst="roundRect">
            <a:avLst>
              <a:gd name="adj" fmla="val 16667"/>
            </a:avLst>
          </a:prstGeom>
          <a:solidFill>
            <a:schemeClr val="accent3"/>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229" name="Google Shape;229;p30"/>
          <p:cNvSpPr/>
          <p:nvPr/>
        </p:nvSpPr>
        <p:spPr>
          <a:xfrm rot="10800000" flipH="1">
            <a:off x="4677450" y="1081575"/>
            <a:ext cx="398700" cy="1155000"/>
          </a:xfrm>
          <a:prstGeom prst="trapezoid">
            <a:avLst>
              <a:gd name="adj" fmla="val 25000"/>
            </a:avLst>
          </a:prstGeom>
          <a:solidFill>
            <a:srgbClr val="E68138"/>
          </a:solidFill>
          <a:ln w="38100" cap="flat" cmpd="sng">
            <a:solidFill>
              <a:srgbClr val="C329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cxnSp>
        <p:nvCxnSpPr>
          <p:cNvPr id="230" name="Google Shape;230;p30"/>
          <p:cNvCxnSpPr/>
          <p:nvPr/>
        </p:nvCxnSpPr>
        <p:spPr>
          <a:xfrm rot="10800000">
            <a:off x="5273250" y="923675"/>
            <a:ext cx="0" cy="540600"/>
          </a:xfrm>
          <a:prstGeom prst="straightConnector1">
            <a:avLst/>
          </a:prstGeom>
          <a:noFill/>
          <a:ln w="38100" cap="flat" cmpd="sng">
            <a:solidFill>
              <a:srgbClr val="E68138"/>
            </a:solidFill>
            <a:prstDash val="solid"/>
            <a:round/>
            <a:headEnd type="oval" w="med" len="med"/>
            <a:tailEnd type="none" w="med" len="med"/>
          </a:ln>
        </p:spPr>
      </p:cxnSp>
      <p:sp>
        <p:nvSpPr>
          <p:cNvPr id="231" name="Google Shape;231;p30"/>
          <p:cNvSpPr txBox="1"/>
          <p:nvPr/>
        </p:nvSpPr>
        <p:spPr>
          <a:xfrm>
            <a:off x="4876800" y="486275"/>
            <a:ext cx="2043000" cy="437400"/>
          </a:xfrm>
          <a:prstGeom prst="rect">
            <a:avLst/>
          </a:prstGeom>
          <a:noFill/>
          <a:ln w="38100" cap="flat" cmpd="sng">
            <a:solidFill>
              <a:srgbClr val="E68138"/>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Average"/>
                <a:ea typeface="Average"/>
                <a:cs typeface="Average"/>
                <a:sym typeface="Average"/>
              </a:rPr>
              <a:t>Bipolar Jets/outflows</a:t>
            </a:r>
            <a:endParaRPr sz="1500">
              <a:solidFill>
                <a:schemeClr val="dk1"/>
              </a:solidFill>
              <a:latin typeface="Average"/>
              <a:ea typeface="Average"/>
              <a:cs typeface="Average"/>
              <a:sym typeface="Average"/>
            </a:endParaRPr>
          </a:p>
        </p:txBody>
      </p:sp>
      <p:cxnSp>
        <p:nvCxnSpPr>
          <p:cNvPr id="232" name="Google Shape;232;p30"/>
          <p:cNvCxnSpPr/>
          <p:nvPr/>
        </p:nvCxnSpPr>
        <p:spPr>
          <a:xfrm rot="10800000">
            <a:off x="8184300" y="3225750"/>
            <a:ext cx="0" cy="540600"/>
          </a:xfrm>
          <a:prstGeom prst="straightConnector1">
            <a:avLst/>
          </a:prstGeom>
          <a:noFill/>
          <a:ln w="38100" cap="flat" cmpd="sng">
            <a:solidFill>
              <a:schemeClr val="dk2"/>
            </a:solidFill>
            <a:prstDash val="solid"/>
            <a:round/>
            <a:headEnd type="none" w="med" len="med"/>
            <a:tailEnd type="oval" w="med" len="med"/>
          </a:ln>
        </p:spPr>
      </p:cxnSp>
      <p:sp>
        <p:nvSpPr>
          <p:cNvPr id="233" name="Google Shape;233;p30"/>
          <p:cNvSpPr txBox="1"/>
          <p:nvPr/>
        </p:nvSpPr>
        <p:spPr>
          <a:xfrm>
            <a:off x="7324500" y="3785250"/>
            <a:ext cx="1719600" cy="6498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Average"/>
                <a:ea typeface="Average"/>
                <a:cs typeface="Average"/>
                <a:sym typeface="Average"/>
              </a:rPr>
              <a:t>“Thin” Truncated Outer Disk</a:t>
            </a:r>
            <a:endParaRPr sz="1500" b="1">
              <a:solidFill>
                <a:schemeClr val="dk1"/>
              </a:solidFill>
              <a:latin typeface="Average"/>
              <a:ea typeface="Average"/>
              <a:cs typeface="Average"/>
              <a:sym typeface="Average"/>
            </a:endParaRPr>
          </a:p>
          <a:p>
            <a:pPr marL="0" lvl="0" indent="0" algn="ctr" rtl="0">
              <a:spcBef>
                <a:spcPts val="0"/>
              </a:spcBef>
              <a:spcAft>
                <a:spcPts val="0"/>
              </a:spcAft>
              <a:buNone/>
            </a:pPr>
            <a:endParaRPr sz="1500">
              <a:solidFill>
                <a:schemeClr val="dk1"/>
              </a:solidFill>
              <a:latin typeface="Average"/>
              <a:ea typeface="Average"/>
              <a:cs typeface="Average"/>
              <a:sym typeface="Average"/>
            </a:endParaRPr>
          </a:p>
        </p:txBody>
      </p:sp>
      <p:sp>
        <p:nvSpPr>
          <p:cNvPr id="234" name="Google Shape;234;p30"/>
          <p:cNvSpPr txBox="1"/>
          <p:nvPr/>
        </p:nvSpPr>
        <p:spPr>
          <a:xfrm>
            <a:off x="4544988" y="2407650"/>
            <a:ext cx="663600" cy="272100"/>
          </a:xfrm>
          <a:prstGeom prst="rect">
            <a:avLst/>
          </a:prstGeom>
          <a:noFill/>
          <a:ln w="38100" cap="flat" cmpd="sng">
            <a:solidFill>
              <a:srgbClr val="FEC007"/>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500" b="1">
                <a:solidFill>
                  <a:schemeClr val="dk1"/>
                </a:solidFill>
                <a:latin typeface="Average"/>
                <a:ea typeface="Average"/>
                <a:cs typeface="Average"/>
                <a:sym typeface="Average"/>
              </a:rPr>
              <a:t>SMBH</a:t>
            </a:r>
            <a:endParaRPr sz="1500">
              <a:solidFill>
                <a:schemeClr val="dk1"/>
              </a:solidFill>
              <a:latin typeface="Average"/>
              <a:ea typeface="Average"/>
              <a:cs typeface="Average"/>
              <a:sym typeface="Average"/>
            </a:endParaRPr>
          </a:p>
        </p:txBody>
      </p:sp>
      <p:sp>
        <p:nvSpPr>
          <p:cNvPr id="235" name="Google Shape;235;p30"/>
          <p:cNvSpPr txBox="1"/>
          <p:nvPr/>
        </p:nvSpPr>
        <p:spPr>
          <a:xfrm>
            <a:off x="4544988" y="3073350"/>
            <a:ext cx="663600" cy="272100"/>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500" b="1">
                <a:solidFill>
                  <a:srgbClr val="FEC007"/>
                </a:solidFill>
                <a:latin typeface="Average"/>
                <a:ea typeface="Average"/>
                <a:cs typeface="Average"/>
                <a:sym typeface="Average"/>
              </a:rPr>
              <a:t>~5 </a:t>
            </a:r>
            <a:r>
              <a:rPr lang="en" sz="1500" b="1" i="1">
                <a:solidFill>
                  <a:srgbClr val="FEC007"/>
                </a:solidFill>
                <a:latin typeface="Average"/>
                <a:ea typeface="Average"/>
                <a:cs typeface="Average"/>
                <a:sym typeface="Average"/>
              </a:rPr>
              <a:t>R</a:t>
            </a:r>
            <a:r>
              <a:rPr lang="en" sz="1500" b="1" i="1" baseline="-25000">
                <a:solidFill>
                  <a:srgbClr val="FEC007"/>
                </a:solidFill>
                <a:latin typeface="Average"/>
                <a:ea typeface="Average"/>
                <a:cs typeface="Average"/>
                <a:sym typeface="Average"/>
              </a:rPr>
              <a:t>g</a:t>
            </a:r>
            <a:endParaRPr sz="1500" i="1" baseline="-25000">
              <a:solidFill>
                <a:srgbClr val="FEC007"/>
              </a:solidFill>
              <a:latin typeface="Average"/>
              <a:ea typeface="Average"/>
              <a:cs typeface="Average"/>
              <a:sym typeface="Average"/>
            </a:endParaRPr>
          </a:p>
        </p:txBody>
      </p:sp>
      <p:sp>
        <p:nvSpPr>
          <p:cNvPr id="236" name="Google Shape;236;p30"/>
          <p:cNvSpPr txBox="1"/>
          <p:nvPr/>
        </p:nvSpPr>
        <p:spPr>
          <a:xfrm>
            <a:off x="6364654" y="3225750"/>
            <a:ext cx="885600" cy="272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500" b="1">
                <a:solidFill>
                  <a:srgbClr val="FF92E9"/>
                </a:solidFill>
                <a:latin typeface="Average"/>
                <a:ea typeface="Average"/>
                <a:cs typeface="Average"/>
                <a:sym typeface="Average"/>
              </a:rPr>
              <a:t>~100 </a:t>
            </a:r>
            <a:r>
              <a:rPr lang="en" sz="1500" b="1" i="1">
                <a:solidFill>
                  <a:srgbClr val="FF92E9"/>
                </a:solidFill>
                <a:latin typeface="Average"/>
                <a:ea typeface="Average"/>
                <a:cs typeface="Average"/>
                <a:sym typeface="Average"/>
              </a:rPr>
              <a:t>R</a:t>
            </a:r>
            <a:r>
              <a:rPr lang="en" sz="1500" b="1" i="1" baseline="-25000">
                <a:solidFill>
                  <a:srgbClr val="FF92E9"/>
                </a:solidFill>
                <a:latin typeface="Average"/>
                <a:ea typeface="Average"/>
                <a:cs typeface="Average"/>
                <a:sym typeface="Average"/>
              </a:rPr>
              <a:t>g</a:t>
            </a:r>
            <a:endParaRPr sz="1500" i="1" baseline="-25000">
              <a:solidFill>
                <a:srgbClr val="FF92E9"/>
              </a:solidFill>
              <a:latin typeface="Average"/>
              <a:ea typeface="Average"/>
              <a:cs typeface="Average"/>
              <a:sym typeface="Average"/>
            </a:endParaRPr>
          </a:p>
        </p:txBody>
      </p:sp>
      <p:sp>
        <p:nvSpPr>
          <p:cNvPr id="237" name="Google Shape;237;p30"/>
          <p:cNvSpPr txBox="1"/>
          <p:nvPr/>
        </p:nvSpPr>
        <p:spPr>
          <a:xfrm>
            <a:off x="8433804" y="2740500"/>
            <a:ext cx="885600" cy="272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endParaRPr sz="1500" i="1" baseline="-25000">
              <a:solidFill>
                <a:schemeClr val="accent4"/>
              </a:solidFill>
              <a:latin typeface="Average"/>
              <a:ea typeface="Average"/>
              <a:cs typeface="Average"/>
              <a:sym typeface="Average"/>
            </a:endParaRPr>
          </a:p>
        </p:txBody>
      </p:sp>
      <p:sp>
        <p:nvSpPr>
          <p:cNvPr id="238" name="Google Shape;238;p30"/>
          <p:cNvSpPr txBox="1"/>
          <p:nvPr/>
        </p:nvSpPr>
        <p:spPr>
          <a:xfrm>
            <a:off x="8188654" y="3293250"/>
            <a:ext cx="885600" cy="272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500" b="1">
                <a:solidFill>
                  <a:schemeClr val="lt2"/>
                </a:solidFill>
                <a:latin typeface="Average"/>
                <a:ea typeface="Average"/>
                <a:cs typeface="Average"/>
                <a:sym typeface="Average"/>
              </a:rPr>
              <a:t>&gt; 10</a:t>
            </a:r>
            <a:r>
              <a:rPr lang="en" sz="1500" b="1" baseline="30000">
                <a:solidFill>
                  <a:schemeClr val="lt2"/>
                </a:solidFill>
                <a:latin typeface="Average"/>
                <a:ea typeface="Average"/>
                <a:cs typeface="Average"/>
                <a:sym typeface="Average"/>
              </a:rPr>
              <a:t>3-4</a:t>
            </a:r>
            <a:r>
              <a:rPr lang="en" sz="1500" b="1">
                <a:solidFill>
                  <a:schemeClr val="lt2"/>
                </a:solidFill>
                <a:latin typeface="Average"/>
                <a:ea typeface="Average"/>
                <a:cs typeface="Average"/>
                <a:sym typeface="Average"/>
              </a:rPr>
              <a:t> </a:t>
            </a:r>
            <a:r>
              <a:rPr lang="en" sz="1500" b="1" i="1">
                <a:solidFill>
                  <a:schemeClr val="lt2"/>
                </a:solidFill>
                <a:latin typeface="Average"/>
                <a:ea typeface="Average"/>
                <a:cs typeface="Average"/>
                <a:sym typeface="Average"/>
              </a:rPr>
              <a:t>R</a:t>
            </a:r>
            <a:r>
              <a:rPr lang="en" sz="1500" b="1" i="1" baseline="-25000">
                <a:solidFill>
                  <a:schemeClr val="lt2"/>
                </a:solidFill>
                <a:latin typeface="Average"/>
                <a:ea typeface="Average"/>
                <a:cs typeface="Average"/>
                <a:sym typeface="Average"/>
              </a:rPr>
              <a:t>g</a:t>
            </a:r>
            <a:endParaRPr sz="1500" i="1" baseline="-25000">
              <a:solidFill>
                <a:schemeClr val="lt2"/>
              </a:solidFill>
              <a:latin typeface="Average"/>
              <a:ea typeface="Average"/>
              <a:cs typeface="Average"/>
              <a:sym typeface="Average"/>
            </a:endParaRPr>
          </a:p>
        </p:txBody>
      </p:sp>
      <p:sp>
        <p:nvSpPr>
          <p:cNvPr id="239" name="Google Shape;239;p30"/>
          <p:cNvSpPr txBox="1">
            <a:spLocks noGrp="1"/>
          </p:cNvSpPr>
          <p:nvPr>
            <p:ph type="body" idx="1"/>
          </p:nvPr>
        </p:nvSpPr>
        <p:spPr>
          <a:xfrm>
            <a:off x="80375" y="720350"/>
            <a:ext cx="4823400" cy="15162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852"/>
              <a:buNone/>
            </a:pPr>
            <a:r>
              <a:rPr lang="en" sz="1617" b="1" u="sng">
                <a:solidFill>
                  <a:schemeClr val="dk1"/>
                </a:solidFill>
              </a:rPr>
              <a:t>How to model X-ray:</a:t>
            </a:r>
            <a:endParaRPr sz="1617" b="1" u="sng">
              <a:solidFill>
                <a:schemeClr val="dk1"/>
              </a:solidFill>
            </a:endParaRPr>
          </a:p>
          <a:p>
            <a:pPr marL="0" lvl="0" indent="0" algn="l" rtl="0">
              <a:lnSpc>
                <a:spcPct val="100000"/>
              </a:lnSpc>
              <a:spcBef>
                <a:spcPts val="1200"/>
              </a:spcBef>
              <a:spcAft>
                <a:spcPts val="0"/>
              </a:spcAft>
              <a:buSzPts val="852"/>
              <a:buNone/>
            </a:pPr>
            <a:r>
              <a:rPr lang="en" sz="1517">
                <a:solidFill>
                  <a:srgbClr val="FF92E9"/>
                </a:solidFill>
              </a:rPr>
              <a:t>Warm corona/hot ISM (?) =</a:t>
            </a:r>
            <a:r>
              <a:rPr lang="en" sz="1517" i="1">
                <a:solidFill>
                  <a:srgbClr val="FF92E9"/>
                </a:solidFill>
              </a:rPr>
              <a:t> thermal gas (blackbody)</a:t>
            </a:r>
            <a:endParaRPr sz="1517" i="1">
              <a:solidFill>
                <a:srgbClr val="FF92E9"/>
              </a:solidFill>
            </a:endParaRPr>
          </a:p>
          <a:p>
            <a:pPr marL="0" lvl="0" indent="0" algn="just" rtl="0">
              <a:lnSpc>
                <a:spcPct val="100000"/>
              </a:lnSpc>
              <a:spcBef>
                <a:spcPts val="1200"/>
              </a:spcBef>
              <a:spcAft>
                <a:spcPts val="0"/>
              </a:spcAft>
              <a:buSzPts val="852"/>
              <a:buNone/>
            </a:pPr>
            <a:r>
              <a:rPr lang="en" sz="1517">
                <a:solidFill>
                  <a:srgbClr val="FF92E9"/>
                </a:solidFill>
              </a:rPr>
              <a:t>Hot corona = </a:t>
            </a:r>
            <a:r>
              <a:rPr lang="en" sz="1517" i="1">
                <a:solidFill>
                  <a:srgbClr val="FF92E9"/>
                </a:solidFill>
              </a:rPr>
              <a:t>Inverse Compton (power law)</a:t>
            </a:r>
            <a:endParaRPr sz="1517" i="1">
              <a:solidFill>
                <a:srgbClr val="FF92E9"/>
              </a:solidFill>
            </a:endParaRPr>
          </a:p>
          <a:p>
            <a:pPr marL="0" lvl="0" indent="0" algn="just" rtl="0">
              <a:lnSpc>
                <a:spcPct val="100000"/>
              </a:lnSpc>
              <a:spcBef>
                <a:spcPts val="1200"/>
              </a:spcBef>
              <a:spcAft>
                <a:spcPts val="1200"/>
              </a:spcAft>
              <a:buSzPts val="852"/>
              <a:buNone/>
            </a:pPr>
            <a:r>
              <a:rPr lang="en" sz="1517">
                <a:solidFill>
                  <a:srgbClr val="E68138"/>
                </a:solidFill>
              </a:rPr>
              <a:t>Jets =</a:t>
            </a:r>
            <a:r>
              <a:rPr lang="en" sz="1517" i="1">
                <a:solidFill>
                  <a:srgbClr val="E68138"/>
                </a:solidFill>
              </a:rPr>
              <a:t> synchrotron (power law)</a:t>
            </a:r>
            <a:endParaRPr sz="1517" i="1">
              <a:solidFill>
                <a:srgbClr val="E68138"/>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1"/>
          <p:cNvSpPr txBox="1">
            <a:spLocks noGrp="1"/>
          </p:cNvSpPr>
          <p:nvPr>
            <p:ph type="title"/>
          </p:nvPr>
        </p:nvSpPr>
        <p:spPr>
          <a:xfrm>
            <a:off x="168750" y="100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 and Hard X-ray LLAGN Observations</a:t>
            </a:r>
            <a:endParaRPr i="1"/>
          </a:p>
        </p:txBody>
      </p:sp>
      <p:sp>
        <p:nvSpPr>
          <p:cNvPr id="245" name="Google Shape;245;p31"/>
          <p:cNvSpPr txBox="1"/>
          <p:nvPr/>
        </p:nvSpPr>
        <p:spPr>
          <a:xfrm>
            <a:off x="21974" y="288725"/>
            <a:ext cx="5808457" cy="4154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b="1" i="1" u="sng" dirty="0">
                <a:solidFill>
                  <a:srgbClr val="55D3B5"/>
                </a:solidFill>
                <a:latin typeface="Average"/>
                <a:ea typeface="Average"/>
                <a:cs typeface="Average"/>
                <a:sym typeface="Average"/>
              </a:rPr>
              <a:t>NICER</a:t>
            </a:r>
            <a:r>
              <a:rPr lang="en" sz="2000" b="1" i="1" dirty="0">
                <a:solidFill>
                  <a:schemeClr val="dk1"/>
                </a:solidFill>
                <a:latin typeface="Average"/>
                <a:ea typeface="Average"/>
                <a:cs typeface="Average"/>
                <a:sym typeface="Average"/>
              </a:rPr>
              <a:t>: Soft (0.2 - 12 keV) Non-Imaging, 5’ FOV</a:t>
            </a:r>
            <a:endParaRPr sz="2000" b="1" i="1" dirty="0">
              <a:solidFill>
                <a:schemeClr val="dk1"/>
              </a:solidFill>
              <a:latin typeface="Average"/>
              <a:ea typeface="Average"/>
              <a:cs typeface="Average"/>
              <a:sym typeface="Average"/>
            </a:endParaRPr>
          </a:p>
          <a:p>
            <a:pPr marL="0" lvl="0" indent="0" algn="l" rtl="0">
              <a:lnSpc>
                <a:spcPct val="115000"/>
              </a:lnSpc>
              <a:spcBef>
                <a:spcPts val="0"/>
              </a:spcBef>
              <a:spcAft>
                <a:spcPts val="0"/>
              </a:spcAft>
              <a:buNone/>
            </a:pPr>
            <a:endParaRPr sz="1800" i="1" dirty="0">
              <a:solidFill>
                <a:schemeClr val="dk1"/>
              </a:solidFill>
              <a:latin typeface="Average"/>
              <a:ea typeface="Average"/>
              <a:cs typeface="Average"/>
              <a:sym typeface="Average"/>
            </a:endParaRPr>
          </a:p>
          <a:p>
            <a:pPr marL="457200" lvl="0" indent="-342900" algn="l" rtl="0">
              <a:lnSpc>
                <a:spcPct val="115000"/>
              </a:lnSpc>
              <a:spcBef>
                <a:spcPts val="0"/>
              </a:spcBef>
              <a:spcAft>
                <a:spcPts val="0"/>
              </a:spcAft>
              <a:buClr>
                <a:schemeClr val="dk1"/>
              </a:buClr>
              <a:buSzPts val="1800"/>
              <a:buFont typeface="Average"/>
              <a:buAutoNum type="arabicParenR"/>
            </a:pPr>
            <a:r>
              <a:rPr lang="en" sz="1800" u="sng" dirty="0">
                <a:solidFill>
                  <a:schemeClr val="dk1"/>
                </a:solidFill>
                <a:latin typeface="Average"/>
                <a:ea typeface="Average"/>
                <a:cs typeface="Average"/>
                <a:sym typeface="Average"/>
              </a:rPr>
              <a:t>Observations</a:t>
            </a:r>
            <a:r>
              <a:rPr lang="en" sz="1800" dirty="0">
                <a:solidFill>
                  <a:schemeClr val="dk1"/>
                </a:solidFill>
                <a:latin typeface="Average"/>
                <a:ea typeface="Average"/>
                <a:cs typeface="Average"/>
                <a:sym typeface="Average"/>
              </a:rPr>
              <a:t>: </a:t>
            </a:r>
            <a:endParaRPr sz="1800" dirty="0">
              <a:solidFill>
                <a:schemeClr val="dk1"/>
              </a:solidFill>
              <a:latin typeface="Average"/>
              <a:ea typeface="Average"/>
              <a:cs typeface="Average"/>
              <a:sym typeface="Average"/>
            </a:endParaRPr>
          </a:p>
          <a:p>
            <a:pPr marL="457200" lvl="0" indent="0" algn="l" rtl="0">
              <a:lnSpc>
                <a:spcPct val="115000"/>
              </a:lnSpc>
              <a:spcBef>
                <a:spcPts val="0"/>
              </a:spcBef>
              <a:spcAft>
                <a:spcPts val="0"/>
              </a:spcAft>
              <a:buNone/>
            </a:pPr>
            <a:r>
              <a:rPr lang="en" sz="1800" dirty="0">
                <a:solidFill>
                  <a:schemeClr val="dk1"/>
                </a:solidFill>
                <a:latin typeface="Average"/>
                <a:ea typeface="Average"/>
                <a:cs typeface="Average"/>
                <a:sym typeface="Average"/>
              </a:rPr>
              <a:t>~ 5 months monitoring</a:t>
            </a:r>
            <a:endParaRPr sz="1800" dirty="0">
              <a:solidFill>
                <a:schemeClr val="dk1"/>
              </a:solidFill>
              <a:latin typeface="Average"/>
              <a:ea typeface="Average"/>
              <a:cs typeface="Average"/>
              <a:sym typeface="Average"/>
            </a:endParaRPr>
          </a:p>
          <a:p>
            <a:pPr marL="457200" lvl="0" indent="-342900" algn="l" rtl="0">
              <a:lnSpc>
                <a:spcPct val="115000"/>
              </a:lnSpc>
              <a:spcBef>
                <a:spcPts val="0"/>
              </a:spcBef>
              <a:spcAft>
                <a:spcPts val="0"/>
              </a:spcAft>
              <a:buClr>
                <a:schemeClr val="dk1"/>
              </a:buClr>
              <a:buSzPts val="1800"/>
              <a:buFont typeface="Average"/>
              <a:buAutoNum type="arabicParenR"/>
            </a:pPr>
            <a:r>
              <a:rPr lang="en" sz="1800" u="sng" dirty="0">
                <a:solidFill>
                  <a:schemeClr val="dk1"/>
                </a:solidFill>
                <a:latin typeface="Average"/>
                <a:ea typeface="Average"/>
                <a:cs typeface="Average"/>
                <a:sym typeface="Average"/>
              </a:rPr>
              <a:t>Fitting:</a:t>
            </a:r>
            <a:endParaRPr sz="1800" u="sng" dirty="0">
              <a:solidFill>
                <a:schemeClr val="dk1"/>
              </a:solidFill>
              <a:latin typeface="Average"/>
              <a:ea typeface="Average"/>
              <a:cs typeface="Average"/>
              <a:sym typeface="Average"/>
            </a:endParaRPr>
          </a:p>
          <a:p>
            <a:pPr marL="571500" lvl="1" indent="-342900" algn="l" rtl="0">
              <a:lnSpc>
                <a:spcPct val="115000"/>
              </a:lnSpc>
              <a:spcBef>
                <a:spcPts val="0"/>
              </a:spcBef>
              <a:spcAft>
                <a:spcPts val="0"/>
              </a:spcAft>
              <a:buClr>
                <a:schemeClr val="dk1"/>
              </a:buClr>
              <a:buSzPts val="1800"/>
              <a:buFont typeface="Roboto"/>
              <a:buAutoNum type="alphaLcParenR"/>
            </a:pPr>
            <a:r>
              <a:rPr lang="en" sz="1800" u="sng" dirty="0">
                <a:solidFill>
                  <a:schemeClr val="dk1"/>
                </a:solidFill>
                <a:latin typeface="Average"/>
                <a:ea typeface="Average"/>
                <a:cs typeface="Average"/>
                <a:sym typeface="Average"/>
              </a:rPr>
              <a:t>Model</a:t>
            </a:r>
            <a:r>
              <a:rPr lang="en" sz="1800" dirty="0">
                <a:solidFill>
                  <a:schemeClr val="dk1"/>
                </a:solidFill>
                <a:latin typeface="Average"/>
                <a:ea typeface="Average"/>
                <a:cs typeface="Average"/>
                <a:sym typeface="Average"/>
              </a:rPr>
              <a:t>: </a:t>
            </a:r>
            <a:r>
              <a:rPr lang="en" sz="1800" b="1" i="1" dirty="0" err="1">
                <a:solidFill>
                  <a:srgbClr val="FF92E9"/>
                </a:solidFill>
                <a:latin typeface="Average"/>
                <a:ea typeface="Average"/>
                <a:cs typeface="Average"/>
                <a:sym typeface="Average"/>
              </a:rPr>
              <a:t>tbabs</a:t>
            </a:r>
            <a:r>
              <a:rPr lang="en" sz="1800" b="1" i="1" dirty="0">
                <a:solidFill>
                  <a:srgbClr val="FF92E9"/>
                </a:solidFill>
                <a:latin typeface="Average"/>
                <a:ea typeface="Average"/>
                <a:cs typeface="Average"/>
                <a:sym typeface="Average"/>
              </a:rPr>
              <a:t>*(</a:t>
            </a:r>
            <a:r>
              <a:rPr lang="en" sz="1800" b="1" i="1" dirty="0" err="1">
                <a:solidFill>
                  <a:srgbClr val="FF92E9"/>
                </a:solidFill>
                <a:latin typeface="Average"/>
                <a:ea typeface="Average"/>
                <a:cs typeface="Average"/>
                <a:sym typeface="Average"/>
              </a:rPr>
              <a:t>ztbabs</a:t>
            </a:r>
            <a:r>
              <a:rPr lang="en" sz="1800" b="1" i="1" dirty="0">
                <a:solidFill>
                  <a:srgbClr val="FF92E9"/>
                </a:solidFill>
                <a:latin typeface="Average"/>
                <a:ea typeface="Average"/>
                <a:cs typeface="Average"/>
                <a:sym typeface="Average"/>
              </a:rPr>
              <a:t>*power law + </a:t>
            </a:r>
            <a:r>
              <a:rPr lang="en" sz="1800" b="1" i="1" dirty="0" err="1">
                <a:solidFill>
                  <a:srgbClr val="FF92E9"/>
                </a:solidFill>
                <a:latin typeface="Average"/>
                <a:ea typeface="Average"/>
                <a:cs typeface="Average"/>
                <a:sym typeface="Average"/>
              </a:rPr>
              <a:t>mekal</a:t>
            </a:r>
            <a:r>
              <a:rPr lang="en" sz="1800" b="1" i="1" dirty="0">
                <a:solidFill>
                  <a:srgbClr val="FF92E9"/>
                </a:solidFill>
                <a:latin typeface="Average"/>
                <a:ea typeface="Average"/>
                <a:cs typeface="Average"/>
                <a:sym typeface="Average"/>
              </a:rPr>
              <a:t>)</a:t>
            </a:r>
            <a:endParaRPr sz="1800" b="1" i="1" dirty="0">
              <a:solidFill>
                <a:srgbClr val="FF92E9"/>
              </a:solidFill>
              <a:latin typeface="Average"/>
              <a:ea typeface="Average"/>
              <a:cs typeface="Average"/>
              <a:sym typeface="Average"/>
            </a:endParaRPr>
          </a:p>
          <a:p>
            <a:pPr marL="571500" lvl="1" indent="-342900" algn="l" rtl="0">
              <a:lnSpc>
                <a:spcPct val="115000"/>
              </a:lnSpc>
              <a:spcBef>
                <a:spcPts val="0"/>
              </a:spcBef>
              <a:spcAft>
                <a:spcPts val="0"/>
              </a:spcAft>
              <a:buClr>
                <a:schemeClr val="dk1"/>
              </a:buClr>
              <a:buSzPts val="1800"/>
              <a:buFont typeface="Roboto"/>
              <a:buAutoNum type="alphaLcParenR"/>
            </a:pPr>
            <a:r>
              <a:rPr lang="en" sz="1800" u="sng" dirty="0">
                <a:solidFill>
                  <a:schemeClr val="dk1"/>
                </a:solidFill>
                <a:latin typeface="Average"/>
                <a:ea typeface="Average"/>
                <a:cs typeface="Average"/>
                <a:sym typeface="Average"/>
              </a:rPr>
              <a:t>Background</a:t>
            </a:r>
            <a:r>
              <a:rPr lang="en" sz="1800" dirty="0">
                <a:solidFill>
                  <a:schemeClr val="dk1"/>
                </a:solidFill>
                <a:latin typeface="Average"/>
                <a:ea typeface="Average"/>
                <a:cs typeface="Average"/>
                <a:sym typeface="Average"/>
              </a:rPr>
              <a:t>: Joint source-background modeling w/</a:t>
            </a:r>
            <a:r>
              <a:rPr lang="en" sz="1800" b="1" dirty="0">
                <a:solidFill>
                  <a:srgbClr val="FF92E9"/>
                </a:solidFill>
                <a:latin typeface="Average"/>
                <a:ea typeface="Average"/>
                <a:cs typeface="Average"/>
                <a:sym typeface="Average"/>
              </a:rPr>
              <a:t>SCORPEON</a:t>
            </a:r>
            <a:r>
              <a:rPr lang="en" sz="1800" b="1" dirty="0">
                <a:solidFill>
                  <a:schemeClr val="accent4"/>
                </a:solidFill>
                <a:latin typeface="Average"/>
                <a:ea typeface="Average"/>
                <a:cs typeface="Average"/>
                <a:sym typeface="Average"/>
              </a:rPr>
              <a:t> </a:t>
            </a:r>
            <a:endParaRPr sz="1800" b="1" dirty="0">
              <a:solidFill>
                <a:schemeClr val="accent4"/>
              </a:solidFill>
              <a:latin typeface="Average"/>
              <a:ea typeface="Average"/>
              <a:cs typeface="Average"/>
              <a:sym typeface="Average"/>
            </a:endParaRPr>
          </a:p>
          <a:p>
            <a:pPr marL="571500" lvl="1" indent="-342900" algn="l" rtl="0">
              <a:lnSpc>
                <a:spcPct val="115000"/>
              </a:lnSpc>
              <a:spcBef>
                <a:spcPts val="0"/>
              </a:spcBef>
              <a:spcAft>
                <a:spcPts val="0"/>
              </a:spcAft>
              <a:buClr>
                <a:schemeClr val="dk1"/>
              </a:buClr>
              <a:buSzPts val="1800"/>
              <a:buFont typeface="Average"/>
              <a:buAutoNum type="alphaLcParenR"/>
            </a:pPr>
            <a:r>
              <a:rPr lang="en" sz="1800" u="sng" dirty="0">
                <a:solidFill>
                  <a:schemeClr val="dk1"/>
                </a:solidFill>
                <a:latin typeface="Average"/>
                <a:ea typeface="Average"/>
                <a:cs typeface="Average"/>
                <a:sym typeface="Average"/>
              </a:rPr>
              <a:t>Fluxes:</a:t>
            </a:r>
            <a:r>
              <a:rPr lang="en" sz="1800" dirty="0">
                <a:solidFill>
                  <a:schemeClr val="dk1"/>
                </a:solidFill>
                <a:latin typeface="Average"/>
                <a:ea typeface="Average"/>
                <a:cs typeface="Average"/>
                <a:sym typeface="Average"/>
              </a:rPr>
              <a:t> 0.3 - 8 keV</a:t>
            </a:r>
            <a:endParaRPr sz="1800" dirty="0">
              <a:solidFill>
                <a:schemeClr val="dk1"/>
              </a:solidFill>
              <a:latin typeface="Average"/>
              <a:ea typeface="Average"/>
              <a:cs typeface="Average"/>
              <a:sym typeface="Average"/>
            </a:endParaRPr>
          </a:p>
        </p:txBody>
      </p:sp>
      <p:sp>
        <p:nvSpPr>
          <p:cNvPr id="246" name="Google Shape;246;p31"/>
          <p:cNvSpPr txBox="1"/>
          <p:nvPr/>
        </p:nvSpPr>
        <p:spPr>
          <a:xfrm>
            <a:off x="7642950" y="1140725"/>
            <a:ext cx="1306800" cy="256800"/>
          </a:xfrm>
          <a:prstGeom prst="rect">
            <a:avLst/>
          </a:prstGeom>
          <a:noFill/>
          <a:ln w="28575" cap="flat" cmpd="sng">
            <a:solidFill>
              <a:srgbClr val="0B031D"/>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r>
              <a:rPr lang="en" sz="1900" b="1">
                <a:solidFill>
                  <a:srgbClr val="0B031D"/>
                </a:solidFill>
                <a:latin typeface="Arimo"/>
                <a:ea typeface="Arimo"/>
                <a:cs typeface="Arimo"/>
                <a:sym typeface="Arimo"/>
              </a:rPr>
              <a:t>Sombrero</a:t>
            </a:r>
            <a:endParaRPr sz="1900" b="1">
              <a:solidFill>
                <a:srgbClr val="0B031D"/>
              </a:solidFill>
              <a:latin typeface="Arimo"/>
              <a:ea typeface="Arimo"/>
              <a:cs typeface="Arimo"/>
              <a:sym typeface="Arimo"/>
            </a:endParaRPr>
          </a:p>
        </p:txBody>
      </p:sp>
      <p:sp>
        <p:nvSpPr>
          <p:cNvPr id="247" name="Google Shape;247;p3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248" name="Google Shape;248;p31"/>
          <p:cNvPicPr preferRelativeResize="0"/>
          <p:nvPr/>
        </p:nvPicPr>
        <p:blipFill>
          <a:blip r:embed="rId3">
            <a:alphaModFix/>
          </a:blip>
          <a:stretch>
            <a:fillRect/>
          </a:stretch>
        </p:blipFill>
        <p:spPr>
          <a:xfrm>
            <a:off x="5707309" y="885388"/>
            <a:ext cx="1532366" cy="1024274"/>
          </a:xfrm>
          <a:prstGeom prst="rect">
            <a:avLst/>
          </a:prstGeom>
          <a:noFill/>
          <a:ln>
            <a:noFill/>
          </a:ln>
        </p:spPr>
      </p:pic>
      <p:sp>
        <p:nvSpPr>
          <p:cNvPr id="249" name="Google Shape;249;p31"/>
          <p:cNvSpPr txBox="1"/>
          <p:nvPr/>
        </p:nvSpPr>
        <p:spPr>
          <a:xfrm>
            <a:off x="5440275" y="2491125"/>
            <a:ext cx="3598800" cy="2276400"/>
          </a:xfrm>
          <a:prstGeom prst="rect">
            <a:avLst/>
          </a:prstGeom>
          <a:noFill/>
          <a:ln w="38100" cap="flat" cmpd="sng">
            <a:solidFill>
              <a:srgbClr val="FF92E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92E9"/>
                </a:solidFill>
                <a:latin typeface="Average"/>
                <a:ea typeface="Average"/>
                <a:cs typeface="Average"/>
                <a:sym typeface="Average"/>
              </a:rPr>
              <a:t>SCORPEON</a:t>
            </a:r>
            <a:r>
              <a:rPr lang="en" sz="1800" b="1">
                <a:solidFill>
                  <a:schemeClr val="dk1"/>
                </a:solidFill>
                <a:latin typeface="Average"/>
                <a:ea typeface="Average"/>
                <a:cs typeface="Average"/>
                <a:sym typeface="Average"/>
              </a:rPr>
              <a:t> Settings:</a:t>
            </a:r>
            <a:endParaRPr sz="1500">
              <a:solidFill>
                <a:schemeClr val="dk1"/>
              </a:solidFill>
              <a:latin typeface="Average"/>
              <a:ea typeface="Average"/>
              <a:cs typeface="Average"/>
              <a:sym typeface="Average"/>
            </a:endParaRPr>
          </a:p>
          <a:p>
            <a:pPr marL="457200" lvl="0" indent="-323850" algn="l" rtl="0">
              <a:spcBef>
                <a:spcPts val="0"/>
              </a:spcBef>
              <a:spcAft>
                <a:spcPts val="0"/>
              </a:spcAft>
              <a:buClr>
                <a:schemeClr val="dk1"/>
              </a:buClr>
              <a:buSzPts val="1500"/>
              <a:buFont typeface="Average"/>
              <a:buChar char="★"/>
            </a:pPr>
            <a:r>
              <a:rPr lang="en" sz="1500">
                <a:solidFill>
                  <a:schemeClr val="dk1"/>
                </a:solidFill>
                <a:latin typeface="Average"/>
                <a:ea typeface="Average"/>
                <a:cs typeface="Average"/>
                <a:sym typeface="Average"/>
              </a:rPr>
              <a:t>‘script’ joint fit mode</a:t>
            </a:r>
            <a:endParaRPr sz="1500">
              <a:solidFill>
                <a:schemeClr val="dk1"/>
              </a:solidFill>
              <a:latin typeface="Average"/>
              <a:ea typeface="Average"/>
              <a:cs typeface="Average"/>
              <a:sym typeface="Average"/>
            </a:endParaRPr>
          </a:p>
          <a:p>
            <a:pPr marL="457200" lvl="0" indent="-323850" algn="l" rtl="0">
              <a:spcBef>
                <a:spcPts val="0"/>
              </a:spcBef>
              <a:spcAft>
                <a:spcPts val="0"/>
              </a:spcAft>
              <a:buClr>
                <a:schemeClr val="dk1"/>
              </a:buClr>
              <a:buSzPts val="1500"/>
              <a:buFont typeface="Average"/>
              <a:buChar char="★"/>
            </a:pPr>
            <a:r>
              <a:rPr lang="en" sz="1500">
                <a:solidFill>
                  <a:schemeClr val="dk1"/>
                </a:solidFill>
                <a:latin typeface="Average"/>
                <a:ea typeface="Average"/>
                <a:cs typeface="Average"/>
                <a:sym typeface="Average"/>
              </a:rPr>
              <a:t>If reduced C-statistic ≳ 1.3, thaw:</a:t>
            </a:r>
            <a:endParaRPr sz="1500">
              <a:solidFill>
                <a:schemeClr val="dk1"/>
              </a:solidFill>
              <a:latin typeface="Average"/>
              <a:ea typeface="Average"/>
              <a:cs typeface="Average"/>
              <a:sym typeface="Average"/>
            </a:endParaRPr>
          </a:p>
          <a:p>
            <a:pPr marL="914400" lvl="1" indent="-323850" algn="l" rtl="0">
              <a:spcBef>
                <a:spcPts val="0"/>
              </a:spcBef>
              <a:spcAft>
                <a:spcPts val="0"/>
              </a:spcAft>
              <a:buClr>
                <a:schemeClr val="dk1"/>
              </a:buClr>
              <a:buSzPts val="1500"/>
              <a:buFont typeface="Average"/>
              <a:buChar char="○"/>
            </a:pPr>
            <a:r>
              <a:rPr lang="en" sz="1500">
                <a:solidFill>
                  <a:schemeClr val="dk1"/>
                </a:solidFill>
                <a:latin typeface="Average"/>
                <a:ea typeface="Average"/>
                <a:cs typeface="Average"/>
                <a:sym typeface="Average"/>
              </a:rPr>
              <a:t>Cosmic ray bkg</a:t>
            </a:r>
            <a:endParaRPr sz="1500">
              <a:solidFill>
                <a:schemeClr val="dk1"/>
              </a:solidFill>
              <a:latin typeface="Average"/>
              <a:ea typeface="Average"/>
              <a:cs typeface="Average"/>
              <a:sym typeface="Average"/>
            </a:endParaRPr>
          </a:p>
          <a:p>
            <a:pPr marL="914400" lvl="1" indent="-323850" algn="l" rtl="0">
              <a:spcBef>
                <a:spcPts val="0"/>
              </a:spcBef>
              <a:spcAft>
                <a:spcPts val="0"/>
              </a:spcAft>
              <a:buClr>
                <a:schemeClr val="dk1"/>
              </a:buClr>
              <a:buSzPts val="1500"/>
              <a:buFont typeface="Average"/>
              <a:buChar char="○"/>
            </a:pPr>
            <a:r>
              <a:rPr lang="en" sz="1500">
                <a:solidFill>
                  <a:schemeClr val="dk1"/>
                </a:solidFill>
                <a:latin typeface="Average"/>
                <a:ea typeface="Average"/>
                <a:cs typeface="Average"/>
                <a:sym typeface="Average"/>
              </a:rPr>
              <a:t>Constant non-X-ray bkg</a:t>
            </a:r>
            <a:endParaRPr sz="1500">
              <a:solidFill>
                <a:schemeClr val="dk1"/>
              </a:solidFill>
              <a:latin typeface="Average"/>
              <a:ea typeface="Average"/>
              <a:cs typeface="Average"/>
              <a:sym typeface="Average"/>
            </a:endParaRPr>
          </a:p>
          <a:p>
            <a:pPr marL="914400" lvl="1" indent="-323850" algn="l" rtl="0">
              <a:spcBef>
                <a:spcPts val="0"/>
              </a:spcBef>
              <a:spcAft>
                <a:spcPts val="0"/>
              </a:spcAft>
              <a:buClr>
                <a:schemeClr val="dk1"/>
              </a:buClr>
              <a:buSzPts val="1500"/>
              <a:buFont typeface="Average"/>
              <a:buChar char="○"/>
            </a:pPr>
            <a:r>
              <a:rPr lang="en" sz="1500">
                <a:solidFill>
                  <a:schemeClr val="dk1"/>
                </a:solidFill>
                <a:latin typeface="Average"/>
                <a:ea typeface="Average"/>
                <a:cs typeface="Average"/>
                <a:sym typeface="Average"/>
              </a:rPr>
              <a:t>Solar Wind Charge Exchange Lines (O K &amp; O VII)</a:t>
            </a:r>
            <a:endParaRPr sz="1500">
              <a:solidFill>
                <a:schemeClr val="dk1"/>
              </a:solidFill>
              <a:latin typeface="Average"/>
              <a:ea typeface="Average"/>
              <a:cs typeface="Average"/>
              <a:sym typeface="Average"/>
            </a:endParaRPr>
          </a:p>
          <a:p>
            <a:pPr marL="457200" lvl="0" indent="-323850" algn="l" rtl="0">
              <a:spcBef>
                <a:spcPts val="0"/>
              </a:spcBef>
              <a:spcAft>
                <a:spcPts val="0"/>
              </a:spcAft>
              <a:buClr>
                <a:schemeClr val="dk1"/>
              </a:buClr>
              <a:buSzPts val="1500"/>
              <a:buFont typeface="Average"/>
              <a:buChar char="★"/>
            </a:pPr>
            <a:r>
              <a:rPr lang="en" sz="1500">
                <a:solidFill>
                  <a:schemeClr val="dk1"/>
                </a:solidFill>
                <a:latin typeface="Average"/>
                <a:ea typeface="Average"/>
                <a:cs typeface="Average"/>
                <a:sym typeface="Average"/>
              </a:rPr>
              <a:t>Freeze any parameters w/ unconstrained uncertainties and refit</a:t>
            </a:r>
            <a:endParaRPr sz="1500">
              <a:solidFill>
                <a:schemeClr val="dk1"/>
              </a:solidFill>
              <a:latin typeface="Average"/>
              <a:ea typeface="Average"/>
              <a:cs typeface="Average"/>
              <a:sym typeface="Average"/>
            </a:endParaRPr>
          </a:p>
        </p:txBody>
      </p:sp>
      <p:cxnSp>
        <p:nvCxnSpPr>
          <p:cNvPr id="250" name="Google Shape;250;p31"/>
          <p:cNvCxnSpPr>
            <a:endCxn id="249" idx="1"/>
          </p:cNvCxnSpPr>
          <p:nvPr/>
        </p:nvCxnSpPr>
        <p:spPr>
          <a:xfrm>
            <a:off x="3926175" y="3235125"/>
            <a:ext cx="1514100" cy="394200"/>
          </a:xfrm>
          <a:prstGeom prst="straightConnector1">
            <a:avLst/>
          </a:prstGeom>
          <a:noFill/>
          <a:ln w="38100" cap="flat" cmpd="sng">
            <a:solidFill>
              <a:srgbClr val="FF92E9"/>
            </a:solidFill>
            <a:prstDash val="solid"/>
            <a:round/>
            <a:headEnd type="oval"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2"/>
          <p:cNvSpPr txBox="1">
            <a:spLocks noGrp="1"/>
          </p:cNvSpPr>
          <p:nvPr>
            <p:ph type="title"/>
          </p:nvPr>
        </p:nvSpPr>
        <p:spPr>
          <a:xfrm>
            <a:off x="168750" y="100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 and Hard X-ray LLAGN Observations</a:t>
            </a:r>
            <a:endParaRPr i="1"/>
          </a:p>
        </p:txBody>
      </p:sp>
      <p:sp>
        <p:nvSpPr>
          <p:cNvPr id="256" name="Google Shape;256;p32"/>
          <p:cNvSpPr txBox="1"/>
          <p:nvPr/>
        </p:nvSpPr>
        <p:spPr>
          <a:xfrm>
            <a:off x="7642950" y="1140725"/>
            <a:ext cx="1306800" cy="256800"/>
          </a:xfrm>
          <a:prstGeom prst="rect">
            <a:avLst/>
          </a:prstGeom>
          <a:noFill/>
          <a:ln w="28575" cap="flat" cmpd="sng">
            <a:solidFill>
              <a:srgbClr val="0B031D"/>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r>
              <a:rPr lang="en" sz="1900" b="1">
                <a:solidFill>
                  <a:srgbClr val="0B031D"/>
                </a:solidFill>
                <a:latin typeface="Arimo"/>
                <a:ea typeface="Arimo"/>
                <a:cs typeface="Arimo"/>
                <a:sym typeface="Arimo"/>
              </a:rPr>
              <a:t>Sombrero</a:t>
            </a:r>
            <a:endParaRPr sz="1900" b="1">
              <a:solidFill>
                <a:srgbClr val="0B031D"/>
              </a:solidFill>
              <a:latin typeface="Arimo"/>
              <a:ea typeface="Arimo"/>
              <a:cs typeface="Arimo"/>
              <a:sym typeface="Arimo"/>
            </a:endParaRPr>
          </a:p>
        </p:txBody>
      </p:sp>
      <p:sp>
        <p:nvSpPr>
          <p:cNvPr id="257" name="Google Shape;257;p3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258" name="Google Shape;258;p32"/>
          <p:cNvSpPr txBox="1"/>
          <p:nvPr/>
        </p:nvSpPr>
        <p:spPr>
          <a:xfrm>
            <a:off x="4519200" y="43525"/>
            <a:ext cx="4624800" cy="4739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b="1" i="1" u="sng">
                <a:solidFill>
                  <a:srgbClr val="55D3B5"/>
                </a:solidFill>
                <a:latin typeface="Average"/>
                <a:ea typeface="Average"/>
                <a:cs typeface="Average"/>
                <a:sym typeface="Average"/>
              </a:rPr>
              <a:t>NuSTAR:</a:t>
            </a:r>
            <a:r>
              <a:rPr lang="en" sz="2000" b="1" i="1">
                <a:solidFill>
                  <a:schemeClr val="dk1"/>
                </a:solidFill>
                <a:latin typeface="Average"/>
                <a:ea typeface="Average"/>
                <a:cs typeface="Average"/>
                <a:sym typeface="Average"/>
              </a:rPr>
              <a:t> Hard (3 - 79 keV), </a:t>
            </a:r>
            <a:endParaRPr sz="2000" b="1" i="1">
              <a:solidFill>
                <a:schemeClr val="dk1"/>
              </a:solidFill>
              <a:latin typeface="Average"/>
              <a:ea typeface="Average"/>
              <a:cs typeface="Average"/>
              <a:sym typeface="Average"/>
            </a:endParaRPr>
          </a:p>
          <a:p>
            <a:pPr marL="0" lvl="0" indent="0" algn="l" rtl="0">
              <a:lnSpc>
                <a:spcPct val="115000"/>
              </a:lnSpc>
              <a:spcBef>
                <a:spcPts val="0"/>
              </a:spcBef>
              <a:spcAft>
                <a:spcPts val="0"/>
              </a:spcAft>
              <a:buNone/>
            </a:pPr>
            <a:r>
              <a:rPr lang="en" sz="2000" b="1" i="1">
                <a:solidFill>
                  <a:schemeClr val="dk1"/>
                </a:solidFill>
                <a:latin typeface="Average"/>
                <a:ea typeface="Average"/>
                <a:cs typeface="Average"/>
                <a:sym typeface="Average"/>
              </a:rPr>
              <a:t>18’’ resolution, ~10’ FOV</a:t>
            </a:r>
            <a:endParaRPr sz="2000" b="1" i="1">
              <a:solidFill>
                <a:schemeClr val="dk1"/>
              </a:solidFill>
              <a:latin typeface="Average"/>
              <a:ea typeface="Average"/>
              <a:cs typeface="Average"/>
              <a:sym typeface="Average"/>
            </a:endParaRPr>
          </a:p>
          <a:p>
            <a:pPr marL="0" lvl="0" indent="0" algn="l" rtl="0">
              <a:lnSpc>
                <a:spcPct val="115000"/>
              </a:lnSpc>
              <a:spcBef>
                <a:spcPts val="0"/>
              </a:spcBef>
              <a:spcAft>
                <a:spcPts val="0"/>
              </a:spcAft>
              <a:buNone/>
            </a:pPr>
            <a:endParaRPr sz="1800" b="1" i="1">
              <a:solidFill>
                <a:schemeClr val="dk1"/>
              </a:solidFill>
              <a:latin typeface="Average"/>
              <a:ea typeface="Average"/>
              <a:cs typeface="Average"/>
              <a:sym typeface="Average"/>
            </a:endParaRPr>
          </a:p>
          <a:p>
            <a:pPr marL="457200" lvl="0" indent="-342900" algn="l" rtl="0">
              <a:lnSpc>
                <a:spcPct val="115000"/>
              </a:lnSpc>
              <a:spcBef>
                <a:spcPts val="0"/>
              </a:spcBef>
              <a:spcAft>
                <a:spcPts val="0"/>
              </a:spcAft>
              <a:buClr>
                <a:schemeClr val="dk1"/>
              </a:buClr>
              <a:buSzPts val="1800"/>
              <a:buFont typeface="Average"/>
              <a:buAutoNum type="arabicPeriod"/>
            </a:pPr>
            <a:r>
              <a:rPr lang="en" sz="1800" u="sng">
                <a:solidFill>
                  <a:schemeClr val="dk1"/>
                </a:solidFill>
                <a:latin typeface="Average"/>
                <a:ea typeface="Average"/>
                <a:cs typeface="Average"/>
                <a:sym typeface="Average"/>
              </a:rPr>
              <a:t>Observations</a:t>
            </a:r>
            <a:r>
              <a:rPr lang="en" sz="1800">
                <a:solidFill>
                  <a:schemeClr val="dk1"/>
                </a:solidFill>
                <a:latin typeface="Average"/>
                <a:ea typeface="Average"/>
                <a:cs typeface="Average"/>
                <a:sym typeface="Average"/>
              </a:rPr>
              <a:t>: </a:t>
            </a:r>
            <a:endParaRPr sz="1800">
              <a:solidFill>
                <a:schemeClr val="dk1"/>
              </a:solidFill>
              <a:latin typeface="Average"/>
              <a:ea typeface="Average"/>
              <a:cs typeface="Average"/>
              <a:sym typeface="Average"/>
            </a:endParaRPr>
          </a:p>
          <a:p>
            <a:pPr marL="0" lvl="0" indent="457200" algn="l" rtl="0">
              <a:lnSpc>
                <a:spcPct val="115000"/>
              </a:lnSpc>
              <a:spcBef>
                <a:spcPts val="0"/>
              </a:spcBef>
              <a:spcAft>
                <a:spcPts val="0"/>
              </a:spcAft>
              <a:buNone/>
            </a:pPr>
            <a:r>
              <a:rPr lang="en" sz="1800">
                <a:solidFill>
                  <a:schemeClr val="dk1"/>
                </a:solidFill>
                <a:latin typeface="Average"/>
                <a:ea typeface="Average"/>
                <a:cs typeface="Average"/>
                <a:sym typeface="Average"/>
              </a:rPr>
              <a:t>1x ~ 20 ks / target, FPMA + FPMB</a:t>
            </a:r>
            <a:endParaRPr sz="1800">
              <a:solidFill>
                <a:schemeClr val="dk1"/>
              </a:solidFill>
              <a:latin typeface="Average"/>
              <a:ea typeface="Average"/>
              <a:cs typeface="Average"/>
              <a:sym typeface="Average"/>
            </a:endParaRPr>
          </a:p>
          <a:p>
            <a:pPr marL="457200" lvl="0" indent="-342900" algn="l" rtl="0">
              <a:lnSpc>
                <a:spcPct val="115000"/>
              </a:lnSpc>
              <a:spcBef>
                <a:spcPts val="0"/>
              </a:spcBef>
              <a:spcAft>
                <a:spcPts val="0"/>
              </a:spcAft>
              <a:buClr>
                <a:schemeClr val="dk1"/>
              </a:buClr>
              <a:buSzPts val="1800"/>
              <a:buFont typeface="Average"/>
              <a:buAutoNum type="arabicPeriod"/>
            </a:pPr>
            <a:r>
              <a:rPr lang="en" sz="1800" u="sng">
                <a:solidFill>
                  <a:schemeClr val="dk1"/>
                </a:solidFill>
                <a:latin typeface="Average"/>
                <a:ea typeface="Average"/>
                <a:cs typeface="Average"/>
                <a:sym typeface="Average"/>
              </a:rPr>
              <a:t>Fitting:</a:t>
            </a:r>
            <a:endParaRPr sz="1800" i="1">
              <a:solidFill>
                <a:srgbClr val="FF92E9"/>
              </a:solidFill>
              <a:latin typeface="Average"/>
              <a:ea typeface="Average"/>
              <a:cs typeface="Average"/>
              <a:sym typeface="Average"/>
            </a:endParaRPr>
          </a:p>
          <a:p>
            <a:pPr marL="914400" lvl="1" indent="-342900" algn="l" rtl="0">
              <a:lnSpc>
                <a:spcPct val="115000"/>
              </a:lnSpc>
              <a:spcBef>
                <a:spcPts val="0"/>
              </a:spcBef>
              <a:spcAft>
                <a:spcPts val="0"/>
              </a:spcAft>
              <a:buClr>
                <a:schemeClr val="dk1"/>
              </a:buClr>
              <a:buSzPts val="1800"/>
              <a:buFont typeface="Average"/>
              <a:buAutoNum type="alphaLcPeriod"/>
            </a:pPr>
            <a:r>
              <a:rPr lang="en" sz="1800" u="sng">
                <a:solidFill>
                  <a:schemeClr val="dk1"/>
                </a:solidFill>
                <a:latin typeface="Average"/>
                <a:ea typeface="Average"/>
                <a:cs typeface="Average"/>
                <a:sym typeface="Average"/>
              </a:rPr>
              <a:t>Background</a:t>
            </a:r>
            <a:r>
              <a:rPr lang="en" sz="1800">
                <a:solidFill>
                  <a:schemeClr val="dk1"/>
                </a:solidFill>
                <a:latin typeface="Average"/>
                <a:ea typeface="Average"/>
                <a:cs typeface="Average"/>
                <a:sym typeface="Average"/>
              </a:rPr>
              <a:t>:</a:t>
            </a:r>
            <a:r>
              <a:rPr lang="en" sz="1500">
                <a:solidFill>
                  <a:schemeClr val="dk1"/>
                </a:solidFill>
                <a:latin typeface="Average"/>
                <a:ea typeface="Average"/>
                <a:cs typeface="Average"/>
                <a:sym typeface="Average"/>
              </a:rPr>
              <a:t> </a:t>
            </a:r>
            <a:r>
              <a:rPr lang="en" sz="1800">
                <a:solidFill>
                  <a:schemeClr val="dk1"/>
                </a:solidFill>
                <a:latin typeface="Average"/>
                <a:ea typeface="Average"/>
                <a:cs typeface="Average"/>
                <a:sym typeface="Average"/>
              </a:rPr>
              <a:t>50’’ (source), 110’’ (background)</a:t>
            </a:r>
            <a:endParaRPr sz="1800">
              <a:solidFill>
                <a:schemeClr val="dk1"/>
              </a:solidFill>
              <a:latin typeface="Average"/>
              <a:ea typeface="Average"/>
              <a:cs typeface="Average"/>
              <a:sym typeface="Average"/>
            </a:endParaRPr>
          </a:p>
          <a:p>
            <a:pPr marL="914400" lvl="1" indent="-342900" algn="l" rtl="0">
              <a:lnSpc>
                <a:spcPct val="115000"/>
              </a:lnSpc>
              <a:spcBef>
                <a:spcPts val="0"/>
              </a:spcBef>
              <a:spcAft>
                <a:spcPts val="0"/>
              </a:spcAft>
              <a:buClr>
                <a:schemeClr val="dk1"/>
              </a:buClr>
              <a:buSzPts val="1800"/>
              <a:buFont typeface="Average"/>
              <a:buAutoNum type="alphaLcPeriod"/>
            </a:pPr>
            <a:r>
              <a:rPr lang="en" sz="1800" u="sng">
                <a:solidFill>
                  <a:schemeClr val="dk1"/>
                </a:solidFill>
                <a:latin typeface="Average"/>
                <a:ea typeface="Average"/>
                <a:cs typeface="Average"/>
                <a:sym typeface="Average"/>
              </a:rPr>
              <a:t>Fluxes</a:t>
            </a:r>
            <a:r>
              <a:rPr lang="en" sz="1800">
                <a:solidFill>
                  <a:schemeClr val="dk1"/>
                </a:solidFill>
                <a:latin typeface="Average"/>
                <a:ea typeface="Average"/>
                <a:cs typeface="Average"/>
                <a:sym typeface="Average"/>
              </a:rPr>
              <a:t>: 3 - 20 keV</a:t>
            </a:r>
            <a:endParaRPr sz="1800">
              <a:solidFill>
                <a:schemeClr val="dk1"/>
              </a:solidFill>
              <a:latin typeface="Average"/>
              <a:ea typeface="Average"/>
              <a:cs typeface="Average"/>
              <a:sym typeface="Average"/>
            </a:endParaRPr>
          </a:p>
        </p:txBody>
      </p:sp>
      <p:sp>
        <p:nvSpPr>
          <p:cNvPr id="259" name="Google Shape;259;p32"/>
          <p:cNvSpPr txBox="1"/>
          <p:nvPr/>
        </p:nvSpPr>
        <p:spPr>
          <a:xfrm>
            <a:off x="16350" y="43525"/>
            <a:ext cx="4624800" cy="4739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b="1" i="1" u="sng" dirty="0">
                <a:solidFill>
                  <a:srgbClr val="55D3B5"/>
                </a:solidFill>
                <a:latin typeface="Average"/>
                <a:ea typeface="Average"/>
                <a:cs typeface="Average"/>
                <a:sym typeface="Average"/>
              </a:rPr>
              <a:t>Swift (XRT):</a:t>
            </a:r>
            <a:r>
              <a:rPr lang="en" sz="2000" b="1" i="1" dirty="0">
                <a:solidFill>
                  <a:schemeClr val="dk1"/>
                </a:solidFill>
                <a:latin typeface="Average"/>
                <a:ea typeface="Average"/>
                <a:cs typeface="Average"/>
                <a:sym typeface="Average"/>
              </a:rPr>
              <a:t> Soft (0.2 - 10 keV), </a:t>
            </a:r>
            <a:endParaRPr sz="2000" b="1" i="1" dirty="0">
              <a:solidFill>
                <a:schemeClr val="dk1"/>
              </a:solidFill>
              <a:latin typeface="Average"/>
              <a:ea typeface="Average"/>
              <a:cs typeface="Average"/>
              <a:sym typeface="Average"/>
            </a:endParaRPr>
          </a:p>
          <a:p>
            <a:pPr marL="0" lvl="0" indent="0" algn="l" rtl="0">
              <a:lnSpc>
                <a:spcPct val="115000"/>
              </a:lnSpc>
              <a:spcBef>
                <a:spcPts val="0"/>
              </a:spcBef>
              <a:spcAft>
                <a:spcPts val="0"/>
              </a:spcAft>
              <a:buNone/>
            </a:pPr>
            <a:r>
              <a:rPr lang="en" sz="2000" b="1" i="1" dirty="0">
                <a:solidFill>
                  <a:schemeClr val="dk1"/>
                </a:solidFill>
                <a:latin typeface="Average"/>
                <a:ea typeface="Average"/>
                <a:cs typeface="Average"/>
                <a:sym typeface="Average"/>
              </a:rPr>
              <a:t>18’’ resolution, ~24’ FOV</a:t>
            </a:r>
            <a:endParaRPr sz="2000" b="1" i="1" dirty="0">
              <a:solidFill>
                <a:schemeClr val="dk1"/>
              </a:solidFill>
              <a:latin typeface="Average"/>
              <a:ea typeface="Average"/>
              <a:cs typeface="Average"/>
              <a:sym typeface="Average"/>
            </a:endParaRPr>
          </a:p>
          <a:p>
            <a:pPr marL="0" lvl="0" indent="0" algn="l" rtl="0">
              <a:lnSpc>
                <a:spcPct val="115000"/>
              </a:lnSpc>
              <a:spcBef>
                <a:spcPts val="0"/>
              </a:spcBef>
              <a:spcAft>
                <a:spcPts val="0"/>
              </a:spcAft>
              <a:buNone/>
            </a:pPr>
            <a:endParaRPr sz="1800" b="1" i="1" dirty="0">
              <a:solidFill>
                <a:schemeClr val="dk1"/>
              </a:solidFill>
              <a:latin typeface="Average"/>
              <a:ea typeface="Average"/>
              <a:cs typeface="Average"/>
              <a:sym typeface="Average"/>
            </a:endParaRPr>
          </a:p>
          <a:p>
            <a:pPr marL="457200" lvl="0" indent="-342900" algn="l" rtl="0">
              <a:lnSpc>
                <a:spcPct val="115000"/>
              </a:lnSpc>
              <a:spcBef>
                <a:spcPts val="0"/>
              </a:spcBef>
              <a:spcAft>
                <a:spcPts val="0"/>
              </a:spcAft>
              <a:buClr>
                <a:schemeClr val="dk1"/>
              </a:buClr>
              <a:buSzPts val="1800"/>
              <a:buFont typeface="Average"/>
              <a:buAutoNum type="arabicPeriod"/>
            </a:pPr>
            <a:r>
              <a:rPr lang="en" sz="1800" u="sng" dirty="0">
                <a:solidFill>
                  <a:schemeClr val="dk1"/>
                </a:solidFill>
                <a:latin typeface="Average"/>
                <a:ea typeface="Average"/>
                <a:cs typeface="Average"/>
                <a:sym typeface="Average"/>
              </a:rPr>
              <a:t>Observations</a:t>
            </a:r>
            <a:r>
              <a:rPr lang="en" sz="1800" dirty="0">
                <a:solidFill>
                  <a:schemeClr val="dk1"/>
                </a:solidFill>
                <a:latin typeface="Average"/>
                <a:ea typeface="Average"/>
                <a:cs typeface="Average"/>
                <a:sym typeface="Average"/>
              </a:rPr>
              <a:t>: </a:t>
            </a:r>
            <a:endParaRPr sz="1800" dirty="0">
              <a:solidFill>
                <a:schemeClr val="dk1"/>
              </a:solidFill>
              <a:latin typeface="Average"/>
              <a:ea typeface="Average"/>
              <a:cs typeface="Average"/>
              <a:sym typeface="Average"/>
            </a:endParaRPr>
          </a:p>
          <a:p>
            <a:pPr marL="0" lvl="0" indent="457200" algn="l" rtl="0">
              <a:lnSpc>
                <a:spcPct val="115000"/>
              </a:lnSpc>
              <a:spcBef>
                <a:spcPts val="0"/>
              </a:spcBef>
              <a:spcAft>
                <a:spcPts val="0"/>
              </a:spcAft>
              <a:buNone/>
            </a:pPr>
            <a:r>
              <a:rPr lang="en" sz="1800" dirty="0">
                <a:solidFill>
                  <a:schemeClr val="dk1"/>
                </a:solidFill>
                <a:latin typeface="Average"/>
                <a:ea typeface="Average"/>
                <a:cs typeface="Average"/>
                <a:sym typeface="Average"/>
              </a:rPr>
              <a:t>1x ~ 1 </a:t>
            </a:r>
            <a:r>
              <a:rPr lang="en" sz="1800" dirty="0" err="1">
                <a:solidFill>
                  <a:schemeClr val="dk1"/>
                </a:solidFill>
                <a:latin typeface="Average"/>
                <a:ea typeface="Average"/>
                <a:cs typeface="Average"/>
                <a:sym typeface="Average"/>
              </a:rPr>
              <a:t>ks</a:t>
            </a:r>
            <a:r>
              <a:rPr lang="en" sz="1800" dirty="0">
                <a:solidFill>
                  <a:schemeClr val="dk1"/>
                </a:solidFill>
                <a:latin typeface="Average"/>
                <a:ea typeface="Average"/>
                <a:cs typeface="Average"/>
                <a:sym typeface="Average"/>
              </a:rPr>
              <a:t> / target</a:t>
            </a:r>
            <a:endParaRPr sz="1800" dirty="0">
              <a:solidFill>
                <a:schemeClr val="dk1"/>
              </a:solidFill>
              <a:latin typeface="Average"/>
              <a:ea typeface="Average"/>
              <a:cs typeface="Average"/>
              <a:sym typeface="Average"/>
            </a:endParaRPr>
          </a:p>
          <a:p>
            <a:pPr marL="457200" lvl="0" indent="-342900" algn="l" rtl="0">
              <a:lnSpc>
                <a:spcPct val="115000"/>
              </a:lnSpc>
              <a:spcBef>
                <a:spcPts val="0"/>
              </a:spcBef>
              <a:spcAft>
                <a:spcPts val="0"/>
              </a:spcAft>
              <a:buClr>
                <a:schemeClr val="dk1"/>
              </a:buClr>
              <a:buSzPts val="1800"/>
              <a:buFont typeface="Average"/>
              <a:buAutoNum type="arabicPeriod"/>
            </a:pPr>
            <a:r>
              <a:rPr lang="en" sz="1800" u="sng" dirty="0">
                <a:solidFill>
                  <a:schemeClr val="dk1"/>
                </a:solidFill>
                <a:latin typeface="Average"/>
                <a:ea typeface="Average"/>
                <a:cs typeface="Average"/>
                <a:sym typeface="Average"/>
              </a:rPr>
              <a:t>Fitting:</a:t>
            </a:r>
            <a:endParaRPr sz="1800" i="1" dirty="0">
              <a:solidFill>
                <a:srgbClr val="FF92E9"/>
              </a:solidFill>
              <a:latin typeface="Average"/>
              <a:ea typeface="Average"/>
              <a:cs typeface="Average"/>
              <a:sym typeface="Average"/>
            </a:endParaRPr>
          </a:p>
          <a:p>
            <a:pPr marL="914400" lvl="1" indent="-342900" algn="l" rtl="0">
              <a:lnSpc>
                <a:spcPct val="115000"/>
              </a:lnSpc>
              <a:spcBef>
                <a:spcPts val="0"/>
              </a:spcBef>
              <a:spcAft>
                <a:spcPts val="0"/>
              </a:spcAft>
              <a:buClr>
                <a:schemeClr val="dk1"/>
              </a:buClr>
              <a:buSzPts val="1800"/>
              <a:buFont typeface="Average"/>
              <a:buAutoNum type="alphaLcPeriod"/>
            </a:pPr>
            <a:r>
              <a:rPr lang="en" sz="1800" u="sng" dirty="0">
                <a:solidFill>
                  <a:schemeClr val="dk1"/>
                </a:solidFill>
                <a:latin typeface="Average"/>
                <a:ea typeface="Average"/>
                <a:cs typeface="Average"/>
                <a:sym typeface="Average"/>
              </a:rPr>
              <a:t>Background</a:t>
            </a:r>
            <a:r>
              <a:rPr lang="en" sz="1800" dirty="0">
                <a:solidFill>
                  <a:schemeClr val="dk1"/>
                </a:solidFill>
                <a:latin typeface="Average"/>
                <a:ea typeface="Average"/>
                <a:cs typeface="Average"/>
                <a:sym typeface="Average"/>
              </a:rPr>
              <a:t>: Separate extraction region</a:t>
            </a:r>
            <a:endParaRPr sz="1800" dirty="0">
              <a:solidFill>
                <a:schemeClr val="dk1"/>
              </a:solidFill>
              <a:latin typeface="Average"/>
              <a:ea typeface="Average"/>
              <a:cs typeface="Average"/>
              <a:sym typeface="Average"/>
            </a:endParaRPr>
          </a:p>
          <a:p>
            <a:pPr marL="914400" lvl="1" indent="-342900" algn="l" rtl="0">
              <a:lnSpc>
                <a:spcPct val="115000"/>
              </a:lnSpc>
              <a:spcBef>
                <a:spcPts val="0"/>
              </a:spcBef>
              <a:spcAft>
                <a:spcPts val="0"/>
              </a:spcAft>
              <a:buClr>
                <a:schemeClr val="dk1"/>
              </a:buClr>
              <a:buSzPts val="1800"/>
              <a:buFont typeface="Average"/>
              <a:buAutoNum type="alphaLcPeriod"/>
            </a:pPr>
            <a:r>
              <a:rPr lang="en" sz="1800" u="sng" dirty="0">
                <a:solidFill>
                  <a:schemeClr val="dk1"/>
                </a:solidFill>
                <a:latin typeface="Average"/>
                <a:ea typeface="Average"/>
                <a:cs typeface="Average"/>
                <a:sym typeface="Average"/>
              </a:rPr>
              <a:t>Fluxes:</a:t>
            </a:r>
            <a:r>
              <a:rPr lang="en" sz="1800" dirty="0">
                <a:solidFill>
                  <a:schemeClr val="dk1"/>
                </a:solidFill>
                <a:latin typeface="Average"/>
                <a:ea typeface="Average"/>
                <a:cs typeface="Average"/>
                <a:sym typeface="Average"/>
              </a:rPr>
              <a:t> 0.3 -5 keV</a:t>
            </a:r>
            <a:endParaRPr sz="1800" dirty="0">
              <a:solidFill>
                <a:schemeClr val="dk1"/>
              </a:solidFill>
              <a:latin typeface="Average"/>
              <a:ea typeface="Average"/>
              <a:cs typeface="Average"/>
              <a:sym typeface="Average"/>
            </a:endParaRPr>
          </a:p>
        </p:txBody>
      </p:sp>
      <p:sp>
        <p:nvSpPr>
          <p:cNvPr id="260" name="Google Shape;260;p32"/>
          <p:cNvSpPr/>
          <p:nvPr/>
        </p:nvSpPr>
        <p:spPr>
          <a:xfrm>
            <a:off x="1095469" y="4179775"/>
            <a:ext cx="6664781" cy="790500"/>
          </a:xfrm>
          <a:prstGeom prst="rect">
            <a:avLst/>
          </a:prstGeom>
          <a:noFill/>
          <a:ln w="38100" cap="flat" cmpd="sng">
            <a:solidFill>
              <a:srgbClr val="FF92E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b="1" u="sng">
                <a:solidFill>
                  <a:srgbClr val="FF92E9"/>
                </a:solidFill>
                <a:latin typeface="Average"/>
                <a:ea typeface="Average"/>
                <a:cs typeface="Average"/>
                <a:sym typeface="Average"/>
              </a:rPr>
              <a:t>Joint Fit</a:t>
            </a:r>
            <a:r>
              <a:rPr lang="en" sz="2000" b="1">
                <a:solidFill>
                  <a:srgbClr val="FF92E9"/>
                </a:solidFill>
                <a:latin typeface="Average"/>
                <a:ea typeface="Average"/>
                <a:cs typeface="Average"/>
                <a:sym typeface="Average"/>
              </a:rPr>
              <a:t>:</a:t>
            </a:r>
            <a:r>
              <a:rPr lang="en" sz="2000" b="1" i="1">
                <a:solidFill>
                  <a:srgbClr val="FF92E9"/>
                </a:solidFill>
                <a:latin typeface="Average"/>
                <a:ea typeface="Average"/>
                <a:cs typeface="Average"/>
                <a:sym typeface="Average"/>
              </a:rPr>
              <a:t> const*tbabs*(ztbabs*broken power law + mekal)</a:t>
            </a:r>
            <a:endParaRPr sz="1600">
              <a:latin typeface="Average"/>
              <a:ea typeface="Average"/>
              <a:cs typeface="Average"/>
              <a:sym typeface="Average"/>
            </a:endParaRPr>
          </a:p>
        </p:txBody>
      </p:sp>
      <p:pic>
        <p:nvPicPr>
          <p:cNvPr id="261" name="Google Shape;261;p32"/>
          <p:cNvPicPr preferRelativeResize="0"/>
          <p:nvPr/>
        </p:nvPicPr>
        <p:blipFill>
          <a:blip r:embed="rId3">
            <a:alphaModFix/>
          </a:blip>
          <a:stretch>
            <a:fillRect/>
          </a:stretch>
        </p:blipFill>
        <p:spPr>
          <a:xfrm>
            <a:off x="2823875" y="1305324"/>
            <a:ext cx="1306801" cy="675576"/>
          </a:xfrm>
          <a:prstGeom prst="rect">
            <a:avLst/>
          </a:prstGeom>
          <a:noFill/>
          <a:ln>
            <a:noFill/>
          </a:ln>
        </p:spPr>
      </p:pic>
      <p:pic>
        <p:nvPicPr>
          <p:cNvPr id="262" name="Google Shape;262;p32"/>
          <p:cNvPicPr preferRelativeResize="0"/>
          <p:nvPr/>
        </p:nvPicPr>
        <p:blipFill>
          <a:blip r:embed="rId4">
            <a:alphaModFix/>
          </a:blip>
          <a:stretch>
            <a:fillRect/>
          </a:stretch>
        </p:blipFill>
        <p:spPr>
          <a:xfrm>
            <a:off x="7516675" y="1158575"/>
            <a:ext cx="1433076" cy="866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3"/>
          <p:cNvPicPr preferRelativeResize="0"/>
          <p:nvPr/>
        </p:nvPicPr>
        <p:blipFill>
          <a:blip r:embed="rId3">
            <a:alphaModFix/>
          </a:blip>
          <a:stretch>
            <a:fillRect/>
          </a:stretch>
        </p:blipFill>
        <p:spPr>
          <a:xfrm>
            <a:off x="4705703" y="791875"/>
            <a:ext cx="4265082" cy="3305026"/>
          </a:xfrm>
          <a:prstGeom prst="rect">
            <a:avLst/>
          </a:prstGeom>
          <a:noFill/>
          <a:ln>
            <a:noFill/>
          </a:ln>
        </p:spPr>
      </p:pic>
      <p:sp>
        <p:nvSpPr>
          <p:cNvPr id="268" name="Google Shape;268;p33"/>
          <p:cNvSpPr txBox="1">
            <a:spLocks noGrp="1"/>
          </p:cNvSpPr>
          <p:nvPr>
            <p:ph type="title"/>
          </p:nvPr>
        </p:nvSpPr>
        <p:spPr>
          <a:xfrm>
            <a:off x="203700" y="219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 and Hard X-ray Spectra (Sombrero)</a:t>
            </a:r>
            <a:endParaRPr/>
          </a:p>
        </p:txBody>
      </p:sp>
      <p:sp>
        <p:nvSpPr>
          <p:cNvPr id="269" name="Google Shape;269;p3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270" name="Google Shape;270;p33"/>
          <p:cNvSpPr txBox="1"/>
          <p:nvPr/>
        </p:nvSpPr>
        <p:spPr>
          <a:xfrm>
            <a:off x="7159375" y="791875"/>
            <a:ext cx="1811400" cy="256800"/>
          </a:xfrm>
          <a:prstGeom prst="rect">
            <a:avLst/>
          </a:prstGeom>
          <a:solidFill>
            <a:schemeClr val="dk1"/>
          </a:solidFill>
          <a:ln w="28575" cap="flat" cmpd="sng">
            <a:solidFill>
              <a:srgbClr val="0B031D"/>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r>
              <a:rPr lang="en" sz="1900" b="1">
                <a:solidFill>
                  <a:srgbClr val="0B031D"/>
                </a:solidFill>
                <a:latin typeface="Arimo"/>
                <a:ea typeface="Arimo"/>
                <a:cs typeface="Arimo"/>
                <a:sym typeface="Arimo"/>
              </a:rPr>
              <a:t>Swift+NuSTAR</a:t>
            </a:r>
            <a:endParaRPr sz="1900" b="1">
              <a:solidFill>
                <a:srgbClr val="0B031D"/>
              </a:solidFill>
              <a:latin typeface="Arimo"/>
              <a:ea typeface="Arimo"/>
              <a:cs typeface="Arimo"/>
              <a:sym typeface="Arimo"/>
            </a:endParaRPr>
          </a:p>
        </p:txBody>
      </p:sp>
      <p:sp>
        <p:nvSpPr>
          <p:cNvPr id="271" name="Google Shape;271;p33"/>
          <p:cNvSpPr txBox="1">
            <a:spLocks noGrp="1"/>
          </p:cNvSpPr>
          <p:nvPr>
            <p:ph type="body" idx="1"/>
          </p:nvPr>
        </p:nvSpPr>
        <p:spPr>
          <a:xfrm>
            <a:off x="4655250" y="4096900"/>
            <a:ext cx="4398300" cy="1046700"/>
          </a:xfrm>
          <a:prstGeom prst="rect">
            <a:avLst/>
          </a:prstGeom>
        </p:spPr>
        <p:txBody>
          <a:bodyPr spcFirstLastPara="1" wrap="square" lIns="91425" tIns="91425" rIns="91425" bIns="91425" anchor="t" anchorCtr="0">
            <a:normAutofit/>
          </a:bodyPr>
          <a:lstStyle/>
          <a:p>
            <a:pPr marL="0" lvl="0" indent="0" algn="just" rtl="0">
              <a:lnSpc>
                <a:spcPct val="115000"/>
              </a:lnSpc>
              <a:spcBef>
                <a:spcPts val="0"/>
              </a:spcBef>
              <a:spcAft>
                <a:spcPts val="0"/>
              </a:spcAft>
              <a:buNone/>
            </a:pPr>
            <a:r>
              <a:rPr lang="en" sz="1500" b="1" i="1">
                <a:solidFill>
                  <a:schemeClr val="accent5"/>
                </a:solidFill>
              </a:rPr>
              <a:t>Broken Power Law + Blackbody</a:t>
            </a:r>
            <a:r>
              <a:rPr lang="en" sz="1500">
                <a:solidFill>
                  <a:schemeClr val="accent5"/>
                </a:solidFill>
              </a:rPr>
              <a:t>:</a:t>
            </a:r>
            <a:r>
              <a:rPr lang="en" sz="1500">
                <a:solidFill>
                  <a:schemeClr val="dk1"/>
                </a:solidFill>
              </a:rPr>
              <a:t> Pre-break slope 1.6, post-break 2.9, break @ ~6 keV</a:t>
            </a:r>
            <a:endParaRPr sz="1500">
              <a:solidFill>
                <a:schemeClr val="dk1"/>
              </a:solidFill>
            </a:endParaRPr>
          </a:p>
          <a:p>
            <a:pPr marL="0" lvl="0" indent="0" algn="just" rtl="0">
              <a:lnSpc>
                <a:spcPct val="115000"/>
              </a:lnSpc>
              <a:spcBef>
                <a:spcPts val="0"/>
              </a:spcBef>
              <a:spcAft>
                <a:spcPts val="0"/>
              </a:spcAft>
              <a:buNone/>
            </a:pPr>
            <a:endParaRPr sz="1500">
              <a:solidFill>
                <a:schemeClr val="dk1"/>
              </a:solidFill>
            </a:endParaRPr>
          </a:p>
        </p:txBody>
      </p:sp>
      <p:pic>
        <p:nvPicPr>
          <p:cNvPr id="272" name="Google Shape;272;p33"/>
          <p:cNvPicPr preferRelativeResize="0"/>
          <p:nvPr/>
        </p:nvPicPr>
        <p:blipFill>
          <a:blip r:embed="rId4">
            <a:alphaModFix/>
          </a:blip>
          <a:stretch>
            <a:fillRect/>
          </a:stretch>
        </p:blipFill>
        <p:spPr>
          <a:xfrm>
            <a:off x="180675" y="791875"/>
            <a:ext cx="4398341" cy="3305026"/>
          </a:xfrm>
          <a:prstGeom prst="rect">
            <a:avLst/>
          </a:prstGeom>
          <a:noFill/>
          <a:ln>
            <a:noFill/>
          </a:ln>
        </p:spPr>
      </p:pic>
      <p:sp>
        <p:nvSpPr>
          <p:cNvPr id="273" name="Google Shape;273;p33"/>
          <p:cNvSpPr txBox="1"/>
          <p:nvPr/>
        </p:nvSpPr>
        <p:spPr>
          <a:xfrm>
            <a:off x="3601200" y="791875"/>
            <a:ext cx="970800" cy="256800"/>
          </a:xfrm>
          <a:prstGeom prst="rect">
            <a:avLst/>
          </a:prstGeom>
          <a:solidFill>
            <a:schemeClr val="dk1"/>
          </a:solidFill>
          <a:ln w="28575" cap="flat" cmpd="sng">
            <a:solidFill>
              <a:srgbClr val="0B031D"/>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r>
              <a:rPr lang="en" sz="1900" b="1">
                <a:solidFill>
                  <a:srgbClr val="0B031D"/>
                </a:solidFill>
                <a:latin typeface="Arimo"/>
                <a:ea typeface="Arimo"/>
                <a:cs typeface="Arimo"/>
                <a:sym typeface="Arimo"/>
              </a:rPr>
              <a:t>NICER</a:t>
            </a:r>
            <a:endParaRPr sz="1900" b="1">
              <a:solidFill>
                <a:srgbClr val="0B031D"/>
              </a:solidFill>
              <a:latin typeface="Arimo"/>
              <a:ea typeface="Arimo"/>
              <a:cs typeface="Arimo"/>
              <a:sym typeface="Arimo"/>
            </a:endParaRPr>
          </a:p>
        </p:txBody>
      </p:sp>
      <p:sp>
        <p:nvSpPr>
          <p:cNvPr id="274" name="Google Shape;274;p33"/>
          <p:cNvSpPr txBox="1">
            <a:spLocks noGrp="1"/>
          </p:cNvSpPr>
          <p:nvPr>
            <p:ph type="body" idx="1"/>
          </p:nvPr>
        </p:nvSpPr>
        <p:spPr>
          <a:xfrm>
            <a:off x="37950" y="4096900"/>
            <a:ext cx="4617300" cy="10467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 sz="1500" b="1" i="1" dirty="0">
                <a:solidFill>
                  <a:srgbClr val="E68138"/>
                </a:solidFill>
              </a:rPr>
              <a:t>Power Law </a:t>
            </a:r>
            <a:r>
              <a:rPr lang="en" sz="1500" b="1" dirty="0">
                <a:solidFill>
                  <a:srgbClr val="E68138"/>
                </a:solidFill>
              </a:rPr>
              <a:t>+ </a:t>
            </a:r>
            <a:r>
              <a:rPr lang="en" sz="1500" b="1" i="1" dirty="0">
                <a:solidFill>
                  <a:srgbClr val="E68138"/>
                </a:solidFill>
              </a:rPr>
              <a:t>Blackbody:</a:t>
            </a:r>
            <a:r>
              <a:rPr lang="en" sz="1500" b="1" i="1" dirty="0">
                <a:solidFill>
                  <a:srgbClr val="FF92E9"/>
                </a:solidFill>
              </a:rPr>
              <a:t> </a:t>
            </a:r>
            <a:r>
              <a:rPr lang="en" sz="1500" dirty="0">
                <a:solidFill>
                  <a:schemeClr val="dk1"/>
                </a:solidFill>
              </a:rPr>
              <a:t>Dominates @ &lt; 2 keV </a:t>
            </a:r>
          </a:p>
          <a:p>
            <a:pPr marL="0" lvl="0" indent="0" algn="just" rtl="0">
              <a:spcBef>
                <a:spcPts val="0"/>
              </a:spcBef>
              <a:spcAft>
                <a:spcPts val="0"/>
              </a:spcAft>
              <a:buNone/>
            </a:pPr>
            <a:r>
              <a:rPr lang="en" sz="1500" b="1" i="1" dirty="0">
                <a:solidFill>
                  <a:srgbClr val="ADADAD"/>
                </a:solidFill>
              </a:rPr>
              <a:t>Non-X-ray Background</a:t>
            </a:r>
            <a:r>
              <a:rPr lang="en" sz="1500" dirty="0">
                <a:solidFill>
                  <a:srgbClr val="ADADAD"/>
                </a:solidFill>
              </a:rPr>
              <a:t>: </a:t>
            </a:r>
            <a:r>
              <a:rPr lang="en" sz="1500" dirty="0">
                <a:solidFill>
                  <a:schemeClr val="dk1"/>
                </a:solidFill>
              </a:rPr>
              <a:t>Dominates @ &gt; 2 keV</a:t>
            </a:r>
            <a:endParaRPr sz="1500" b="1" i="1" dirty="0">
              <a:solidFill>
                <a:srgbClr val="FF92E9"/>
              </a:solidFill>
            </a:endParaRPr>
          </a:p>
        </p:txBody>
      </p:sp>
      <p:sp>
        <p:nvSpPr>
          <p:cNvPr id="275" name="Google Shape;275;p33"/>
          <p:cNvSpPr txBox="1"/>
          <p:nvPr/>
        </p:nvSpPr>
        <p:spPr>
          <a:xfrm>
            <a:off x="3041075" y="2496588"/>
            <a:ext cx="1138800" cy="152400"/>
          </a:xfrm>
          <a:prstGeom prst="rect">
            <a:avLst/>
          </a:prstGeom>
          <a:solidFill>
            <a:schemeClr val="dk1"/>
          </a:solid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rgbClr val="0B031D"/>
                </a:solidFill>
                <a:latin typeface="Average"/>
                <a:ea typeface="Average"/>
                <a:cs typeface="Average"/>
                <a:sym typeface="Average"/>
              </a:rPr>
              <a:t>Red. Cstat. ~ 0.98</a:t>
            </a:r>
            <a:endParaRPr sz="1200">
              <a:solidFill>
                <a:srgbClr val="0B031D"/>
              </a:solidFill>
              <a:latin typeface="Average"/>
              <a:ea typeface="Average"/>
              <a:cs typeface="Average"/>
              <a:sym typeface="Average"/>
            </a:endParaRPr>
          </a:p>
        </p:txBody>
      </p:sp>
      <p:sp>
        <p:nvSpPr>
          <p:cNvPr id="276" name="Google Shape;276;p33"/>
          <p:cNvSpPr txBox="1"/>
          <p:nvPr/>
        </p:nvSpPr>
        <p:spPr>
          <a:xfrm>
            <a:off x="7476150" y="1067900"/>
            <a:ext cx="1412400" cy="256800"/>
          </a:xfrm>
          <a:prstGeom prst="rect">
            <a:avLst/>
          </a:prstGeom>
          <a:solidFill>
            <a:schemeClr val="dk1"/>
          </a:solidFill>
          <a:ln>
            <a:noFill/>
          </a:ln>
        </p:spPr>
        <p:txBody>
          <a:bodyPr spcFirstLastPara="1" wrap="square" lIns="0" tIns="0" rIns="0" bIns="0" anchor="t" anchorCtr="0">
            <a:noAutofit/>
          </a:bodyPr>
          <a:lstStyle/>
          <a:p>
            <a:pPr marL="0" lvl="0" indent="0" algn="ctr" rtl="0">
              <a:spcBef>
                <a:spcPts val="0"/>
              </a:spcBef>
              <a:spcAft>
                <a:spcPts val="0"/>
              </a:spcAft>
              <a:buNone/>
            </a:pPr>
            <a:r>
              <a:rPr lang="en" sz="1300" b="1" i="1">
                <a:solidFill>
                  <a:srgbClr val="0B031D"/>
                </a:solidFill>
                <a:latin typeface="Arimo"/>
                <a:ea typeface="Arimo"/>
                <a:cs typeface="Arimo"/>
                <a:sym typeface="Arimo"/>
              </a:rPr>
              <a:t>(Bkg. subtracted)</a:t>
            </a:r>
            <a:endParaRPr sz="1300" b="1" i="1">
              <a:solidFill>
                <a:srgbClr val="0B031D"/>
              </a:solidFill>
              <a:latin typeface="Arimo"/>
              <a:ea typeface="Arimo"/>
              <a:cs typeface="Arimo"/>
              <a:sym typeface="Arimo"/>
            </a:endParaRPr>
          </a:p>
        </p:txBody>
      </p:sp>
      <p:sp>
        <p:nvSpPr>
          <p:cNvPr id="277" name="Google Shape;277;p33"/>
          <p:cNvSpPr txBox="1"/>
          <p:nvPr/>
        </p:nvSpPr>
        <p:spPr>
          <a:xfrm>
            <a:off x="3358050" y="1067900"/>
            <a:ext cx="1138800" cy="212400"/>
          </a:xfrm>
          <a:prstGeom prst="rect">
            <a:avLst/>
          </a:prstGeom>
          <a:solidFill>
            <a:schemeClr val="dk1"/>
          </a:solidFill>
          <a:ln>
            <a:noFill/>
          </a:ln>
        </p:spPr>
        <p:txBody>
          <a:bodyPr spcFirstLastPara="1" wrap="square" lIns="0" tIns="0" rIns="0" bIns="0" anchor="t" anchorCtr="0">
            <a:noAutofit/>
          </a:bodyPr>
          <a:lstStyle/>
          <a:p>
            <a:pPr marL="0" lvl="0" indent="0" algn="ctr" rtl="0">
              <a:spcBef>
                <a:spcPts val="0"/>
              </a:spcBef>
              <a:spcAft>
                <a:spcPts val="0"/>
              </a:spcAft>
              <a:buNone/>
            </a:pPr>
            <a:r>
              <a:rPr lang="en" sz="1300" b="1" i="1">
                <a:solidFill>
                  <a:srgbClr val="0B031D"/>
                </a:solidFill>
                <a:latin typeface="Arimo"/>
                <a:ea typeface="Arimo"/>
                <a:cs typeface="Arimo"/>
                <a:sym typeface="Arimo"/>
              </a:rPr>
              <a:t>(Bkg.+source)</a:t>
            </a:r>
            <a:endParaRPr sz="1300" b="1" i="1">
              <a:solidFill>
                <a:srgbClr val="0B031D"/>
              </a:solidFill>
              <a:latin typeface="Arimo"/>
              <a:ea typeface="Arimo"/>
              <a:cs typeface="Arimo"/>
              <a:sym typeface="Arimo"/>
            </a:endParaRPr>
          </a:p>
        </p:txBody>
      </p:sp>
      <p:sp>
        <p:nvSpPr>
          <p:cNvPr id="278" name="Google Shape;278;p33"/>
          <p:cNvSpPr txBox="1"/>
          <p:nvPr/>
        </p:nvSpPr>
        <p:spPr>
          <a:xfrm>
            <a:off x="7495675" y="2496575"/>
            <a:ext cx="1138800" cy="152400"/>
          </a:xfrm>
          <a:prstGeom prst="rect">
            <a:avLst/>
          </a:prstGeom>
          <a:solidFill>
            <a:schemeClr val="dk1"/>
          </a:solid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rgbClr val="0B031D"/>
                </a:solidFill>
                <a:latin typeface="Average"/>
                <a:ea typeface="Average"/>
                <a:cs typeface="Average"/>
                <a:sym typeface="Average"/>
              </a:rPr>
              <a:t>Red. Cstat. ~ 0.98</a:t>
            </a:r>
            <a:endParaRPr sz="1200">
              <a:solidFill>
                <a:srgbClr val="0B031D"/>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2603</Words>
  <Application>Microsoft Macintosh PowerPoint</Application>
  <PresentationFormat>On-screen Show (16:9)</PresentationFormat>
  <Paragraphs>360</Paragraphs>
  <Slides>27</Slides>
  <Notes>27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Oswald</vt:lpstr>
      <vt:lpstr>Roboto</vt:lpstr>
      <vt:lpstr>Arial</vt:lpstr>
      <vt:lpstr>Roboto Medium</vt:lpstr>
      <vt:lpstr>Average</vt:lpstr>
      <vt:lpstr>Roboto Light</vt:lpstr>
      <vt:lpstr>Roboto Black</vt:lpstr>
      <vt:lpstr>Arimo</vt:lpstr>
      <vt:lpstr>Simple Light</vt:lpstr>
      <vt:lpstr>Slate</vt:lpstr>
      <vt:lpstr>PowerPoint Presentation</vt:lpstr>
      <vt:lpstr>PowerPoint Presentation</vt:lpstr>
      <vt:lpstr>EHT ETHER Sample</vt:lpstr>
      <vt:lpstr>EHT ETHER “Gold Sample”</vt:lpstr>
      <vt:lpstr>Low Luminosity AGN in X-ray</vt:lpstr>
      <vt:lpstr>Low Luminosity AGN in X-ray</vt:lpstr>
      <vt:lpstr>Soft and Hard X-ray LLAGN Observations</vt:lpstr>
      <vt:lpstr>Soft and Hard X-ray LLAGN Observations</vt:lpstr>
      <vt:lpstr>Soft and Hard X-ray Spectra (Sombrero)</vt:lpstr>
      <vt:lpstr>NICER Soft X-ray Light Curves</vt:lpstr>
      <vt:lpstr>NICER Soft X-ray Light Curves</vt:lpstr>
      <vt:lpstr>NICER Soft X-ray Light Curves</vt:lpstr>
      <vt:lpstr>Power Law Flux-Photon Index Anti-Correlation</vt:lpstr>
      <vt:lpstr>Interpretation </vt:lpstr>
      <vt:lpstr>What’s Next? </vt:lpstr>
      <vt:lpstr>Backup Slides</vt:lpstr>
      <vt:lpstr>PowerPoint Presentation</vt:lpstr>
      <vt:lpstr>Multi-wavelength Benefits</vt:lpstr>
      <vt:lpstr>Low Luminosity AGN</vt:lpstr>
      <vt:lpstr>Low Luminosity AGN</vt:lpstr>
      <vt:lpstr>Comparing NICER &amp; NuSTAR</vt:lpstr>
      <vt:lpstr>Sombrero NICER Light Curve Auto-Correlation </vt:lpstr>
      <vt:lpstr>Historical LLAGN X-ray Flux-Photon Index Anti-Correlation</vt:lpstr>
      <vt:lpstr>Broadband SED Modeling</vt:lpstr>
      <vt:lpstr>BH mass - Eddington Ratio - Ring Size</vt:lpstr>
      <vt:lpstr>ETHER Sample Alternate plot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Nicole Ford</cp:lastModifiedBy>
  <cp:revision>5</cp:revision>
  <dcterms:modified xsi:type="dcterms:W3CDTF">2024-07-31T02:48:36Z</dcterms:modified>
</cp:coreProperties>
</file>