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0"/>
  </p:notesMasterIdLst>
  <p:sldIdLst>
    <p:sldId id="256" r:id="rId2"/>
    <p:sldId id="293" r:id="rId3"/>
    <p:sldId id="298" r:id="rId4"/>
    <p:sldId id="300" r:id="rId5"/>
    <p:sldId id="301" r:id="rId6"/>
    <p:sldId id="304" r:id="rId7"/>
    <p:sldId id="305" r:id="rId8"/>
    <p:sldId id="295" r:id="rId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703"/>
  </p:normalViewPr>
  <p:slideViewPr>
    <p:cSldViewPr snapToGrid="0" snapToObjects="1">
      <p:cViewPr varScale="1">
        <p:scale>
          <a:sx n="50" d="100"/>
          <a:sy n="50" d="100"/>
        </p:scale>
        <p:origin x="704"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22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eg"/>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eg"/>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eg"/>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Rectangle"/>
          <p:cNvSpPr/>
          <p:nvPr/>
        </p:nvSpPr>
        <p:spPr>
          <a:xfrm>
            <a:off x="-2183" y="13218782"/>
            <a:ext cx="24388366" cy="497417"/>
          </a:xfrm>
          <a:prstGeom prst="rect">
            <a:avLst/>
          </a:prstGeom>
          <a:solidFill>
            <a:srgbClr val="929292"/>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43" name="Koji Mukai"/>
          <p:cNvSpPr txBox="1"/>
          <p:nvPr/>
        </p:nvSpPr>
        <p:spPr>
          <a:xfrm>
            <a:off x="483759" y="13205947"/>
            <a:ext cx="1911148"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BEBEB"/>
                </a:solidFill>
              </a:defRPr>
            </a:lvl1pPr>
          </a:lstStyle>
          <a:p>
            <a:r>
              <a:t>Koji Mukai</a:t>
            </a:r>
          </a:p>
        </p:txBody>
      </p:sp>
      <p:sp>
        <p:nvSpPr>
          <p:cNvPr id="144" name="Science with XRISM"/>
          <p:cNvSpPr txBox="1"/>
          <p:nvPr/>
        </p:nvSpPr>
        <p:spPr>
          <a:xfrm>
            <a:off x="9684111" y="13200751"/>
            <a:ext cx="501579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BEBEB"/>
                </a:solidFill>
              </a:defRPr>
            </a:lvl1pPr>
          </a:lstStyle>
          <a:p>
            <a:r>
              <a:rPr lang="en-US" dirty="0"/>
              <a:t>Tools &amp; Resources Overview</a:t>
            </a:r>
            <a:endParaRPr dirty="0"/>
          </a:p>
        </p:txBody>
      </p:sp>
      <p:sp>
        <p:nvSpPr>
          <p:cNvPr id="145" name="Indiana University, 2021 Mar 2"/>
          <p:cNvSpPr txBox="1"/>
          <p:nvPr/>
        </p:nvSpPr>
        <p:spPr>
          <a:xfrm>
            <a:off x="21113353" y="13182521"/>
            <a:ext cx="2869375"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EBEBEB"/>
                </a:solidFill>
              </a:defRPr>
            </a:lvl1pPr>
          </a:lstStyle>
          <a:p>
            <a:r>
              <a:rPr lang="en-US" dirty="0"/>
              <a:t>2024 January 17</a:t>
            </a:r>
            <a:endParaRPr dirty="0"/>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eg"/>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hf hdr="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XRISM_name_and_tagline.png" descr="XRISM_name_and_tagline.png"/>
          <p:cNvPicPr>
            <a:picLocks noChangeAspect="1"/>
          </p:cNvPicPr>
          <p:nvPr/>
        </p:nvPicPr>
        <p:blipFill>
          <a:blip r:embed="rId3"/>
          <a:stretch>
            <a:fillRect/>
          </a:stretch>
        </p:blipFill>
        <p:spPr>
          <a:xfrm>
            <a:off x="370196" y="1969557"/>
            <a:ext cx="12040746" cy="3167808"/>
          </a:xfrm>
          <a:prstGeom prst="rect">
            <a:avLst/>
          </a:prstGeom>
          <a:ln w="12700">
            <a:miter lim="400000"/>
          </a:ln>
        </p:spPr>
      </p:pic>
      <p:pic>
        <p:nvPicPr>
          <p:cNvPr id="156" name="xrism_8k.png" descr="xrism_8k.png"/>
          <p:cNvPicPr>
            <a:picLocks noChangeAspect="1"/>
          </p:cNvPicPr>
          <p:nvPr/>
        </p:nvPicPr>
        <p:blipFill>
          <a:blip r:embed="rId4"/>
          <a:stretch>
            <a:fillRect/>
          </a:stretch>
        </p:blipFill>
        <p:spPr>
          <a:xfrm>
            <a:off x="11511280" y="4274061"/>
            <a:ext cx="14350692" cy="8072264"/>
          </a:xfrm>
          <a:prstGeom prst="rect">
            <a:avLst/>
          </a:prstGeom>
          <a:ln w="12700">
            <a:miter lim="400000"/>
          </a:ln>
        </p:spPr>
      </p:pic>
      <p:sp>
        <p:nvSpPr>
          <p:cNvPr id="157" name="Resolving the Nature of the Energetic Cosmos"/>
          <p:cNvSpPr txBox="1"/>
          <p:nvPr/>
        </p:nvSpPr>
        <p:spPr>
          <a:xfrm>
            <a:off x="1505922" y="7300954"/>
            <a:ext cx="12887412" cy="11714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312" tIns="214312" rIns="214312" bIns="214312" anchor="ctr">
            <a:spAutoFit/>
          </a:bodyPr>
          <a:lstStyle>
            <a:lvl1pPr defTabSz="2464593">
              <a:defRPr sz="3200" b="1" i="1"/>
            </a:lvl1pPr>
          </a:lstStyle>
          <a:p>
            <a:r>
              <a:rPr lang="en-US" sz="4800" i="0" dirty="0"/>
              <a:t>Overview of Tools &amp; Resources</a:t>
            </a:r>
            <a:endParaRPr sz="4800" i="0" dirty="0"/>
          </a:p>
        </p:txBody>
      </p:sp>
      <p:pic>
        <p:nvPicPr>
          <p:cNvPr id="158" name="Image" descr="Image"/>
          <p:cNvPicPr>
            <a:picLocks noChangeAspect="1"/>
          </p:cNvPicPr>
          <p:nvPr/>
        </p:nvPicPr>
        <p:blipFill>
          <a:blip r:embed="rId5"/>
          <a:stretch>
            <a:fillRect/>
          </a:stretch>
        </p:blipFill>
        <p:spPr>
          <a:xfrm>
            <a:off x="19375513" y="506128"/>
            <a:ext cx="3682827" cy="3080532"/>
          </a:xfrm>
          <a:prstGeom prst="rect">
            <a:avLst/>
          </a:prstGeom>
          <a:ln w="12700">
            <a:miter lim="400000"/>
          </a:ln>
        </p:spPr>
      </p:pic>
      <p:pic>
        <p:nvPicPr>
          <p:cNvPr id="159" name="Image" descr="Image"/>
          <p:cNvPicPr>
            <a:picLocks noChangeAspect="1"/>
          </p:cNvPicPr>
          <p:nvPr/>
        </p:nvPicPr>
        <p:blipFill>
          <a:blip r:embed="rId6"/>
          <a:stretch>
            <a:fillRect/>
          </a:stretch>
        </p:blipFill>
        <p:spPr>
          <a:xfrm>
            <a:off x="13208000" y="460785"/>
            <a:ext cx="2986543" cy="1856501"/>
          </a:xfrm>
          <a:prstGeom prst="rect">
            <a:avLst/>
          </a:prstGeom>
          <a:ln w="12700">
            <a:miter lim="400000"/>
          </a:ln>
        </p:spPr>
      </p:pic>
      <p:pic>
        <p:nvPicPr>
          <p:cNvPr id="160" name="Image" descr="Image"/>
          <p:cNvPicPr>
            <a:picLocks noChangeAspect="1"/>
          </p:cNvPicPr>
          <p:nvPr/>
        </p:nvPicPr>
        <p:blipFill>
          <a:blip r:embed="rId7"/>
          <a:stretch>
            <a:fillRect/>
          </a:stretch>
        </p:blipFill>
        <p:spPr>
          <a:xfrm>
            <a:off x="15027777" y="3203417"/>
            <a:ext cx="2852301" cy="1225103"/>
          </a:xfrm>
          <a:prstGeom prst="rect">
            <a:avLst/>
          </a:prstGeom>
          <a:ln w="12700">
            <a:miter lim="400000"/>
          </a:ln>
        </p:spPr>
      </p:pic>
      <p:sp>
        <p:nvSpPr>
          <p:cNvPr id="161" name="Koji Mukai…"/>
          <p:cNvSpPr txBox="1"/>
          <p:nvPr/>
        </p:nvSpPr>
        <p:spPr>
          <a:xfrm>
            <a:off x="453760" y="9412188"/>
            <a:ext cx="15740783" cy="2934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600" b="1">
                <a:solidFill>
                  <a:srgbClr val="FF2600"/>
                </a:solidFill>
              </a:defRPr>
            </a:pPr>
            <a:r>
              <a:rPr dirty="0"/>
              <a:t>Koji Mukai</a:t>
            </a:r>
          </a:p>
          <a:p>
            <a:pPr>
              <a:defRPr sz="4600" b="1"/>
            </a:pPr>
            <a:r>
              <a:rPr dirty="0"/>
              <a:t>NASA Goddard Space Flight Center</a:t>
            </a:r>
            <a:endParaRPr lang="en-US" dirty="0"/>
          </a:p>
          <a:p>
            <a:pPr>
              <a:defRPr sz="4600" b="1"/>
            </a:pPr>
            <a:r>
              <a:rPr lang="en-US" dirty="0"/>
              <a:t>and University of Maryland, Baltimore County</a:t>
            </a:r>
            <a:endParaRPr dirty="0"/>
          </a:p>
          <a:p>
            <a:pPr>
              <a:defRPr sz="4600" b="1"/>
            </a:pPr>
            <a:r>
              <a:rPr dirty="0"/>
              <a:t>NASA XRISM Guest Observer Facility</a:t>
            </a:r>
          </a:p>
        </p:txBody>
      </p:sp>
      <p:sp>
        <p:nvSpPr>
          <p:cNvPr id="162" name="Science with"/>
          <p:cNvSpPr txBox="1"/>
          <p:nvPr/>
        </p:nvSpPr>
        <p:spPr>
          <a:xfrm>
            <a:off x="3284535" y="638506"/>
            <a:ext cx="10265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000" b="1" i="1"/>
            </a:lvl1pPr>
          </a:lstStyle>
          <a:p>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89DF2-5916-077A-EB7E-DDBF7D04C136}"/>
              </a:ext>
            </a:extLst>
          </p:cNvPr>
          <p:cNvSpPr>
            <a:spLocks noGrp="1"/>
          </p:cNvSpPr>
          <p:nvPr>
            <p:ph type="sldNum" sz="quarter" idx="2"/>
          </p:nvPr>
        </p:nvSpPr>
        <p:spPr/>
        <p:txBody>
          <a:bodyPr/>
          <a:lstStyle/>
          <a:p>
            <a:fld id="{86CB4B4D-7CA3-9044-876B-883B54F8677D}" type="slidenum">
              <a:rPr lang="en-US" smtClean="0"/>
              <a:t>2</a:t>
            </a:fld>
            <a:endParaRPr lang="en-US"/>
          </a:p>
        </p:txBody>
      </p:sp>
      <p:sp>
        <p:nvSpPr>
          <p:cNvPr id="3" name="TextBox 2">
            <a:extLst>
              <a:ext uri="{FF2B5EF4-FFF2-40B4-BE49-F238E27FC236}">
                <a16:creationId xmlns:a16="http://schemas.microsoft.com/office/drawing/2014/main" id="{F921B10D-81CE-F369-FAB2-0F0808BA67FD}"/>
              </a:ext>
            </a:extLst>
          </p:cNvPr>
          <p:cNvSpPr txBox="1"/>
          <p:nvPr/>
        </p:nvSpPr>
        <p:spPr>
          <a:xfrm>
            <a:off x="8487720" y="897450"/>
            <a:ext cx="7027565"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XRISM and HEASARC</a:t>
            </a:r>
          </a:p>
        </p:txBody>
      </p:sp>
      <p:sp>
        <p:nvSpPr>
          <p:cNvPr id="4" name="TextBox 3">
            <a:extLst>
              <a:ext uri="{FF2B5EF4-FFF2-40B4-BE49-F238E27FC236}">
                <a16:creationId xmlns:a16="http://schemas.microsoft.com/office/drawing/2014/main" id="{C85CE766-8022-21A4-895A-D444A348D296}"/>
              </a:ext>
            </a:extLst>
          </p:cNvPr>
          <p:cNvSpPr txBox="1"/>
          <p:nvPr/>
        </p:nvSpPr>
        <p:spPr>
          <a:xfrm>
            <a:off x="1648751" y="2436221"/>
            <a:ext cx="20705495" cy="10690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000" dirty="0"/>
              <a:t>HEASARC (High Energy Astrophysics Science Archive Research Center) is the main archive of high energy (X-ray and gamma-ray) astrophysics missions for NASA and beyond.</a:t>
            </a:r>
          </a:p>
          <a:p>
            <a:pPr marL="685800" indent="-685800" algn="l">
              <a:buFont typeface="Wingdings" pitchFamily="2" charset="2"/>
              <a:buChar char="v"/>
            </a:pPr>
            <a:r>
              <a:rPr kumimoji="0" lang="en-US" sz="4000" b="0" i="0" u="none" strike="noStrike" cap="none" spc="0" normalizeH="0" baseline="0" dirty="0">
                <a:ln>
                  <a:noFill/>
                </a:ln>
                <a:solidFill>
                  <a:srgbClr val="FFFFFF"/>
                </a:solidFill>
                <a:effectLst/>
                <a:uFillTx/>
                <a:latin typeface="+mn-lt"/>
                <a:ea typeface="+mn-ea"/>
                <a:cs typeface="+mn-cs"/>
                <a:sym typeface="Helvetica Neue"/>
              </a:rPr>
              <a:t>All XRISM observational data will be archived at HEASARC and will be made public after the exclusive-</a:t>
            </a:r>
            <a:r>
              <a:rPr lang="en-US" sz="4000" dirty="0"/>
              <a:t>use period is over.</a:t>
            </a:r>
          </a:p>
          <a:p>
            <a:pPr marL="685800" indent="-685800" algn="l">
              <a:buFont typeface="Wingdings" pitchFamily="2" charset="2"/>
              <a:buChar char="v"/>
            </a:pPr>
            <a:r>
              <a:rPr lang="en-US" sz="4000" dirty="0">
                <a:latin typeface="Helvetica" pitchFamily="2" charset="0"/>
              </a:rPr>
              <a:t>The </a:t>
            </a:r>
            <a:r>
              <a:rPr lang="en-US" sz="4000" dirty="0" err="1">
                <a:solidFill>
                  <a:srgbClr val="FF0000"/>
                </a:solidFill>
                <a:latin typeface="Helvetica" pitchFamily="2" charset="0"/>
              </a:rPr>
              <a:t>xrismmastr</a:t>
            </a:r>
            <a:r>
              <a:rPr lang="en-US" sz="4000" dirty="0">
                <a:latin typeface="Helvetica" pitchFamily="2" charset="0"/>
              </a:rPr>
              <a:t> catalog (to be made available via Browse and </a:t>
            </a:r>
            <a:r>
              <a:rPr lang="en-US" sz="4000" dirty="0" err="1">
                <a:latin typeface="Helvetica" pitchFamily="2" charset="0"/>
              </a:rPr>
              <a:t>Xamin</a:t>
            </a:r>
            <a:r>
              <a:rPr lang="en-US" sz="4000" dirty="0">
                <a:latin typeface="Helvetica" pitchFamily="2" charset="0"/>
              </a:rPr>
              <a:t> interfaces) will contain searchable information on accepted, planned, performed and/or archived XRISM observations.</a:t>
            </a:r>
          </a:p>
          <a:p>
            <a:pPr marL="685800" indent="-685800" algn="l">
              <a:buFont typeface="Wingdings" pitchFamily="2" charset="2"/>
              <a:buChar char="v"/>
            </a:pPr>
            <a:r>
              <a:rPr lang="en-US" sz="4000" dirty="0">
                <a:latin typeface="Helvetica" pitchFamily="2" charset="0"/>
              </a:rPr>
              <a:t>As with other GOFs located at GSFC, XRISM GOF shares resources with HEASARC and relies on infrastructures provided by HEASARC.</a:t>
            </a:r>
          </a:p>
          <a:p>
            <a:pPr marL="685800" indent="-685800" algn="l">
              <a:buFont typeface="Wingdings" pitchFamily="2" charset="2"/>
              <a:buChar char="v"/>
            </a:pPr>
            <a:r>
              <a:rPr lang="en-US" sz="4000" dirty="0">
                <a:latin typeface="Helvetica" pitchFamily="2" charset="0"/>
              </a:rPr>
              <a:t>XRISM data are provided as FITS files that follow the HEASARC (“OGIP”) standards.</a:t>
            </a:r>
          </a:p>
          <a:p>
            <a:pPr marL="685800" indent="-685800" algn="l">
              <a:buFont typeface="Wingdings" pitchFamily="2" charset="2"/>
              <a:buChar char="v"/>
            </a:pPr>
            <a:r>
              <a:rPr lang="en-US" sz="4000" dirty="0">
                <a:latin typeface="Helvetica" pitchFamily="2" charset="0"/>
              </a:rPr>
              <a:t>XRISM-specific processing and analysis software will be released as part of </a:t>
            </a:r>
            <a:r>
              <a:rPr lang="en-US" sz="4000" dirty="0" err="1">
                <a:latin typeface="Helvetica" pitchFamily="2" charset="0"/>
              </a:rPr>
              <a:t>HEAsoft</a:t>
            </a:r>
            <a:r>
              <a:rPr lang="en-US" sz="4000" dirty="0">
                <a:latin typeface="Helvetica" pitchFamily="2" charset="0"/>
              </a:rPr>
              <a:t>.</a:t>
            </a:r>
          </a:p>
          <a:p>
            <a:pPr marL="685800" indent="-685800" algn="l">
              <a:buFont typeface="Wingdings" pitchFamily="2" charset="2"/>
              <a:buChar char="v"/>
            </a:pPr>
            <a:r>
              <a:rPr lang="en-US" sz="4000" dirty="0">
                <a:latin typeface="Helvetica" pitchFamily="2" charset="0"/>
              </a:rPr>
              <a:t>The community is of course free to use other archives and software developed elsewhere – but our support is focused on HEASARC/GOF tools.</a:t>
            </a: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effectLst/>
              <a:latin typeface="Helvetica" pitchFamily="2" charset="0"/>
            </a:endParaRPr>
          </a:p>
          <a:p>
            <a:pPr marL="685800" marR="0" indent="-685800" algn="l" defTabSz="2438338" rtl="0" fontAlgn="auto" latinLnBrk="0" hangingPunct="0">
              <a:lnSpc>
                <a:spcPct val="100000"/>
              </a:lnSpc>
              <a:spcBef>
                <a:spcPts val="0"/>
              </a:spcBef>
              <a:spcAft>
                <a:spcPts val="0"/>
              </a:spcAft>
              <a:buClrTx/>
              <a:buSzTx/>
              <a:buFont typeface="Wingdings" pitchFamily="2" charset="2"/>
              <a:buChar char="v"/>
              <a:tabLst/>
            </a:pPr>
            <a:endParaRPr kumimoji="0" lang="en-US" sz="48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33137034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89DF2-5916-077A-EB7E-DDBF7D04C136}"/>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3" name="TextBox 2">
            <a:extLst>
              <a:ext uri="{FF2B5EF4-FFF2-40B4-BE49-F238E27FC236}">
                <a16:creationId xmlns:a16="http://schemas.microsoft.com/office/drawing/2014/main" id="{F921B10D-81CE-F369-FAB2-0F0808BA67FD}"/>
              </a:ext>
            </a:extLst>
          </p:cNvPr>
          <p:cNvSpPr txBox="1"/>
          <p:nvPr/>
        </p:nvSpPr>
        <p:spPr>
          <a:xfrm>
            <a:off x="1648751" y="897450"/>
            <a:ext cx="1527341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5400" dirty="0"/>
              <a:t>Proposal-related t</a:t>
            </a:r>
            <a:r>
              <a:rPr kumimoji="0" lang="en-US" sz="5400" b="0" i="0" u="none" strike="noStrike" cap="none" spc="0" normalizeH="0" baseline="0" dirty="0">
                <a:ln>
                  <a:noFill/>
                </a:ln>
                <a:solidFill>
                  <a:srgbClr val="FFFFFF"/>
                </a:solidFill>
                <a:effectLst/>
                <a:uFillTx/>
                <a:latin typeface="+mn-lt"/>
                <a:ea typeface="+mn-ea"/>
                <a:cs typeface="+mn-cs"/>
                <a:sym typeface="Helvetica Neue"/>
              </a:rPr>
              <a:t>ools and services at HEASARC</a:t>
            </a:r>
          </a:p>
        </p:txBody>
      </p:sp>
      <p:sp>
        <p:nvSpPr>
          <p:cNvPr id="4" name="TextBox 3">
            <a:extLst>
              <a:ext uri="{FF2B5EF4-FFF2-40B4-BE49-F238E27FC236}">
                <a16:creationId xmlns:a16="http://schemas.microsoft.com/office/drawing/2014/main" id="{C85CE766-8022-21A4-895A-D444A348D296}"/>
              </a:ext>
            </a:extLst>
          </p:cNvPr>
          <p:cNvSpPr txBox="1"/>
          <p:nvPr/>
        </p:nvSpPr>
        <p:spPr>
          <a:xfrm>
            <a:off x="1648751" y="2118888"/>
            <a:ext cx="20705495" cy="9459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000" dirty="0"/>
              <a:t>Many useful tools and resources can be found via the “HEASARC Quick Links” pull-down menu on all HEASARC pages.</a:t>
            </a:r>
          </a:p>
          <a:p>
            <a:pPr marL="685800" indent="-685800" algn="l">
              <a:buFont typeface="Wingdings" pitchFamily="2" charset="2"/>
              <a:buChar char="v"/>
            </a:pPr>
            <a:r>
              <a:rPr kumimoji="0" lang="en-US" sz="4000" b="0" i="0" u="none" strike="noStrike" cap="none" spc="0" normalizeH="0" baseline="0" dirty="0">
                <a:ln>
                  <a:noFill/>
                </a:ln>
                <a:solidFill>
                  <a:srgbClr val="FFFFFF"/>
                </a:solidFill>
                <a:effectLst/>
                <a:uFillTx/>
                <a:latin typeface="+mn-lt"/>
                <a:ea typeface="+mn-ea"/>
                <a:cs typeface="+mn-cs"/>
                <a:sym typeface="Helvetica Neue"/>
              </a:rPr>
              <a:t>For </a:t>
            </a:r>
            <a:r>
              <a:rPr lang="en-US" sz="4000" dirty="0"/>
              <a:t>developing the science case: Archive of past </a:t>
            </a:r>
            <a:r>
              <a:rPr kumimoji="0" lang="en-US" sz="4000" b="0" i="0" u="none" strike="noStrike" cap="none" spc="0" normalizeH="0" baseline="0" dirty="0">
                <a:ln>
                  <a:noFill/>
                </a:ln>
                <a:solidFill>
                  <a:srgbClr val="FFFFFF"/>
                </a:solidFill>
                <a:effectLst/>
                <a:uFillTx/>
                <a:latin typeface="+mn-lt"/>
                <a:ea typeface="+mn-ea"/>
                <a:cs typeface="+mn-cs"/>
                <a:sym typeface="Helvetica Neue"/>
              </a:rPr>
              <a:t>X</a:t>
            </a:r>
            <a:r>
              <a:rPr lang="en-US" sz="4000" dirty="0"/>
              <a:t>-ray  observations, with ADS links. Also the mission-related Bibliography lists compiled by HEASARC, including for </a:t>
            </a:r>
            <a:r>
              <a:rPr lang="en-US" sz="4000" dirty="0" err="1"/>
              <a:t>Hitomi</a:t>
            </a:r>
            <a:r>
              <a:rPr lang="en-US" sz="4000" dirty="0"/>
              <a:t>.</a:t>
            </a:r>
          </a:p>
          <a:p>
            <a:pPr marL="685800" indent="-685800" algn="l">
              <a:buFont typeface="Wingdings" pitchFamily="2" charset="2"/>
              <a:buChar char="v"/>
            </a:pPr>
            <a:r>
              <a:rPr lang="en-US" sz="4000" dirty="0">
                <a:latin typeface="Helvetica" pitchFamily="2" charset="0"/>
              </a:rPr>
              <a:t>For searching for suitable target for the science: X-ray catalogs (including Chandra Source Catalog, XMM-Newton Serendipitous Source Catalog, and Swift XRT Point Source Catalog).</a:t>
            </a:r>
          </a:p>
          <a:p>
            <a:pPr marL="685800" indent="-685800" algn="l">
              <a:buFont typeface="Wingdings" pitchFamily="2" charset="2"/>
              <a:buChar char="v"/>
            </a:pPr>
            <a:r>
              <a:rPr lang="en-US" sz="4000" dirty="0">
                <a:latin typeface="Helvetica" pitchFamily="2" charset="0"/>
              </a:rPr>
              <a:t>Observing window (for time-critical observations), Viewing, and a tool to investigate what roll angles are possible, and when                                (https://</a:t>
            </a:r>
            <a:r>
              <a:rPr lang="en-US" sz="4000" dirty="0" err="1">
                <a:latin typeface="Helvetica" pitchFamily="2" charset="0"/>
              </a:rPr>
              <a:t>heasarc.gsfc.nasa.gov</a:t>
            </a:r>
            <a:r>
              <a:rPr lang="en-US" sz="4000" dirty="0">
                <a:latin typeface="Helvetica" pitchFamily="2" charset="0"/>
              </a:rPr>
              <a:t>/</a:t>
            </a:r>
            <a:r>
              <a:rPr lang="en-US" sz="4000" dirty="0" err="1">
                <a:latin typeface="Helvetica" pitchFamily="2" charset="0"/>
              </a:rPr>
              <a:t>cgi</a:t>
            </a:r>
            <a:r>
              <a:rPr lang="en-US" sz="4000" dirty="0">
                <a:latin typeface="Helvetica" pitchFamily="2" charset="0"/>
              </a:rPr>
              <a:t>-bin/Tools/viewing/</a:t>
            </a:r>
            <a:r>
              <a:rPr lang="en-US" sz="4000" dirty="0" err="1">
                <a:latin typeface="Helvetica" pitchFamily="2" charset="0"/>
              </a:rPr>
              <a:t>xrism_roll.pl</a:t>
            </a:r>
            <a:r>
              <a:rPr lang="en-US" sz="4000" dirty="0">
                <a:latin typeface="Helvetica" pitchFamily="2" charset="0"/>
              </a:rPr>
              <a:t>).</a:t>
            </a:r>
          </a:p>
          <a:p>
            <a:pPr marL="685800" indent="-685800" algn="l">
              <a:buFont typeface="Wingdings" pitchFamily="2" charset="2"/>
              <a:buChar char="v"/>
            </a:pPr>
            <a:r>
              <a:rPr lang="en-US" sz="4000" dirty="0">
                <a:latin typeface="Helvetica" pitchFamily="2" charset="0"/>
              </a:rPr>
              <a:t>Coordinate look-up/conversion tool and </a:t>
            </a:r>
            <a:r>
              <a:rPr lang="en-US" sz="4000" dirty="0" err="1">
                <a:latin typeface="Helvetica" pitchFamily="2" charset="0"/>
              </a:rPr>
              <a:t>nH</a:t>
            </a:r>
            <a:r>
              <a:rPr lang="en-US" sz="4000" dirty="0">
                <a:latin typeface="Helvetica" pitchFamily="2" charset="0"/>
              </a:rPr>
              <a:t> (returns total Galactic column in that direction)</a:t>
            </a: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effectLst/>
              <a:latin typeface="Helvetica" pitchFamily="2" charset="0"/>
            </a:endParaRPr>
          </a:p>
          <a:p>
            <a:pPr marL="685800" marR="0" indent="-685800" algn="l" defTabSz="2438338" rtl="0" fontAlgn="auto" latinLnBrk="0" hangingPunct="0">
              <a:lnSpc>
                <a:spcPct val="100000"/>
              </a:lnSpc>
              <a:spcBef>
                <a:spcPts val="0"/>
              </a:spcBef>
              <a:spcAft>
                <a:spcPts val="0"/>
              </a:spcAft>
              <a:buClrTx/>
              <a:buSzTx/>
              <a:buFont typeface="Wingdings" pitchFamily="2" charset="2"/>
              <a:buChar char="v"/>
              <a:tabLst/>
            </a:pPr>
            <a:endParaRPr kumimoji="0" lang="en-US" sz="48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6" name="Picture 5" descr="A black and white rectangular object with white text&#10;&#10;Description automatically generated">
            <a:extLst>
              <a:ext uri="{FF2B5EF4-FFF2-40B4-BE49-F238E27FC236}">
                <a16:creationId xmlns:a16="http://schemas.microsoft.com/office/drawing/2014/main" id="{B474058D-0B78-1541-4ED9-E662CBBD7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4867" y="897450"/>
            <a:ext cx="5460382" cy="124459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29E8782F-C15B-7CAD-9C7C-8E12618FE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1492" y="9127923"/>
            <a:ext cx="10826750" cy="2165350"/>
          </a:xfrm>
          <a:prstGeom prst="rect">
            <a:avLst/>
          </a:prstGeom>
        </p:spPr>
      </p:pic>
    </p:spTree>
    <p:extLst>
      <p:ext uri="{BB962C8B-B14F-4D97-AF65-F5344CB8AC3E}">
        <p14:creationId xmlns:p14="http://schemas.microsoft.com/office/powerpoint/2010/main" val="17597806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89DF2-5916-077A-EB7E-DDBF7D04C136}"/>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3" name="TextBox 2">
            <a:extLst>
              <a:ext uri="{FF2B5EF4-FFF2-40B4-BE49-F238E27FC236}">
                <a16:creationId xmlns:a16="http://schemas.microsoft.com/office/drawing/2014/main" id="{F921B10D-81CE-F369-FAB2-0F0808BA67FD}"/>
              </a:ext>
            </a:extLst>
          </p:cNvPr>
          <p:cNvSpPr txBox="1"/>
          <p:nvPr/>
        </p:nvSpPr>
        <p:spPr>
          <a:xfrm>
            <a:off x="3710784" y="897450"/>
            <a:ext cx="16581463"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Feasibility of XRISM/Resolve observations: 3 regimes</a:t>
            </a:r>
          </a:p>
        </p:txBody>
      </p:sp>
      <p:sp>
        <p:nvSpPr>
          <p:cNvPr id="4" name="TextBox 3">
            <a:extLst>
              <a:ext uri="{FF2B5EF4-FFF2-40B4-BE49-F238E27FC236}">
                <a16:creationId xmlns:a16="http://schemas.microsoft.com/office/drawing/2014/main" id="{C85CE766-8022-21A4-895A-D444A348D296}"/>
              </a:ext>
            </a:extLst>
          </p:cNvPr>
          <p:cNvSpPr txBox="1"/>
          <p:nvPr/>
        </p:nvSpPr>
        <p:spPr>
          <a:xfrm>
            <a:off x="1648751" y="2412580"/>
            <a:ext cx="20705495" cy="1130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000" dirty="0"/>
              <a:t>We can distinguish potential XRISM/Resolve targets into 3 regimes.</a:t>
            </a:r>
          </a:p>
          <a:p>
            <a:pPr marL="685800" indent="-685800" algn="l">
              <a:buFont typeface="Wingdings" pitchFamily="2" charset="2"/>
              <a:buChar char="v"/>
            </a:pPr>
            <a:r>
              <a:rPr kumimoji="0" lang="en-US" sz="4000" b="0" i="0" u="none" strike="noStrike" cap="none" spc="0" normalizeH="0" baseline="0" dirty="0">
                <a:ln>
                  <a:noFill/>
                </a:ln>
                <a:solidFill>
                  <a:srgbClr val="FFFFFF"/>
                </a:solidFill>
                <a:effectLst/>
                <a:uFillTx/>
                <a:latin typeface="+mn-lt"/>
                <a:ea typeface="+mn-ea"/>
                <a:cs typeface="+mn-cs"/>
                <a:sym typeface="Helvetica Neue"/>
              </a:rPr>
              <a:t>Moderately-bright, point-like sources – no instrument-specific complications, beyond the need to accumulate sufficient counts to be able to achieve the scientific objectives.  Count rate estimates (</a:t>
            </a:r>
            <a:r>
              <a:rPr kumimoji="0" lang="en-US" sz="4000" b="0" i="0" u="none" strike="noStrike" cap="none" spc="0" normalizeH="0" baseline="0" dirty="0" err="1">
                <a:ln>
                  <a:noFill/>
                </a:ln>
                <a:solidFill>
                  <a:srgbClr val="FFFFFF"/>
                </a:solidFill>
                <a:effectLst/>
                <a:uFillTx/>
                <a:latin typeface="+mn-lt"/>
                <a:ea typeface="+mn-ea"/>
                <a:cs typeface="+mn-cs"/>
                <a:sym typeface="Helvetica Neue"/>
              </a:rPr>
              <a:t>WebPIMMS</a:t>
            </a:r>
            <a:r>
              <a:rPr kumimoji="0" lang="en-US" sz="4000" b="0" i="0" u="none" strike="noStrike" cap="none" spc="0" normalizeH="0" baseline="0" dirty="0">
                <a:ln>
                  <a:noFill/>
                </a:ln>
                <a:solidFill>
                  <a:srgbClr val="FFFFFF"/>
                </a:solidFill>
                <a:effectLst/>
                <a:uFillTx/>
                <a:latin typeface="+mn-lt"/>
                <a:ea typeface="+mn-ea"/>
                <a:cs typeface="+mn-cs"/>
                <a:sym typeface="Helvetica Neue"/>
              </a:rPr>
              <a:t>) and spectral simulations (e.g., using </a:t>
            </a:r>
            <a:r>
              <a:rPr kumimoji="0" lang="en-US" sz="4000" b="0" i="0" u="none" strike="noStrike" cap="none" spc="0" normalizeH="0" baseline="0" dirty="0" err="1">
                <a:ln>
                  <a:noFill/>
                </a:ln>
                <a:solidFill>
                  <a:srgbClr val="FFFFFF"/>
                </a:solidFill>
                <a:effectLst/>
                <a:uFillTx/>
                <a:latin typeface="+mn-lt"/>
                <a:ea typeface="+mn-ea"/>
                <a:cs typeface="+mn-cs"/>
                <a:sym typeface="Helvetica Neue"/>
              </a:rPr>
              <a:t>WebSpec</a:t>
            </a:r>
            <a:r>
              <a:rPr kumimoji="0" lang="en-US" sz="4000" b="0" i="0" u="none" strike="noStrike" cap="none" spc="0" normalizeH="0" baseline="0" dirty="0">
                <a:ln>
                  <a:noFill/>
                </a:ln>
                <a:solidFill>
                  <a:srgbClr val="FFFFFF"/>
                </a:solidFill>
                <a:effectLst/>
                <a:uFillTx/>
                <a:latin typeface="+mn-lt"/>
                <a:ea typeface="+mn-ea"/>
                <a:cs typeface="+mn-cs"/>
                <a:sym typeface="Helvetica Neue"/>
              </a:rPr>
              <a:t>) will be sufficient.</a:t>
            </a:r>
            <a:endParaRPr lang="en-US" sz="4000" dirty="0">
              <a:latin typeface="Helvetica" pitchFamily="2" charset="0"/>
            </a:endParaRPr>
          </a:p>
          <a:p>
            <a:pPr marL="685800" indent="-685800" algn="l">
              <a:buFont typeface="Wingdings" pitchFamily="2" charset="2"/>
              <a:buChar char="v"/>
            </a:pPr>
            <a:r>
              <a:rPr lang="en-US" sz="4000" dirty="0">
                <a:latin typeface="Helvetica" pitchFamily="2" charset="0"/>
              </a:rPr>
              <a:t>Extended sources –  even estimating the total count rate can on the Resolve array can be tricky, depending on the source extent and spatial structures. Moreover, given the large pixel size and small FOV compared to the XMA PSF, Spatial-Spectral Mixing (SSM) may need to be considered.</a:t>
            </a:r>
          </a:p>
          <a:p>
            <a:pPr marL="685800" indent="-685800" algn="l">
              <a:buFont typeface="Wingdings" pitchFamily="2" charset="2"/>
              <a:buChar char="v"/>
            </a:pPr>
            <a:r>
              <a:rPr lang="en-US" sz="4000" dirty="0">
                <a:latin typeface="Helvetica" pitchFamily="2" charset="0"/>
              </a:rPr>
              <a:t>Bright sources – for bright sources, not all events can be detected &amp; characterized at the highest resolution of Resolve. In particular, there is a possibility that low-resolution events (with estimated resolution of ~18eV) may not be useful for your science case. Proposals must account for the (</a:t>
            </a:r>
            <a:r>
              <a:rPr lang="en-US" sz="4000" dirty="0" err="1">
                <a:latin typeface="Helvetica" pitchFamily="2" charset="0"/>
              </a:rPr>
              <a:t>H+Mp</a:t>
            </a:r>
            <a:r>
              <a:rPr lang="en-US" sz="4000" dirty="0">
                <a:latin typeface="Helvetica" pitchFamily="2" charset="0"/>
              </a:rPr>
              <a:t>) branching ratio in performing scale the spectral simulations.</a:t>
            </a: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effectLst/>
              <a:latin typeface="Helvetica" pitchFamily="2" charset="0"/>
            </a:endParaRPr>
          </a:p>
          <a:p>
            <a:pPr marL="685800" marR="0" indent="-685800" algn="l" defTabSz="2438338" rtl="0" fontAlgn="auto" latinLnBrk="0" hangingPunct="0">
              <a:lnSpc>
                <a:spcPct val="100000"/>
              </a:lnSpc>
              <a:spcBef>
                <a:spcPts val="0"/>
              </a:spcBef>
              <a:spcAft>
                <a:spcPts val="0"/>
              </a:spcAft>
              <a:buClrTx/>
              <a:buSzTx/>
              <a:buFont typeface="Wingdings" pitchFamily="2" charset="2"/>
              <a:buChar char="v"/>
              <a:tabLst/>
            </a:pPr>
            <a:endParaRPr kumimoji="0" lang="en-US" sz="48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365863106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89DF2-5916-077A-EB7E-DDBF7D04C136}"/>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3" name="TextBox 2">
            <a:extLst>
              <a:ext uri="{FF2B5EF4-FFF2-40B4-BE49-F238E27FC236}">
                <a16:creationId xmlns:a16="http://schemas.microsoft.com/office/drawing/2014/main" id="{F921B10D-81CE-F369-FAB2-0F0808BA67FD}"/>
              </a:ext>
            </a:extLst>
          </p:cNvPr>
          <p:cNvSpPr txBox="1"/>
          <p:nvPr/>
        </p:nvSpPr>
        <p:spPr>
          <a:xfrm>
            <a:off x="8840398" y="897450"/>
            <a:ext cx="632224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PIMMS/</a:t>
            </a:r>
            <a:r>
              <a:rPr kumimoji="0" lang="en-US" sz="5400" b="0" i="0" u="none" strike="noStrike" cap="none" spc="0" normalizeH="0" baseline="0" dirty="0" err="1">
                <a:ln>
                  <a:noFill/>
                </a:ln>
                <a:solidFill>
                  <a:srgbClr val="FFFFFF"/>
                </a:solidFill>
                <a:effectLst/>
                <a:uFillTx/>
                <a:latin typeface="+mn-lt"/>
                <a:ea typeface="+mn-ea"/>
                <a:cs typeface="+mn-cs"/>
                <a:sym typeface="Helvetica Neue"/>
              </a:rPr>
              <a:t>WebPIMMS</a:t>
            </a:r>
            <a:endParaRPr kumimoji="0" lang="en-US" sz="5400" b="0" i="0" u="none" strike="noStrike" cap="none" spc="0" normalizeH="0" baseline="0" dirty="0">
              <a:ln>
                <a:noFill/>
              </a:ln>
              <a:solidFill>
                <a:srgbClr val="FFFFFF"/>
              </a:solidFill>
              <a:effectLst/>
              <a:uFillTx/>
              <a:latin typeface="+mn-lt"/>
              <a:ea typeface="+mn-ea"/>
              <a:cs typeface="+mn-cs"/>
              <a:sym typeface="Helvetica Neue"/>
            </a:endParaRPr>
          </a:p>
        </p:txBody>
      </p:sp>
      <p:sp>
        <p:nvSpPr>
          <p:cNvPr id="4" name="TextBox 3">
            <a:extLst>
              <a:ext uri="{FF2B5EF4-FFF2-40B4-BE49-F238E27FC236}">
                <a16:creationId xmlns:a16="http://schemas.microsoft.com/office/drawing/2014/main" id="{C85CE766-8022-21A4-895A-D444A348D296}"/>
              </a:ext>
            </a:extLst>
          </p:cNvPr>
          <p:cNvSpPr txBox="1"/>
          <p:nvPr/>
        </p:nvSpPr>
        <p:spPr>
          <a:xfrm>
            <a:off x="1470951" y="2305891"/>
            <a:ext cx="20705495" cy="5150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000" dirty="0"/>
              <a:t>The XRISM updates will be included in the near-future release of PIMMS/</a:t>
            </a:r>
            <a:r>
              <a:rPr lang="en-US" sz="4000" dirty="0" err="1"/>
              <a:t>WebPIMMS</a:t>
            </a:r>
            <a:r>
              <a:rPr lang="en-US" sz="4000" dirty="0"/>
              <a:t>.</a:t>
            </a:r>
          </a:p>
          <a:p>
            <a:pPr marL="685800" indent="-685800" algn="l">
              <a:buFont typeface="Wingdings" pitchFamily="2" charset="2"/>
              <a:buChar char="v"/>
            </a:pPr>
            <a:r>
              <a:rPr lang="en-US" sz="4000" dirty="0"/>
              <a:t>Estimated count rate may be useful as a first step before performing more sophisticated simulation, by giving you a hint at what kind of exposure time may be needed.</a:t>
            </a:r>
          </a:p>
          <a:p>
            <a:pPr marL="685800" indent="-685800" algn="l">
              <a:buFont typeface="Wingdings" pitchFamily="2" charset="2"/>
              <a:buChar char="v"/>
            </a:pPr>
            <a:r>
              <a:rPr lang="en-US" sz="4000" dirty="0">
                <a:latin typeface="Helvetica" pitchFamily="2" charset="0"/>
              </a:rPr>
              <a:t>However, PIMMS uses response files appropriate for a point source observed on-axis.</a:t>
            </a: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effectLst/>
              <a:latin typeface="Helvetica" pitchFamily="2" charset="0"/>
            </a:endParaRPr>
          </a:p>
          <a:p>
            <a:pPr marL="685800" marR="0" indent="-685800" algn="l" defTabSz="2438338" rtl="0" fontAlgn="auto" latinLnBrk="0" hangingPunct="0">
              <a:lnSpc>
                <a:spcPct val="100000"/>
              </a:lnSpc>
              <a:spcBef>
                <a:spcPts val="0"/>
              </a:spcBef>
              <a:spcAft>
                <a:spcPts val="0"/>
              </a:spcAft>
              <a:buClrTx/>
              <a:buSzTx/>
              <a:buFont typeface="Wingdings" pitchFamily="2" charset="2"/>
              <a:buChar char="v"/>
              <a:tabLst/>
            </a:pPr>
            <a:endParaRPr kumimoji="0" lang="en-US" sz="48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6" name="Picture 5" descr="A screenshot of a computer program&#10;&#10;Description automatically generated">
            <a:extLst>
              <a:ext uri="{FF2B5EF4-FFF2-40B4-BE49-F238E27FC236}">
                <a16:creationId xmlns:a16="http://schemas.microsoft.com/office/drawing/2014/main" id="{AEB84E09-1550-A64E-A7C8-A307333FF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344" y="5509701"/>
            <a:ext cx="11842813" cy="7308849"/>
          </a:xfrm>
          <a:prstGeom prst="rect">
            <a:avLst/>
          </a:prstGeom>
        </p:spPr>
      </p:pic>
    </p:spTree>
    <p:extLst>
      <p:ext uri="{BB962C8B-B14F-4D97-AF65-F5344CB8AC3E}">
        <p14:creationId xmlns:p14="http://schemas.microsoft.com/office/powerpoint/2010/main" val="28631435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89DF2-5916-077A-EB7E-DDBF7D04C136}"/>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3" name="TextBox 2">
            <a:extLst>
              <a:ext uri="{FF2B5EF4-FFF2-40B4-BE49-F238E27FC236}">
                <a16:creationId xmlns:a16="http://schemas.microsoft.com/office/drawing/2014/main" id="{F921B10D-81CE-F369-FAB2-0F0808BA67FD}"/>
              </a:ext>
            </a:extLst>
          </p:cNvPr>
          <p:cNvSpPr txBox="1"/>
          <p:nvPr/>
        </p:nvSpPr>
        <p:spPr>
          <a:xfrm>
            <a:off x="7577236" y="897450"/>
            <a:ext cx="884857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PIMMS/</a:t>
            </a:r>
            <a:r>
              <a:rPr kumimoji="0" lang="en-US" sz="5400" b="0" i="0" u="none" strike="noStrike" cap="none" spc="0" normalizeH="0" baseline="0" dirty="0" err="1">
                <a:ln>
                  <a:noFill/>
                </a:ln>
                <a:solidFill>
                  <a:srgbClr val="FFFFFF"/>
                </a:solidFill>
                <a:effectLst/>
                <a:uFillTx/>
                <a:latin typeface="+mn-lt"/>
                <a:ea typeface="+mn-ea"/>
                <a:cs typeface="+mn-cs"/>
                <a:sym typeface="Helvetica Neue"/>
              </a:rPr>
              <a:t>WebPIMMS</a:t>
            </a:r>
            <a:r>
              <a:rPr kumimoji="0" lang="en-US" sz="5400" b="0" i="0" u="none" strike="noStrike" cap="none" spc="0" normalizeH="0" baseline="0" dirty="0">
                <a:ln>
                  <a:noFill/>
                </a:ln>
                <a:solidFill>
                  <a:srgbClr val="FFFFFF"/>
                </a:solidFill>
                <a:effectLst/>
                <a:uFillTx/>
                <a:latin typeface="+mn-lt"/>
                <a:ea typeface="+mn-ea"/>
                <a:cs typeface="+mn-cs"/>
                <a:sym typeface="Helvetica Neue"/>
              </a:rPr>
              <a:t> (cont’d)</a:t>
            </a:r>
          </a:p>
        </p:txBody>
      </p:sp>
      <p:sp>
        <p:nvSpPr>
          <p:cNvPr id="4" name="TextBox 3">
            <a:extLst>
              <a:ext uri="{FF2B5EF4-FFF2-40B4-BE49-F238E27FC236}">
                <a16:creationId xmlns:a16="http://schemas.microsoft.com/office/drawing/2014/main" id="{C85CE766-8022-21A4-895A-D444A348D296}"/>
              </a:ext>
            </a:extLst>
          </p:cNvPr>
          <p:cNvSpPr txBox="1"/>
          <p:nvPr/>
        </p:nvSpPr>
        <p:spPr>
          <a:xfrm>
            <a:off x="1445551" y="2408005"/>
            <a:ext cx="20705495"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000" dirty="0"/>
              <a:t>With the Gate Valve closed, the grade branching ratio is not a concern even at a flux </a:t>
            </a:r>
            <a:r>
              <a:rPr lang="en-US" sz="4000" dirty="0" err="1"/>
              <a:t>leel</a:t>
            </a:r>
            <a:r>
              <a:rPr lang="en-US" sz="4000" dirty="0"/>
              <a:t> of 1e-10 cgs (2-10 keV).</a:t>
            </a:r>
            <a:r>
              <a:rPr lang="en-US" sz="4000" dirty="0">
                <a:latin typeface="Helvetica" pitchFamily="2" charset="0"/>
              </a:rPr>
              <a:t> Nevertheless, there are bright sources (mostly X-ray binaries) where this still is a concern.</a:t>
            </a:r>
            <a:endParaRPr lang="en-US" sz="4000" dirty="0"/>
          </a:p>
        </p:txBody>
      </p:sp>
      <p:pic>
        <p:nvPicPr>
          <p:cNvPr id="7" name="Picture 6" descr="A screenshot of a computer&#10;&#10;Description automatically generated">
            <a:extLst>
              <a:ext uri="{FF2B5EF4-FFF2-40B4-BE49-F238E27FC236}">
                <a16:creationId xmlns:a16="http://schemas.microsoft.com/office/drawing/2014/main" id="{98CFD4AB-A129-7196-74D2-9D124E5BF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044" y="4357257"/>
            <a:ext cx="10696508" cy="7432763"/>
          </a:xfrm>
          <a:prstGeom prst="rect">
            <a:avLst/>
          </a:prstGeom>
        </p:spPr>
      </p:pic>
    </p:spTree>
    <p:extLst>
      <p:ext uri="{BB962C8B-B14F-4D97-AF65-F5344CB8AC3E}">
        <p14:creationId xmlns:p14="http://schemas.microsoft.com/office/powerpoint/2010/main" val="6252021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89DF2-5916-077A-EB7E-DDBF7D04C136}"/>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3" name="TextBox 2">
            <a:extLst>
              <a:ext uri="{FF2B5EF4-FFF2-40B4-BE49-F238E27FC236}">
                <a16:creationId xmlns:a16="http://schemas.microsoft.com/office/drawing/2014/main" id="{F921B10D-81CE-F369-FAB2-0F0808BA67FD}"/>
              </a:ext>
            </a:extLst>
          </p:cNvPr>
          <p:cNvSpPr txBox="1"/>
          <p:nvPr/>
        </p:nvSpPr>
        <p:spPr>
          <a:xfrm>
            <a:off x="3512014" y="897450"/>
            <a:ext cx="16979008"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Feasibility of XRISM/Resolve observations: Next Steps</a:t>
            </a:r>
          </a:p>
        </p:txBody>
      </p:sp>
      <p:sp>
        <p:nvSpPr>
          <p:cNvPr id="4" name="TextBox 3">
            <a:extLst>
              <a:ext uri="{FF2B5EF4-FFF2-40B4-BE49-F238E27FC236}">
                <a16:creationId xmlns:a16="http://schemas.microsoft.com/office/drawing/2014/main" id="{C85CE766-8022-21A4-895A-D444A348D296}"/>
              </a:ext>
            </a:extLst>
          </p:cNvPr>
          <p:cNvSpPr txBox="1"/>
          <p:nvPr/>
        </p:nvSpPr>
        <p:spPr>
          <a:xfrm>
            <a:off x="1648751" y="2712817"/>
            <a:ext cx="20705495"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indent="-685800" algn="l">
              <a:buFont typeface="Wingdings" pitchFamily="2" charset="2"/>
              <a:buChar char="v"/>
            </a:pPr>
            <a:r>
              <a:rPr kumimoji="0" lang="en-US" sz="4000" b="0" i="0" u="none" strike="noStrike" cap="none" spc="0" normalizeH="0" baseline="0" dirty="0">
                <a:ln>
                  <a:noFill/>
                </a:ln>
                <a:solidFill>
                  <a:srgbClr val="FFFFFF"/>
                </a:solidFill>
                <a:effectLst/>
                <a:uFillTx/>
                <a:latin typeface="+mn-lt"/>
                <a:ea typeface="+mn-ea"/>
                <a:cs typeface="+mn-cs"/>
                <a:sym typeface="Helvetica Neue"/>
              </a:rPr>
              <a:t>For all proposals – spectral simulation. Use the simulation-grade response files that will be provided (see the next talk) and your favorite X-ray spectral fitting package.  One option is to use </a:t>
            </a:r>
            <a:r>
              <a:rPr kumimoji="0" lang="en-US" sz="4000" b="0" i="0" u="none" strike="noStrike" cap="none" spc="0" normalizeH="0" baseline="0" dirty="0" err="1">
                <a:ln>
                  <a:noFill/>
                </a:ln>
                <a:solidFill>
                  <a:srgbClr val="FFFFFF"/>
                </a:solidFill>
                <a:effectLst/>
                <a:uFillTx/>
                <a:latin typeface="+mn-lt"/>
                <a:ea typeface="+mn-ea"/>
                <a:cs typeface="+mn-cs"/>
                <a:sym typeface="Helvetica Neue"/>
              </a:rPr>
              <a:t>WebSpec</a:t>
            </a:r>
            <a:r>
              <a:rPr kumimoji="0" lang="en-US" sz="4000" b="0" i="0" u="none" strike="noStrike" cap="none" spc="0" normalizeH="0" baseline="0" dirty="0">
                <a:ln>
                  <a:noFill/>
                </a:ln>
                <a:solidFill>
                  <a:srgbClr val="FFFFFF"/>
                </a:solidFill>
                <a:effectLst/>
                <a:uFillTx/>
                <a:latin typeface="+mn-lt"/>
                <a:ea typeface="+mn-ea"/>
                <a:cs typeface="+mn-cs"/>
                <a:sym typeface="Helvetica Neue"/>
              </a:rPr>
              <a:t>, a HEASARC tool.</a:t>
            </a:r>
            <a:endParaRPr lang="en-US" sz="4000" dirty="0">
              <a:latin typeface="Helvetica" pitchFamily="2" charset="0"/>
            </a:endParaRPr>
          </a:p>
          <a:p>
            <a:pPr marL="685800" indent="-685800" algn="l">
              <a:buFont typeface="Wingdings" pitchFamily="2" charset="2"/>
              <a:buChar char="v"/>
            </a:pPr>
            <a:r>
              <a:rPr lang="en-US" sz="4000" dirty="0">
                <a:latin typeface="Helvetica" pitchFamily="2" charset="0"/>
              </a:rPr>
              <a:t>Extended sources –  event-by-event simulation using tools such as </a:t>
            </a:r>
            <a:r>
              <a:rPr lang="en-US" sz="4000" dirty="0" err="1">
                <a:latin typeface="Helvetica" pitchFamily="2" charset="0"/>
              </a:rPr>
              <a:t>heasim</a:t>
            </a:r>
            <a:r>
              <a:rPr lang="en-US" sz="4000" dirty="0">
                <a:latin typeface="Helvetica" pitchFamily="2" charset="0"/>
              </a:rPr>
              <a:t> (part of </a:t>
            </a:r>
            <a:r>
              <a:rPr lang="en-US" sz="4000" dirty="0" err="1">
                <a:latin typeface="Helvetica" pitchFamily="2" charset="0"/>
              </a:rPr>
              <a:t>HEAsoft</a:t>
            </a:r>
            <a:r>
              <a:rPr lang="en-US" sz="4000" dirty="0">
                <a:latin typeface="Helvetica" pitchFamily="2" charset="0"/>
              </a:rPr>
              <a:t>), or external packages such as </a:t>
            </a:r>
            <a:r>
              <a:rPr lang="en-US" sz="4000" dirty="0" err="1">
                <a:latin typeface="Helvetica" pitchFamily="2" charset="0"/>
              </a:rPr>
              <a:t>SimX</a:t>
            </a:r>
            <a:r>
              <a:rPr lang="en-US" sz="4000" dirty="0">
                <a:latin typeface="Helvetica" pitchFamily="2" charset="0"/>
              </a:rPr>
              <a:t> and SIXTE (see presentations on each on Friday).  These packages all have their own strengths, so proposers should pick one that suites them (due to scientific requirement and/or familiarity).</a:t>
            </a: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latin typeface="Helvetica" pitchFamily="2" charset="0"/>
            </a:endParaRPr>
          </a:p>
          <a:p>
            <a:pPr marL="685800" indent="-685800" algn="l">
              <a:buFont typeface="Wingdings" pitchFamily="2" charset="2"/>
              <a:buChar char="v"/>
            </a:pPr>
            <a:endParaRPr lang="en-US" sz="4000" dirty="0">
              <a:effectLst/>
              <a:latin typeface="Helvetica" pitchFamily="2" charset="0"/>
            </a:endParaRPr>
          </a:p>
          <a:p>
            <a:pPr marL="685800" marR="0" indent="-685800" algn="l" defTabSz="2438338" rtl="0" fontAlgn="auto" latinLnBrk="0" hangingPunct="0">
              <a:lnSpc>
                <a:spcPct val="100000"/>
              </a:lnSpc>
              <a:spcBef>
                <a:spcPts val="0"/>
              </a:spcBef>
              <a:spcAft>
                <a:spcPts val="0"/>
              </a:spcAft>
              <a:buClrTx/>
              <a:buSzTx/>
              <a:buFont typeface="Wingdings" pitchFamily="2" charset="2"/>
              <a:buChar char="v"/>
              <a:tabLst/>
            </a:pPr>
            <a:endParaRPr kumimoji="0" lang="en-US" sz="4800" b="0" i="0" u="none" strike="noStrike" cap="none" spc="0" normalizeH="0" baseline="0" dirty="0">
              <a:ln>
                <a:noFill/>
              </a:ln>
              <a:solidFill>
                <a:srgbClr val="FFFFFF"/>
              </a:solidFill>
              <a:effectLst/>
              <a:uFillTx/>
              <a:latin typeface="+mn-lt"/>
              <a:ea typeface="+mn-ea"/>
              <a:cs typeface="+mn-cs"/>
              <a:sym typeface="Helvetica Neue"/>
            </a:endParaRPr>
          </a:p>
        </p:txBody>
      </p:sp>
    </p:spTree>
    <p:extLst>
      <p:ext uri="{BB962C8B-B14F-4D97-AF65-F5344CB8AC3E}">
        <p14:creationId xmlns:p14="http://schemas.microsoft.com/office/powerpoint/2010/main" val="39964911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6B3327-AC30-C1EF-BB81-249AB6B48216}"/>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3" name="TextBox 2">
            <a:extLst>
              <a:ext uri="{FF2B5EF4-FFF2-40B4-BE49-F238E27FC236}">
                <a16:creationId xmlns:a16="http://schemas.microsoft.com/office/drawing/2014/main" id="{E49FB421-582D-3DB7-6189-0AD528372B3D}"/>
              </a:ext>
            </a:extLst>
          </p:cNvPr>
          <p:cNvSpPr txBox="1"/>
          <p:nvPr/>
        </p:nvSpPr>
        <p:spPr>
          <a:xfrm>
            <a:off x="9606024" y="1030679"/>
            <a:ext cx="425757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solidFill>
                  <a:srgbClr val="FFFFFF"/>
                </a:solidFill>
                <a:effectLst/>
                <a:uFillTx/>
                <a:latin typeface="+mn-lt"/>
                <a:ea typeface="+mn-ea"/>
                <a:cs typeface="+mn-cs"/>
                <a:sym typeface="Helvetica Neue"/>
              </a:rPr>
              <a:t>Final remarks</a:t>
            </a:r>
          </a:p>
        </p:txBody>
      </p:sp>
      <p:sp>
        <p:nvSpPr>
          <p:cNvPr id="4" name="TextBox 3">
            <a:extLst>
              <a:ext uri="{FF2B5EF4-FFF2-40B4-BE49-F238E27FC236}">
                <a16:creationId xmlns:a16="http://schemas.microsoft.com/office/drawing/2014/main" id="{261AE626-A4C0-EDA2-F3C6-4BCF8D51893C}"/>
              </a:ext>
            </a:extLst>
          </p:cNvPr>
          <p:cNvSpPr txBox="1"/>
          <p:nvPr/>
        </p:nvSpPr>
        <p:spPr>
          <a:xfrm>
            <a:off x="2379073" y="2413298"/>
            <a:ext cx="19981862"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FF"/>
                </a:solidFill>
                <a:effectLst/>
                <a:uFillTx/>
                <a:latin typeface="+mn-lt"/>
                <a:ea typeface="+mn-ea"/>
                <a:cs typeface="+mn-cs"/>
                <a:sym typeface="Helvetica Neue"/>
              </a:rPr>
              <a:t>HEASARC provides many multi-mission tools, to which we have added XRISM support as needed (Viewing, </a:t>
            </a:r>
            <a:r>
              <a:rPr kumimoji="0" lang="en-US" sz="4000" b="0" i="0" u="none" strike="noStrike" cap="none" spc="0" normalizeH="0" baseline="0" dirty="0" err="1">
                <a:ln>
                  <a:noFill/>
                </a:ln>
                <a:solidFill>
                  <a:srgbClr val="FFFFFF"/>
                </a:solidFill>
                <a:effectLst/>
                <a:uFillTx/>
                <a:latin typeface="+mn-lt"/>
                <a:ea typeface="+mn-ea"/>
                <a:cs typeface="+mn-cs"/>
                <a:sym typeface="Helvetica Neue"/>
              </a:rPr>
              <a:t>WebPIMMS</a:t>
            </a:r>
            <a:r>
              <a:rPr lang="en-US" sz="4000" dirty="0"/>
              <a:t> etc.).  Let us know if additional tools are needed.</a:t>
            </a:r>
          </a:p>
          <a:p>
            <a:pPr marL="0" marR="0" indent="0" algn="l" defTabSz="2438338" rtl="0" fontAlgn="auto" latinLnBrk="0" hangingPunct="0">
              <a:lnSpc>
                <a:spcPct val="100000"/>
              </a:lnSpc>
              <a:spcBef>
                <a:spcPts val="0"/>
              </a:spcBef>
              <a:spcAft>
                <a:spcPts val="0"/>
              </a:spcAft>
              <a:buClrTx/>
              <a:buSzTx/>
              <a:buFontTx/>
              <a:buNone/>
              <a:tabLst/>
            </a:pP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lang="en-US" sz="4000" dirty="0"/>
              <a:t>However, tools may not always do what you want it to do – do not turn your brain off!</a:t>
            </a:r>
            <a:endParaRPr kumimoji="0" lang="en-US" sz="4000" b="0" i="0" u="none" strike="noStrike" cap="none" spc="0" normalizeH="0" baseline="0" dirty="0">
              <a:ln>
                <a:noFill/>
              </a:ln>
              <a:solidFill>
                <a:srgbClr val="FFFFFF"/>
              </a:solidFill>
              <a:effectLst/>
              <a:uFillTx/>
              <a:latin typeface="+mn-lt"/>
              <a:ea typeface="+mn-ea"/>
              <a:cs typeface="+mn-cs"/>
              <a:sym typeface="Helvetica Neue"/>
            </a:endParaRPr>
          </a:p>
        </p:txBody>
      </p:sp>
      <p:pic>
        <p:nvPicPr>
          <p:cNvPr id="6" name="Picture 5" descr="A screenshot of a computer&#10;&#10;Description automatically generated">
            <a:extLst>
              <a:ext uri="{FF2B5EF4-FFF2-40B4-BE49-F238E27FC236}">
                <a16:creationId xmlns:a16="http://schemas.microsoft.com/office/drawing/2014/main" id="{CAEA50F8-676A-23D4-9D9A-BF57E82E3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6446" y="5300546"/>
            <a:ext cx="13164553" cy="263291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5DC1738-0690-3380-301A-743B014E6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447" y="8223250"/>
            <a:ext cx="13164553" cy="3962400"/>
          </a:xfrm>
          <a:prstGeom prst="rect">
            <a:avLst/>
          </a:prstGeom>
        </p:spPr>
      </p:pic>
    </p:spTree>
    <p:extLst>
      <p:ext uri="{BB962C8B-B14F-4D97-AF65-F5344CB8AC3E}">
        <p14:creationId xmlns:p14="http://schemas.microsoft.com/office/powerpoint/2010/main" val="3603448863"/>
      </p:ext>
    </p:extLst>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11884</TotalTime>
  <Words>801</Words>
  <Application>Microsoft Macintosh PowerPoint</Application>
  <PresentationFormat>Custom</PresentationFormat>
  <Paragraphs>51</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Helvetica</vt:lpstr>
      <vt:lpstr>Helvetica Neue</vt:lpstr>
      <vt:lpstr>Helvetica Neue Medium</vt:lpstr>
      <vt:lpstr>Wingdings</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Mukai, Koji (GSFC-662.0)[UNIVERSITY OF MARYLAND BALTIMORE CO]</cp:lastModifiedBy>
  <cp:revision>16</cp:revision>
  <dcterms:modified xsi:type="dcterms:W3CDTF">2024-01-16T21:42:40Z</dcterms:modified>
</cp:coreProperties>
</file>