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j0/1ssR+m100V5ZkVEyAETlRbG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29.png"/><Relationship Id="rId6" Type="http://schemas.openxmlformats.org/officeDocument/2006/relationships/image" Target="../media/image10.png"/><Relationship Id="rId7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31.png"/><Relationship Id="rId5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33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0" y="1421947"/>
            <a:ext cx="12192000" cy="12051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Is Abell 3667 an offset merger?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0" y="3005045"/>
            <a:ext cx="12192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Yuki Omiya (Nagoya-U)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0" y="3832926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K. Nakazawa (Nagoya-U), T. Tamura (JAXA/ISAS), H. Akamatsu (QUP),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K. Matsushita (TUS), N. Okabe (Hiroshima-U), K. Sato (Saitama-U),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Y. Fujita (TMU), L. Gu, A. Simionescu (SRON), Y. Ichinohe (RIKEN),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D. Ito, K. Sakai (Nagoya-U) </a:t>
            </a:r>
            <a:endParaRPr b="0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-1" y="6456329"/>
            <a:ext cx="121920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2nd XRISM Community Workshop @ University of Maryland, 1/17-21 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88723" y="461852"/>
            <a:ext cx="56925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 minutes(15-18 minutes talk+ 2-5 minutes question)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10"/>
          <p:cNvPicPr preferRelativeResize="0"/>
          <p:nvPr/>
        </p:nvPicPr>
        <p:blipFill rotWithShape="1">
          <a:blip r:embed="rId3">
            <a:alphaModFix/>
          </a:blip>
          <a:srcRect b="14610" l="21011" r="21010" t="5389"/>
          <a:stretch/>
        </p:blipFill>
        <p:spPr>
          <a:xfrm>
            <a:off x="6193427" y="1452667"/>
            <a:ext cx="5470131" cy="54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0"/>
          <p:cNvPicPr preferRelativeResize="0"/>
          <p:nvPr/>
        </p:nvPicPr>
        <p:blipFill rotWithShape="1">
          <a:blip r:embed="rId4">
            <a:alphaModFix/>
          </a:blip>
          <a:srcRect b="14453" l="20919" r="20944" t="5540"/>
          <a:stretch/>
        </p:blipFill>
        <p:spPr>
          <a:xfrm>
            <a:off x="6178996" y="1452667"/>
            <a:ext cx="5484561" cy="54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0"/>
          <p:cNvPicPr preferRelativeResize="0"/>
          <p:nvPr/>
        </p:nvPicPr>
        <p:blipFill rotWithShape="1">
          <a:blip r:embed="rId5">
            <a:alphaModFix/>
          </a:blip>
          <a:srcRect b="14434" l="21018" r="20968" t="5519"/>
          <a:stretch/>
        </p:blipFill>
        <p:spPr>
          <a:xfrm>
            <a:off x="6193426" y="1452667"/>
            <a:ext cx="5470131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0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Google Shape;429;p10"/>
          <p:cNvSpPr txBox="1"/>
          <p:nvPr/>
        </p:nvSpPr>
        <p:spPr>
          <a:xfrm>
            <a:off x="6179213" y="1443137"/>
            <a:ext cx="34387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Unsharp masked image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0" name="Google Shape;430;p10"/>
          <p:cNvSpPr txBox="1"/>
          <p:nvPr/>
        </p:nvSpPr>
        <p:spPr>
          <a:xfrm>
            <a:off x="329422" y="680376"/>
            <a:ext cx="122970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unsharp masked image was created by subtracting the smoothed pseudo-model image from the X-ray image.</a:t>
            </a:r>
            <a:endParaRPr/>
          </a:p>
        </p:txBody>
      </p:sp>
      <p:sp>
        <p:nvSpPr>
          <p:cNvPr id="431" name="Google Shape;431;p10"/>
          <p:cNvSpPr txBox="1"/>
          <p:nvPr/>
        </p:nvSpPr>
        <p:spPr>
          <a:xfrm>
            <a:off x="87682" y="87682"/>
            <a:ext cx="108799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Revisiting the ICM distribution -Image analysis-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32" name="Google Shape;432;p10"/>
          <p:cNvCxnSpPr/>
          <p:nvPr/>
        </p:nvCxnSpPr>
        <p:spPr>
          <a:xfrm>
            <a:off x="8744219" y="3439949"/>
            <a:ext cx="71790" cy="167221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33" name="Google Shape;433;p10"/>
          <p:cNvSpPr txBox="1"/>
          <p:nvPr/>
        </p:nvSpPr>
        <p:spPr>
          <a:xfrm>
            <a:off x="8052895" y="3091542"/>
            <a:ext cx="15520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RG1 vortex</a:t>
            </a:r>
            <a:endParaRPr b="1" sz="2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4" name="Google Shape;434;p10"/>
          <p:cNvSpPr/>
          <p:nvPr/>
        </p:nvSpPr>
        <p:spPr>
          <a:xfrm>
            <a:off x="8126554" y="4534809"/>
            <a:ext cx="374595" cy="374595"/>
          </a:xfrm>
          <a:custGeom>
            <a:rect b="b" l="l" r="r" t="t"/>
            <a:pathLst>
              <a:path extrusionOk="0" h="340963" w="340963">
                <a:moveTo>
                  <a:pt x="0" y="0"/>
                </a:moveTo>
                <a:cubicBezTo>
                  <a:pt x="18081" y="54244"/>
                  <a:pt x="36163" y="108488"/>
                  <a:pt x="69743" y="154983"/>
                </a:cubicBezTo>
                <a:cubicBezTo>
                  <a:pt x="103323" y="201478"/>
                  <a:pt x="156275" y="247973"/>
                  <a:pt x="201478" y="278970"/>
                </a:cubicBezTo>
                <a:cubicBezTo>
                  <a:pt x="246681" y="309967"/>
                  <a:pt x="293822" y="325465"/>
                  <a:pt x="340963" y="340963"/>
                </a:cubicBezTo>
              </a:path>
            </a:pathLst>
          </a:custGeom>
          <a:noFill/>
          <a:ln cap="flat" cmpd="sng" w="19050">
            <a:solidFill>
              <a:srgbClr val="00FDF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D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0"/>
          <p:cNvSpPr txBox="1"/>
          <p:nvPr/>
        </p:nvSpPr>
        <p:spPr>
          <a:xfrm>
            <a:off x="7675296" y="4218935"/>
            <a:ext cx="4924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CF</a:t>
            </a:r>
            <a:endParaRPr sz="1800">
              <a:solidFill>
                <a:srgbClr val="00FD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36" name="Google Shape;436;p10"/>
          <p:cNvCxnSpPr/>
          <p:nvPr/>
        </p:nvCxnSpPr>
        <p:spPr>
          <a:xfrm rot="10800000">
            <a:off x="8722661" y="4531110"/>
            <a:ext cx="177154" cy="302749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37" name="Google Shape;437;p10"/>
          <p:cNvSpPr txBox="1"/>
          <p:nvPr/>
        </p:nvSpPr>
        <p:spPr>
          <a:xfrm>
            <a:off x="8684030" y="4780069"/>
            <a:ext cx="14510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BCG-E tail</a:t>
            </a:r>
            <a:endParaRPr b="1" sz="2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38" name="Google Shape;438;p10"/>
          <p:cNvCxnSpPr/>
          <p:nvPr/>
        </p:nvCxnSpPr>
        <p:spPr>
          <a:xfrm>
            <a:off x="7955305" y="3608736"/>
            <a:ext cx="232336" cy="15619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39" name="Google Shape;439;p10"/>
          <p:cNvSpPr txBox="1"/>
          <p:nvPr/>
        </p:nvSpPr>
        <p:spPr>
          <a:xfrm>
            <a:off x="6934758" y="3144320"/>
            <a:ext cx="11133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Filamentary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excess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(Vikhlinin+01)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40" name="Google Shape;440;p10"/>
          <p:cNvCxnSpPr/>
          <p:nvPr/>
        </p:nvCxnSpPr>
        <p:spPr>
          <a:xfrm rot="10800000">
            <a:off x="9486003" y="4542415"/>
            <a:ext cx="218477" cy="8779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1" name="Google Shape;441;p10"/>
          <p:cNvSpPr txBox="1"/>
          <p:nvPr/>
        </p:nvSpPr>
        <p:spPr>
          <a:xfrm>
            <a:off x="9719978" y="4445548"/>
            <a:ext cx="17091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CCW vortex?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42" name="Google Shape;442;p10"/>
          <p:cNvCxnSpPr/>
          <p:nvPr/>
        </p:nvCxnSpPr>
        <p:spPr>
          <a:xfrm flipH="1" rot="10800000">
            <a:off x="8457827" y="4923495"/>
            <a:ext cx="5867" cy="24371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43" name="Google Shape;443;p10"/>
          <p:cNvSpPr txBox="1"/>
          <p:nvPr/>
        </p:nvSpPr>
        <p:spPr>
          <a:xfrm>
            <a:off x="7982519" y="5091660"/>
            <a:ext cx="12939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CF-W tail</a:t>
            </a:r>
            <a:endParaRPr b="1" sz="2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44" name="Google Shape;444;p10"/>
          <p:cNvCxnSpPr/>
          <p:nvPr/>
        </p:nvCxnSpPr>
        <p:spPr>
          <a:xfrm flipH="1" rot="10800000">
            <a:off x="6929938" y="3303629"/>
            <a:ext cx="3365196" cy="2351213"/>
          </a:xfrm>
          <a:prstGeom prst="straightConnector1">
            <a:avLst/>
          </a:prstGeom>
          <a:noFill/>
          <a:ln cap="flat" cmpd="sng" w="12700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45" name="Google Shape;445;p10"/>
          <p:cNvSpPr txBox="1"/>
          <p:nvPr/>
        </p:nvSpPr>
        <p:spPr>
          <a:xfrm>
            <a:off x="6364705" y="5654842"/>
            <a:ext cx="14414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merge axis?</a:t>
            </a:r>
            <a:endParaRPr sz="18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46" name="Google Shape;446;p10"/>
          <p:cNvGrpSpPr/>
          <p:nvPr/>
        </p:nvGrpSpPr>
        <p:grpSpPr>
          <a:xfrm>
            <a:off x="458212" y="1450874"/>
            <a:ext cx="5498254" cy="5400000"/>
            <a:chOff x="6877621" y="1018674"/>
            <a:chExt cx="5004612" cy="4915179"/>
          </a:xfrm>
        </p:grpSpPr>
        <p:pic>
          <p:nvPicPr>
            <p:cNvPr id="447" name="Google Shape;447;p10"/>
            <p:cNvPicPr preferRelativeResize="0"/>
            <p:nvPr/>
          </p:nvPicPr>
          <p:blipFill rotWithShape="1">
            <a:blip r:embed="rId6">
              <a:alphaModFix/>
            </a:blip>
            <a:srcRect b="14545" l="20960" r="20940" t="5500"/>
            <a:stretch/>
          </p:blipFill>
          <p:spPr>
            <a:xfrm>
              <a:off x="6890085" y="1018674"/>
              <a:ext cx="4992148" cy="4915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8" name="Google Shape;448;p10"/>
            <p:cNvSpPr txBox="1"/>
            <p:nvPr/>
          </p:nvSpPr>
          <p:spPr>
            <a:xfrm>
              <a:off x="8590486" y="5287522"/>
              <a:ext cx="32798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Color: XMM (0.5-7.0 keV)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Contour: MeerKAT (1.28 GHz)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9" name="Google Shape;449;p10"/>
            <p:cNvSpPr txBox="1"/>
            <p:nvPr/>
          </p:nvSpPr>
          <p:spPr>
            <a:xfrm>
              <a:off x="6877621" y="3961594"/>
              <a:ext cx="697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Relic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0" name="Google Shape;450;p10"/>
            <p:cNvSpPr txBox="1"/>
            <p:nvPr/>
          </p:nvSpPr>
          <p:spPr>
            <a:xfrm>
              <a:off x="10622463" y="1137928"/>
              <a:ext cx="697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Relic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1" name="Google Shape;451;p10"/>
            <p:cNvSpPr txBox="1"/>
            <p:nvPr/>
          </p:nvSpPr>
          <p:spPr>
            <a:xfrm>
              <a:off x="9390050" y="3769167"/>
              <a:ext cx="96051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1st BCG</a:t>
              </a:r>
              <a:endPara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8640305" y="3828081"/>
              <a:ext cx="340963" cy="340963"/>
            </a:xfrm>
            <a:custGeom>
              <a:rect b="b" l="l" r="r" t="t"/>
              <a:pathLst>
                <a:path extrusionOk="0" h="340963" w="340963">
                  <a:moveTo>
                    <a:pt x="0" y="0"/>
                  </a:moveTo>
                  <a:cubicBezTo>
                    <a:pt x="18081" y="54244"/>
                    <a:pt x="36163" y="108488"/>
                    <a:pt x="69743" y="154983"/>
                  </a:cubicBezTo>
                  <a:cubicBezTo>
                    <a:pt x="103323" y="201478"/>
                    <a:pt x="156275" y="247973"/>
                    <a:pt x="201478" y="278970"/>
                  </a:cubicBezTo>
                  <a:cubicBezTo>
                    <a:pt x="246681" y="309967"/>
                    <a:pt x="293822" y="325465"/>
                    <a:pt x="340963" y="340963"/>
                  </a:cubicBezTo>
                </a:path>
              </a:pathLst>
            </a:custGeom>
            <a:noFill/>
            <a:ln cap="flat" cmpd="sng" w="19050">
              <a:solidFill>
                <a:srgbClr val="F2F2F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0"/>
            <p:cNvSpPr txBox="1"/>
            <p:nvPr/>
          </p:nvSpPr>
          <p:spPr>
            <a:xfrm>
              <a:off x="8229562" y="3540567"/>
              <a:ext cx="4924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CF</a:t>
              </a: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454" name="Google Shape;45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1394" y="1557116"/>
            <a:ext cx="2339101" cy="2311775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55" name="Google Shape;455;p10"/>
          <p:cNvSpPr txBox="1"/>
          <p:nvPr/>
        </p:nvSpPr>
        <p:spPr>
          <a:xfrm>
            <a:off x="561395" y="1520929"/>
            <a:ext cx="23391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pseudo-model image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smoothed with σ=1’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6" name="Google Shape;456;p10"/>
          <p:cNvSpPr txBox="1"/>
          <p:nvPr/>
        </p:nvSpPr>
        <p:spPr>
          <a:xfrm>
            <a:off x="4180811" y="3608963"/>
            <a:ext cx="1129229" cy="371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2nd BCG</a:t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Google Shape;457;p10"/>
          <p:cNvSpPr txBox="1"/>
          <p:nvPr/>
        </p:nvSpPr>
        <p:spPr>
          <a:xfrm>
            <a:off x="3654649" y="3951255"/>
            <a:ext cx="13756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 Galaxy (RG)</a:t>
            </a:r>
            <a:endParaRPr sz="1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11"/>
          <p:cNvPicPr preferRelativeResize="0"/>
          <p:nvPr/>
        </p:nvPicPr>
        <p:blipFill rotWithShape="1">
          <a:blip r:embed="rId3">
            <a:alphaModFix/>
          </a:blip>
          <a:srcRect b="14434" l="21018" r="20968" t="5519"/>
          <a:stretch/>
        </p:blipFill>
        <p:spPr>
          <a:xfrm>
            <a:off x="6193426" y="1452667"/>
            <a:ext cx="5470131" cy="54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11"/>
          <p:cNvPicPr preferRelativeResize="0"/>
          <p:nvPr/>
        </p:nvPicPr>
        <p:blipFill rotWithShape="1">
          <a:blip r:embed="rId4">
            <a:alphaModFix/>
          </a:blip>
          <a:srcRect b="14610" l="21011" r="21010" t="5389"/>
          <a:stretch/>
        </p:blipFill>
        <p:spPr>
          <a:xfrm>
            <a:off x="6193427" y="1452667"/>
            <a:ext cx="5470131" cy="54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1"/>
          <p:cNvPicPr preferRelativeResize="0"/>
          <p:nvPr/>
        </p:nvPicPr>
        <p:blipFill rotWithShape="1">
          <a:blip r:embed="rId5">
            <a:alphaModFix/>
          </a:blip>
          <a:srcRect b="14453" l="20919" r="20944" t="5540"/>
          <a:stretch/>
        </p:blipFill>
        <p:spPr>
          <a:xfrm>
            <a:off x="6178996" y="1452667"/>
            <a:ext cx="5484561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11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6" name="Google Shape;466;p11"/>
          <p:cNvSpPr txBox="1"/>
          <p:nvPr/>
        </p:nvSpPr>
        <p:spPr>
          <a:xfrm>
            <a:off x="9131733" y="6583193"/>
            <a:ext cx="25699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contour level: 5e-5, 5e-6, 5e-7</a:t>
            </a:r>
            <a:endParaRPr sz="1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7" name="Google Shape;467;p11"/>
          <p:cNvSpPr txBox="1"/>
          <p:nvPr/>
        </p:nvSpPr>
        <p:spPr>
          <a:xfrm>
            <a:off x="6179213" y="1443137"/>
            <a:ext cx="34387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Unsharp masked image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8" name="Google Shape;468;p11"/>
          <p:cNvSpPr txBox="1"/>
          <p:nvPr/>
        </p:nvSpPr>
        <p:spPr>
          <a:xfrm>
            <a:off x="329422" y="680376"/>
            <a:ext cx="122970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unsharp masked image was created by subtracting the smoothed pseudo-model image from the X-ray image.</a:t>
            </a:r>
            <a:endParaRPr/>
          </a:p>
        </p:txBody>
      </p:sp>
      <p:sp>
        <p:nvSpPr>
          <p:cNvPr id="469" name="Google Shape;469;p11"/>
          <p:cNvSpPr txBox="1"/>
          <p:nvPr/>
        </p:nvSpPr>
        <p:spPr>
          <a:xfrm>
            <a:off x="242394" y="1994005"/>
            <a:ext cx="581146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CF-W tail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Tail-like enhancement extending to the west at CF boundary.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BCG-E tail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enhancement extending from the BCG to the CF.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RG1 vortex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clockwise vortex-like enhancement with a radius of about 250 kpc.</a:t>
            </a:r>
            <a:endParaRPr/>
          </a:p>
        </p:txBody>
      </p:sp>
      <p:sp>
        <p:nvSpPr>
          <p:cNvPr id="470" name="Google Shape;470;p11"/>
          <p:cNvSpPr txBox="1"/>
          <p:nvPr/>
        </p:nvSpPr>
        <p:spPr>
          <a:xfrm>
            <a:off x="87682" y="87682"/>
            <a:ext cx="108799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Revisiting the ICM distribution -Image analysis-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71" name="Google Shape;471;p11"/>
          <p:cNvCxnSpPr/>
          <p:nvPr/>
        </p:nvCxnSpPr>
        <p:spPr>
          <a:xfrm>
            <a:off x="8744219" y="3439949"/>
            <a:ext cx="71790" cy="167221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72" name="Google Shape;472;p11"/>
          <p:cNvSpPr txBox="1"/>
          <p:nvPr/>
        </p:nvSpPr>
        <p:spPr>
          <a:xfrm>
            <a:off x="8052895" y="3091542"/>
            <a:ext cx="15520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RG1 vortex</a:t>
            </a:r>
            <a:endParaRPr b="1" sz="2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3" name="Google Shape;473;p11"/>
          <p:cNvSpPr/>
          <p:nvPr/>
        </p:nvSpPr>
        <p:spPr>
          <a:xfrm>
            <a:off x="8126554" y="4534809"/>
            <a:ext cx="374595" cy="374595"/>
          </a:xfrm>
          <a:custGeom>
            <a:rect b="b" l="l" r="r" t="t"/>
            <a:pathLst>
              <a:path extrusionOk="0" h="340963" w="340963">
                <a:moveTo>
                  <a:pt x="0" y="0"/>
                </a:moveTo>
                <a:cubicBezTo>
                  <a:pt x="18081" y="54244"/>
                  <a:pt x="36163" y="108488"/>
                  <a:pt x="69743" y="154983"/>
                </a:cubicBezTo>
                <a:cubicBezTo>
                  <a:pt x="103323" y="201478"/>
                  <a:pt x="156275" y="247973"/>
                  <a:pt x="201478" y="278970"/>
                </a:cubicBezTo>
                <a:cubicBezTo>
                  <a:pt x="246681" y="309967"/>
                  <a:pt x="293822" y="325465"/>
                  <a:pt x="340963" y="340963"/>
                </a:cubicBezTo>
              </a:path>
            </a:pathLst>
          </a:custGeom>
          <a:noFill/>
          <a:ln cap="flat" cmpd="sng" w="19050">
            <a:solidFill>
              <a:srgbClr val="00FDF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D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1"/>
          <p:cNvSpPr txBox="1"/>
          <p:nvPr/>
        </p:nvSpPr>
        <p:spPr>
          <a:xfrm>
            <a:off x="7675296" y="4218935"/>
            <a:ext cx="4924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CF</a:t>
            </a:r>
            <a:endParaRPr sz="1800">
              <a:solidFill>
                <a:srgbClr val="00FD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75" name="Google Shape;475;p11"/>
          <p:cNvCxnSpPr/>
          <p:nvPr/>
        </p:nvCxnSpPr>
        <p:spPr>
          <a:xfrm rot="10800000">
            <a:off x="8722661" y="4531110"/>
            <a:ext cx="177154" cy="302749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76" name="Google Shape;476;p11"/>
          <p:cNvSpPr txBox="1"/>
          <p:nvPr/>
        </p:nvSpPr>
        <p:spPr>
          <a:xfrm>
            <a:off x="8684030" y="4780069"/>
            <a:ext cx="14510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BCG-E tail</a:t>
            </a:r>
            <a:endParaRPr b="1" sz="2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77" name="Google Shape;477;p11"/>
          <p:cNvCxnSpPr/>
          <p:nvPr/>
        </p:nvCxnSpPr>
        <p:spPr>
          <a:xfrm>
            <a:off x="7955305" y="3608736"/>
            <a:ext cx="232336" cy="15619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78" name="Google Shape;478;p11"/>
          <p:cNvSpPr txBox="1"/>
          <p:nvPr/>
        </p:nvSpPr>
        <p:spPr>
          <a:xfrm>
            <a:off x="6934758" y="3144320"/>
            <a:ext cx="11133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Filamentary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excess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(Vikhlinin+01)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79" name="Google Shape;479;p11"/>
          <p:cNvCxnSpPr/>
          <p:nvPr/>
        </p:nvCxnSpPr>
        <p:spPr>
          <a:xfrm rot="10800000">
            <a:off x="9486003" y="4542415"/>
            <a:ext cx="218477" cy="8779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80" name="Google Shape;480;p11"/>
          <p:cNvSpPr txBox="1"/>
          <p:nvPr/>
        </p:nvSpPr>
        <p:spPr>
          <a:xfrm>
            <a:off x="9719978" y="4445548"/>
            <a:ext cx="17091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CCW vortex?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81" name="Google Shape;481;p11"/>
          <p:cNvCxnSpPr/>
          <p:nvPr/>
        </p:nvCxnSpPr>
        <p:spPr>
          <a:xfrm flipH="1" rot="10800000">
            <a:off x="8457827" y="4923495"/>
            <a:ext cx="5867" cy="24371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82" name="Google Shape;482;p11"/>
          <p:cNvSpPr txBox="1"/>
          <p:nvPr/>
        </p:nvSpPr>
        <p:spPr>
          <a:xfrm>
            <a:off x="7982519" y="5091660"/>
            <a:ext cx="12939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CF-W tail</a:t>
            </a:r>
            <a:endParaRPr b="1" sz="2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3" name="Google Shape;483;p11"/>
          <p:cNvSpPr txBox="1"/>
          <p:nvPr/>
        </p:nvSpPr>
        <p:spPr>
          <a:xfrm>
            <a:off x="144954" y="1595708"/>
            <a:ext cx="533068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Features mentioned for the first time</a:t>
            </a:r>
            <a:endParaRPr/>
          </a:p>
        </p:txBody>
      </p:sp>
      <p:sp>
        <p:nvSpPr>
          <p:cNvPr id="484" name="Google Shape;484;p11"/>
          <p:cNvSpPr txBox="1"/>
          <p:nvPr/>
        </p:nvSpPr>
        <p:spPr>
          <a:xfrm>
            <a:off x="284534" y="5382864"/>
            <a:ext cx="581146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RG1 vortex, CF-W tail, and Filamentary excess are asymmetric with respect to the merge axis.</a:t>
            </a:r>
            <a:endParaRPr/>
          </a:p>
        </p:txBody>
      </p:sp>
      <p:cxnSp>
        <p:nvCxnSpPr>
          <p:cNvPr id="485" name="Google Shape;485;p11"/>
          <p:cNvCxnSpPr/>
          <p:nvPr/>
        </p:nvCxnSpPr>
        <p:spPr>
          <a:xfrm flipH="1" rot="10800000">
            <a:off x="6929938" y="3303629"/>
            <a:ext cx="3365196" cy="2351213"/>
          </a:xfrm>
          <a:prstGeom prst="straightConnector1">
            <a:avLst/>
          </a:prstGeom>
          <a:noFill/>
          <a:ln cap="flat" cmpd="sng" w="12700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11"/>
          <p:cNvSpPr txBox="1"/>
          <p:nvPr/>
        </p:nvSpPr>
        <p:spPr>
          <a:xfrm>
            <a:off x="6364705" y="5654842"/>
            <a:ext cx="14414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merge axis?</a:t>
            </a:r>
            <a:endParaRPr sz="18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7" name="Google Shape;487;p11"/>
          <p:cNvPicPr preferRelativeResize="0"/>
          <p:nvPr/>
        </p:nvPicPr>
        <p:blipFill rotWithShape="1">
          <a:blip r:embed="rId3">
            <a:alphaModFix/>
          </a:blip>
          <a:srcRect b="14434" l="21018" r="20968" t="5519"/>
          <a:stretch/>
        </p:blipFill>
        <p:spPr>
          <a:xfrm>
            <a:off x="9715415" y="1546687"/>
            <a:ext cx="1876459" cy="185240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8" name="Google Shape;488;p11"/>
          <p:cNvSpPr txBox="1"/>
          <p:nvPr/>
        </p:nvSpPr>
        <p:spPr>
          <a:xfrm>
            <a:off x="9566973" y="3761896"/>
            <a:ext cx="21467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 galaxy(RG1)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2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5" name="Google Shape;495;p12"/>
          <p:cNvSpPr txBox="1"/>
          <p:nvPr/>
        </p:nvSpPr>
        <p:spPr>
          <a:xfrm>
            <a:off x="87682" y="87682"/>
            <a:ext cx="1133515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Revisiting the ICM distribution -Spectral analysis-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6" name="Google Shape;496;p12"/>
          <p:cNvSpPr txBox="1"/>
          <p:nvPr/>
        </p:nvSpPr>
        <p:spPr>
          <a:xfrm>
            <a:off x="329422" y="785306"/>
            <a:ext cx="122970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check the ICM condition, we performed the spectral analysis in the cluster center.</a:t>
            </a:r>
            <a:endParaRPr/>
          </a:p>
        </p:txBody>
      </p:sp>
      <p:pic>
        <p:nvPicPr>
          <p:cNvPr id="497" name="Google Shape;497;p12"/>
          <p:cNvPicPr preferRelativeResize="0"/>
          <p:nvPr/>
        </p:nvPicPr>
        <p:blipFill rotWithShape="1">
          <a:blip r:embed="rId3">
            <a:alphaModFix/>
          </a:blip>
          <a:srcRect b="11772" l="19294" r="28012" t="14679"/>
          <a:stretch/>
        </p:blipFill>
        <p:spPr>
          <a:xfrm>
            <a:off x="5976549" y="1600165"/>
            <a:ext cx="5047259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12"/>
          <p:cNvSpPr txBox="1"/>
          <p:nvPr/>
        </p:nvSpPr>
        <p:spPr>
          <a:xfrm>
            <a:off x="10055495" y="2487890"/>
            <a:ext cx="1129229" cy="371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2nd BCG</a:t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9" name="Google Shape;499;p12"/>
          <p:cNvSpPr txBox="1"/>
          <p:nvPr/>
        </p:nvSpPr>
        <p:spPr>
          <a:xfrm>
            <a:off x="8195088" y="4154890"/>
            <a:ext cx="1055262" cy="371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1st BCG</a:t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0" name="Google Shape;500;p12"/>
          <p:cNvSpPr/>
          <p:nvPr/>
        </p:nvSpPr>
        <p:spPr>
          <a:xfrm rot="-319891">
            <a:off x="6890429" y="4572084"/>
            <a:ext cx="720000" cy="720000"/>
          </a:xfrm>
          <a:custGeom>
            <a:rect b="b" l="l" r="r" t="t"/>
            <a:pathLst>
              <a:path extrusionOk="0" h="340963" w="340963">
                <a:moveTo>
                  <a:pt x="0" y="0"/>
                </a:moveTo>
                <a:cubicBezTo>
                  <a:pt x="18081" y="54244"/>
                  <a:pt x="36163" y="108488"/>
                  <a:pt x="69743" y="154983"/>
                </a:cubicBezTo>
                <a:cubicBezTo>
                  <a:pt x="103323" y="201478"/>
                  <a:pt x="156275" y="247973"/>
                  <a:pt x="201478" y="278970"/>
                </a:cubicBezTo>
                <a:cubicBezTo>
                  <a:pt x="246681" y="309967"/>
                  <a:pt x="293822" y="325465"/>
                  <a:pt x="340963" y="340963"/>
                </a:cubicBezTo>
              </a:path>
            </a:pathLst>
          </a:custGeom>
          <a:noFill/>
          <a:ln cap="flat" cmpd="sng" w="19050">
            <a:solidFill>
              <a:srgbClr val="F2F2F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2"/>
          <p:cNvSpPr txBox="1"/>
          <p:nvPr/>
        </p:nvSpPr>
        <p:spPr>
          <a:xfrm>
            <a:off x="6436975" y="4235092"/>
            <a:ext cx="541016" cy="40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CF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2" name="Google Shape;502;p12"/>
          <p:cNvPicPr preferRelativeResize="0"/>
          <p:nvPr/>
        </p:nvPicPr>
        <p:blipFill rotWithShape="1">
          <a:blip r:embed="rId4">
            <a:alphaModFix/>
          </a:blip>
          <a:srcRect b="-33" l="87562" r="2278" t="-593"/>
          <a:stretch/>
        </p:blipFill>
        <p:spPr>
          <a:xfrm>
            <a:off x="11025648" y="1560476"/>
            <a:ext cx="712124" cy="5079689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12"/>
          <p:cNvSpPr txBox="1"/>
          <p:nvPr/>
        </p:nvSpPr>
        <p:spPr>
          <a:xfrm>
            <a:off x="5974136" y="1598327"/>
            <a:ext cx="4587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Λ</a:t>
            </a:r>
            <a:endParaRPr sz="3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4" name="Google Shape;504;p12"/>
          <p:cNvSpPr/>
          <p:nvPr/>
        </p:nvSpPr>
        <p:spPr>
          <a:xfrm>
            <a:off x="7828250" y="1905304"/>
            <a:ext cx="1398349" cy="353902"/>
          </a:xfrm>
          <a:prstGeom prst="wedgeRectCallout">
            <a:avLst>
              <a:gd fmla="val 15544" name="adj1"/>
              <a:gd fmla="val 153728" name="adj2"/>
            </a:avLst>
          </a:prstGeom>
          <a:solidFill>
            <a:schemeClr val="lt1"/>
          </a:solidFill>
          <a:ln cap="flat" cmpd="sng" w="190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2"/>
          <p:cNvSpPr txBox="1"/>
          <p:nvPr/>
        </p:nvSpPr>
        <p:spPr>
          <a:xfrm>
            <a:off x="7828250" y="1905304"/>
            <a:ext cx="13983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RG1 vortex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6" name="Google Shape;506;p12"/>
          <p:cNvSpPr txBox="1"/>
          <p:nvPr/>
        </p:nvSpPr>
        <p:spPr>
          <a:xfrm rot="5400000">
            <a:off x="9357636" y="3918181"/>
            <a:ext cx="50090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Abundance (solar)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7" name="Google Shape;50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2304" y="3722174"/>
            <a:ext cx="4197148" cy="3113407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12"/>
          <p:cNvSpPr txBox="1"/>
          <p:nvPr/>
        </p:nvSpPr>
        <p:spPr>
          <a:xfrm>
            <a:off x="1080646" y="6052662"/>
            <a:ext cx="8819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1σ c.l.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9" name="Google Shape;509;p12"/>
          <p:cNvSpPr txBox="1"/>
          <p:nvPr/>
        </p:nvSpPr>
        <p:spPr>
          <a:xfrm>
            <a:off x="8003960" y="3491343"/>
            <a:ext cx="3129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0" name="Google Shape;510;p12"/>
          <p:cNvSpPr txBox="1"/>
          <p:nvPr/>
        </p:nvSpPr>
        <p:spPr>
          <a:xfrm>
            <a:off x="8085109" y="2836220"/>
            <a:ext cx="3129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1" name="Google Shape;511;p12"/>
          <p:cNvSpPr txBox="1"/>
          <p:nvPr/>
        </p:nvSpPr>
        <p:spPr>
          <a:xfrm>
            <a:off x="8961906" y="2739238"/>
            <a:ext cx="3129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2" name="Google Shape;512;p12"/>
          <p:cNvSpPr txBox="1"/>
          <p:nvPr/>
        </p:nvSpPr>
        <p:spPr>
          <a:xfrm>
            <a:off x="8011878" y="2371104"/>
            <a:ext cx="3129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3" name="Google Shape;513;p12"/>
          <p:cNvSpPr txBox="1"/>
          <p:nvPr/>
        </p:nvSpPr>
        <p:spPr>
          <a:xfrm>
            <a:off x="8888675" y="2274122"/>
            <a:ext cx="3129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4" name="Google Shape;514;p12"/>
          <p:cNvSpPr txBox="1"/>
          <p:nvPr/>
        </p:nvSpPr>
        <p:spPr>
          <a:xfrm>
            <a:off x="22470" y="1602041"/>
            <a:ext cx="588586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RG1 vortex has high abundances comparable to the central region.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Toward the outside of it, we can see a sharp drop from 0.5 solar to 0.2 solar.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🡪Remnant of cluster core ICM?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Google Shape;515;p12"/>
          <p:cNvSpPr/>
          <p:nvPr/>
        </p:nvSpPr>
        <p:spPr>
          <a:xfrm>
            <a:off x="1082486" y="3834982"/>
            <a:ext cx="2117916" cy="2635091"/>
          </a:xfrm>
          <a:prstGeom prst="rect">
            <a:avLst/>
          </a:prstGeom>
          <a:noFill/>
          <a:ln cap="flat" cmpd="sng" w="28575">
            <a:solidFill>
              <a:srgbClr val="00FDF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2"/>
          <p:cNvSpPr txBox="1"/>
          <p:nvPr/>
        </p:nvSpPr>
        <p:spPr>
          <a:xfrm>
            <a:off x="1080646" y="3834982"/>
            <a:ext cx="21179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RG1 vortex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7" name="Google Shape;517;p12"/>
          <p:cNvSpPr txBox="1"/>
          <p:nvPr/>
        </p:nvSpPr>
        <p:spPr>
          <a:xfrm>
            <a:off x="3198562" y="3834982"/>
            <a:ext cx="14565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Outside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13"/>
          <p:cNvPicPr preferRelativeResize="0"/>
          <p:nvPr/>
        </p:nvPicPr>
        <p:blipFill rotWithShape="1">
          <a:blip r:embed="rId3">
            <a:alphaModFix/>
          </a:blip>
          <a:srcRect b="305" l="0" r="0" t="306"/>
          <a:stretch/>
        </p:blipFill>
        <p:spPr>
          <a:xfrm>
            <a:off x="6705692" y="1041255"/>
            <a:ext cx="5484561" cy="54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13"/>
          <p:cNvSpPr txBox="1"/>
          <p:nvPr/>
        </p:nvSpPr>
        <p:spPr>
          <a:xfrm>
            <a:off x="8573817" y="5731172"/>
            <a:ext cx="3603390" cy="710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Color: XMM (0.5-7.0 keV)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Contour: MeerKAT (1.28 GHz)</a:t>
            </a:r>
            <a:endParaRPr sz="1800">
              <a:solidFill>
                <a:srgbClr val="00FD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4" name="Google Shape;524;p13"/>
          <p:cNvSpPr txBox="1"/>
          <p:nvPr/>
        </p:nvSpPr>
        <p:spPr>
          <a:xfrm>
            <a:off x="6691999" y="4274457"/>
            <a:ext cx="766439" cy="40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Relic</a:t>
            </a:r>
            <a:endParaRPr sz="1800">
              <a:solidFill>
                <a:srgbClr val="00FD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5" name="Google Shape;525;p13"/>
          <p:cNvSpPr txBox="1"/>
          <p:nvPr/>
        </p:nvSpPr>
        <p:spPr>
          <a:xfrm>
            <a:off x="10806223" y="1172272"/>
            <a:ext cx="766439" cy="40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Relic</a:t>
            </a:r>
            <a:endParaRPr sz="1800">
              <a:solidFill>
                <a:srgbClr val="00FD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6" name="Google Shape;526;p13"/>
          <p:cNvSpPr txBox="1"/>
          <p:nvPr/>
        </p:nvSpPr>
        <p:spPr>
          <a:xfrm>
            <a:off x="10414598" y="3197551"/>
            <a:ext cx="1129229" cy="371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2nd BCG</a:t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7" name="Google Shape;527;p13"/>
          <p:cNvSpPr txBox="1"/>
          <p:nvPr/>
        </p:nvSpPr>
        <p:spPr>
          <a:xfrm>
            <a:off x="9452248" y="4063050"/>
            <a:ext cx="1055262" cy="371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1st BCG</a:t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8" name="Google Shape;528;p13"/>
          <p:cNvSpPr/>
          <p:nvPr/>
        </p:nvSpPr>
        <p:spPr>
          <a:xfrm>
            <a:off x="8628550" y="4127775"/>
            <a:ext cx="374595" cy="374595"/>
          </a:xfrm>
          <a:custGeom>
            <a:rect b="b" l="l" r="r" t="t"/>
            <a:pathLst>
              <a:path extrusionOk="0" h="340963" w="340963">
                <a:moveTo>
                  <a:pt x="0" y="0"/>
                </a:moveTo>
                <a:cubicBezTo>
                  <a:pt x="18081" y="54244"/>
                  <a:pt x="36163" y="108488"/>
                  <a:pt x="69743" y="154983"/>
                </a:cubicBezTo>
                <a:cubicBezTo>
                  <a:pt x="103323" y="201478"/>
                  <a:pt x="156275" y="247973"/>
                  <a:pt x="201478" y="278970"/>
                </a:cubicBezTo>
                <a:cubicBezTo>
                  <a:pt x="246681" y="309967"/>
                  <a:pt x="293822" y="325465"/>
                  <a:pt x="340963" y="340963"/>
                </a:cubicBezTo>
              </a:path>
            </a:pathLst>
          </a:custGeom>
          <a:noFill/>
          <a:ln cap="flat" cmpd="sng" w="19050">
            <a:solidFill>
              <a:srgbClr val="F2F2F2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3"/>
          <p:cNvSpPr txBox="1"/>
          <p:nvPr/>
        </p:nvSpPr>
        <p:spPr>
          <a:xfrm>
            <a:off x="8177292" y="3811901"/>
            <a:ext cx="541016" cy="40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CF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0" name="Google Shape;530;p13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1" name="Google Shape;531;p13"/>
          <p:cNvSpPr txBox="1"/>
          <p:nvPr/>
        </p:nvSpPr>
        <p:spPr>
          <a:xfrm>
            <a:off x="87682" y="87682"/>
            <a:ext cx="57743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the RG1 vortex?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2" name="Google Shape;532;p13"/>
          <p:cNvSpPr txBox="1"/>
          <p:nvPr/>
        </p:nvSpPr>
        <p:spPr>
          <a:xfrm>
            <a:off x="87681" y="1178694"/>
            <a:ext cx="660431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face-to-face merger case,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Karman vortex?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KH roll would move away from the shear layer, eventually, forming a Karman vortex.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can happen if the moving structure is cylindrical-like shaped, but too large if the core is spherical.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94204" y="3855595"/>
            <a:ext cx="660431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offset merger case,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is natural that the ICM is stripped away by each other having an angular momentum in the core crossing, and producing vortex structures.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🡪</a:t>
            </a:r>
            <a:r>
              <a:rPr lang="en-US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Reinforce “Offset merger scenario”.</a:t>
            </a:r>
            <a:endParaRPr sz="2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4" name="Google Shape;534;p13"/>
          <p:cNvSpPr txBox="1"/>
          <p:nvPr/>
        </p:nvSpPr>
        <p:spPr>
          <a:xfrm>
            <a:off x="8268803" y="4477338"/>
            <a:ext cx="23583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KH roll (Ichinohe+17)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/>
          <p:nvPr/>
        </p:nvSpPr>
        <p:spPr>
          <a:xfrm>
            <a:off x="87682" y="87682"/>
            <a:ext cx="819968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Measurement the ICM bulk velocity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0" name="Google Shape;540;p14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1" name="Google Shape;541;p14"/>
          <p:cNvSpPr txBox="1"/>
          <p:nvPr/>
        </p:nvSpPr>
        <p:spPr>
          <a:xfrm>
            <a:off x="110329" y="702677"/>
            <a:ext cx="810068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Bulk velocities were measured by adapting the recalibration method to the XMM PN data.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divided into 8 regions so that the number of Fe counts is 50–200.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2" name="Google Shape;542;p14"/>
          <p:cNvSpPr txBox="1"/>
          <p:nvPr/>
        </p:nvSpPr>
        <p:spPr>
          <a:xfrm>
            <a:off x="110329" y="2296753"/>
            <a:ext cx="5528471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redshift of Reg1-5 (between the BCG and the CF) is consistent with optical that of the BCG within the 1.3-sigma error range.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Reg6, where the part near the BCG of the RG1 vortex, is red-shifted with 980±440 km s</a:t>
            </a:r>
            <a:r>
              <a:rPr baseline="30000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differs from that of the 1st BCG at 2.3σ.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ICM flow and its velocity gradient are observed.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🡪 Reinforce Offset merger scenario.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43" name="Google Shape;5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329" y="2193920"/>
            <a:ext cx="5388264" cy="45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4"/>
          <p:cNvSpPr txBox="1"/>
          <p:nvPr/>
        </p:nvSpPr>
        <p:spPr>
          <a:xfrm>
            <a:off x="8211017" y="256959"/>
            <a:ext cx="17107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 counts map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5" name="Google Shape;545;p14"/>
          <p:cNvSpPr txBox="1"/>
          <p:nvPr/>
        </p:nvSpPr>
        <p:spPr>
          <a:xfrm>
            <a:off x="170156" y="2272337"/>
            <a:ext cx="22204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 counts map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46" name="Google Shape;54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9326" y="2115437"/>
            <a:ext cx="6829842" cy="4731287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14"/>
          <p:cNvSpPr txBox="1"/>
          <p:nvPr/>
        </p:nvSpPr>
        <p:spPr>
          <a:xfrm>
            <a:off x="6418268" y="2320145"/>
            <a:ext cx="8819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1σ c.l.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8" name="Google Shape;548;p14"/>
          <p:cNvSpPr txBox="1"/>
          <p:nvPr/>
        </p:nvSpPr>
        <p:spPr>
          <a:xfrm>
            <a:off x="6418267" y="4126393"/>
            <a:ext cx="49515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Optical redshift of BCG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9" name="Google Shape;549;p14"/>
          <p:cNvSpPr txBox="1"/>
          <p:nvPr/>
        </p:nvSpPr>
        <p:spPr>
          <a:xfrm>
            <a:off x="6418267" y="4818584"/>
            <a:ext cx="49515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-1000 km s</a:t>
            </a:r>
            <a:r>
              <a:rPr baseline="30000"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 baseline="30000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0" name="Google Shape;550;p14"/>
          <p:cNvSpPr txBox="1"/>
          <p:nvPr/>
        </p:nvSpPr>
        <p:spPr>
          <a:xfrm>
            <a:off x="6407803" y="3283463"/>
            <a:ext cx="49515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1000 km s</a:t>
            </a:r>
            <a:r>
              <a:rPr baseline="30000"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 baseline="30000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5"/>
          <p:cNvSpPr txBox="1"/>
          <p:nvPr/>
        </p:nvSpPr>
        <p:spPr>
          <a:xfrm>
            <a:off x="87682" y="87682"/>
            <a:ext cx="819968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Measurement the ICM bulk velocity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6" name="Google Shape;556;p15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7" name="Google Shape;557;p15"/>
          <p:cNvSpPr txBox="1"/>
          <p:nvPr/>
        </p:nvSpPr>
        <p:spPr>
          <a:xfrm>
            <a:off x="110329" y="702677"/>
            <a:ext cx="810068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Bulk velocities were measured by adapting the recalibration method to the XMM PN data.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divided into 8 regions so that the number of Fe counts is 50–200.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8" name="Google Shape;5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9326" y="2115437"/>
            <a:ext cx="6829842" cy="473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391" y="171287"/>
            <a:ext cx="3306161" cy="2800513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15"/>
          <p:cNvSpPr txBox="1"/>
          <p:nvPr/>
        </p:nvSpPr>
        <p:spPr>
          <a:xfrm>
            <a:off x="8211017" y="256959"/>
            <a:ext cx="17107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 counts map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1" name="Google Shape;561;p15"/>
          <p:cNvSpPr txBox="1"/>
          <p:nvPr/>
        </p:nvSpPr>
        <p:spPr>
          <a:xfrm>
            <a:off x="110329" y="2296753"/>
            <a:ext cx="5680871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redshift of Reg1-5 (between the BCG and the CF) is consistent with optical that of the BCG within the 1.3-sigma error range.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Reg6, where the part near the BCG of the RG1 vortex, is red-shifted with 980±440 km s</a:t>
            </a:r>
            <a:r>
              <a:rPr baseline="30000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differs from that of the 1st BCG at 2.3σ.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ICM flow and its velocity gradient are observed.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Reinforce “Offset merger scenario”.</a:t>
            </a:r>
            <a:endParaRPr sz="2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2" name="Google Shape;562;p15"/>
          <p:cNvSpPr txBox="1"/>
          <p:nvPr/>
        </p:nvSpPr>
        <p:spPr>
          <a:xfrm>
            <a:off x="6418268" y="2320145"/>
            <a:ext cx="8819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1σ c.l.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3" name="Google Shape;563;p15"/>
          <p:cNvSpPr txBox="1"/>
          <p:nvPr/>
        </p:nvSpPr>
        <p:spPr>
          <a:xfrm>
            <a:off x="6418267" y="4126393"/>
            <a:ext cx="49515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Optical redshift of BCG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4" name="Google Shape;564;p15"/>
          <p:cNvSpPr txBox="1"/>
          <p:nvPr/>
        </p:nvSpPr>
        <p:spPr>
          <a:xfrm>
            <a:off x="6418267" y="4818584"/>
            <a:ext cx="49515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-1000 km s</a:t>
            </a:r>
            <a:r>
              <a:rPr baseline="30000"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 baseline="30000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5" name="Google Shape;565;p15"/>
          <p:cNvSpPr txBox="1"/>
          <p:nvPr/>
        </p:nvSpPr>
        <p:spPr>
          <a:xfrm>
            <a:off x="6407803" y="3283463"/>
            <a:ext cx="49515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1000 km s</a:t>
            </a:r>
            <a:r>
              <a:rPr baseline="30000"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 baseline="30000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16"/>
          <p:cNvPicPr preferRelativeResize="0"/>
          <p:nvPr/>
        </p:nvPicPr>
        <p:blipFill rotWithShape="1">
          <a:blip r:embed="rId3">
            <a:alphaModFix/>
          </a:blip>
          <a:srcRect b="11388" l="29240" r="27902" t="12420"/>
          <a:stretch/>
        </p:blipFill>
        <p:spPr>
          <a:xfrm rot="-5400000">
            <a:off x="6569804" y="1184190"/>
            <a:ext cx="5371947" cy="5371947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16"/>
          <p:cNvSpPr txBox="1"/>
          <p:nvPr/>
        </p:nvSpPr>
        <p:spPr>
          <a:xfrm>
            <a:off x="87682" y="87682"/>
            <a:ext cx="94185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Suggestion of the offset merger scenario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2" name="Google Shape;572;p16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3" name="Google Shape;573;p16"/>
          <p:cNvSpPr txBox="1"/>
          <p:nvPr/>
        </p:nvSpPr>
        <p:spPr>
          <a:xfrm>
            <a:off x="6553861" y="1166032"/>
            <a:ext cx="5774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kT</a:t>
            </a:r>
            <a:endParaRPr sz="2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4" name="Google Shape;57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34118"/>
            <a:ext cx="4076410" cy="282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16"/>
          <p:cNvPicPr preferRelativeResize="0"/>
          <p:nvPr/>
        </p:nvPicPr>
        <p:blipFill rotWithShape="1">
          <a:blip r:embed="rId5">
            <a:alphaModFix/>
          </a:blip>
          <a:srcRect b="0" l="0" r="18186" t="0"/>
          <a:stretch/>
        </p:blipFill>
        <p:spPr>
          <a:xfrm>
            <a:off x="3848996" y="4034118"/>
            <a:ext cx="2704865" cy="2800513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16"/>
          <p:cNvSpPr txBox="1"/>
          <p:nvPr/>
        </p:nvSpPr>
        <p:spPr>
          <a:xfrm>
            <a:off x="122155" y="1218505"/>
            <a:ext cx="640193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we were seeing this from the left direction,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ICM in the region near the cold front (Reg1) would be observed to be blueshifted.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arc-like motion of the ICM in the cluster core falling back towards the BCG (Reg6) would be observed to be redshifted.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7" name="Google Shape;577;p16"/>
          <p:cNvSpPr txBox="1"/>
          <p:nvPr/>
        </p:nvSpPr>
        <p:spPr>
          <a:xfrm>
            <a:off x="6573725" y="6509544"/>
            <a:ext cx="46972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Galaxy Cluster Merger Catalog http://gcmc.hub.yt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7"/>
          <p:cNvSpPr txBox="1"/>
          <p:nvPr/>
        </p:nvSpPr>
        <p:spPr>
          <a:xfrm>
            <a:off x="87682" y="87682"/>
            <a:ext cx="94185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Suggestion of the offset merger scenario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3" name="Google Shape;583;p17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84" name="Google Shape;5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543956" y="1166994"/>
            <a:ext cx="5389783" cy="53897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5" name="Google Shape;585;p17"/>
          <p:cNvCxnSpPr/>
          <p:nvPr/>
        </p:nvCxnSpPr>
        <p:spPr>
          <a:xfrm>
            <a:off x="8672228" y="4165492"/>
            <a:ext cx="70142" cy="84822"/>
          </a:xfrm>
          <a:prstGeom prst="straightConnector1">
            <a:avLst/>
          </a:prstGeom>
          <a:noFill/>
          <a:ln cap="rnd" cmpd="sng" w="12700">
            <a:solidFill>
              <a:srgbClr val="00FDFF"/>
            </a:solidFill>
            <a:prstDash val="solid"/>
            <a:miter lim="800000"/>
            <a:headEnd len="sm" w="sm" type="stealth"/>
            <a:tailEnd len="sm" w="sm" type="none"/>
          </a:ln>
        </p:spPr>
      </p:cxnSp>
      <p:cxnSp>
        <p:nvCxnSpPr>
          <p:cNvPr id="586" name="Google Shape;586;p17"/>
          <p:cNvCxnSpPr/>
          <p:nvPr/>
        </p:nvCxnSpPr>
        <p:spPr>
          <a:xfrm>
            <a:off x="8773058" y="4267816"/>
            <a:ext cx="109597" cy="0"/>
          </a:xfrm>
          <a:prstGeom prst="straightConnector1">
            <a:avLst/>
          </a:prstGeom>
          <a:noFill/>
          <a:ln cap="rnd" cmpd="sng" w="12700">
            <a:solidFill>
              <a:srgbClr val="00FDFF"/>
            </a:solidFill>
            <a:prstDash val="solid"/>
            <a:miter lim="800000"/>
            <a:headEnd len="sm" w="sm" type="stealth"/>
            <a:tailEnd len="sm" w="sm" type="none"/>
          </a:ln>
        </p:spPr>
      </p:cxnSp>
      <p:cxnSp>
        <p:nvCxnSpPr>
          <p:cNvPr id="587" name="Google Shape;587;p17"/>
          <p:cNvCxnSpPr/>
          <p:nvPr/>
        </p:nvCxnSpPr>
        <p:spPr>
          <a:xfrm flipH="1" rot="10800000">
            <a:off x="8916266" y="4250314"/>
            <a:ext cx="106675" cy="16007"/>
          </a:xfrm>
          <a:prstGeom prst="straightConnector1">
            <a:avLst/>
          </a:prstGeom>
          <a:noFill/>
          <a:ln cap="rnd" cmpd="sng" w="12700">
            <a:solidFill>
              <a:srgbClr val="00FDFF"/>
            </a:solidFill>
            <a:prstDash val="solid"/>
            <a:miter lim="800000"/>
            <a:headEnd len="sm" w="sm" type="stealth"/>
            <a:tailEnd len="sm" w="sm" type="none"/>
          </a:ln>
        </p:spPr>
      </p:cxnSp>
      <p:cxnSp>
        <p:nvCxnSpPr>
          <p:cNvPr id="588" name="Google Shape;588;p17"/>
          <p:cNvCxnSpPr/>
          <p:nvPr/>
        </p:nvCxnSpPr>
        <p:spPr>
          <a:xfrm>
            <a:off x="8672228" y="4042979"/>
            <a:ext cx="0" cy="109362"/>
          </a:xfrm>
          <a:prstGeom prst="straightConnector1">
            <a:avLst/>
          </a:prstGeom>
          <a:noFill/>
          <a:ln cap="rnd" cmpd="sng" w="12700">
            <a:solidFill>
              <a:srgbClr val="00FDFF"/>
            </a:solidFill>
            <a:prstDash val="solid"/>
            <a:miter lim="800000"/>
            <a:headEnd len="sm" w="sm" type="stealth"/>
            <a:tailEnd len="sm" w="sm" type="none"/>
          </a:ln>
        </p:spPr>
      </p:cxnSp>
      <p:cxnSp>
        <p:nvCxnSpPr>
          <p:cNvPr id="589" name="Google Shape;589;p17"/>
          <p:cNvCxnSpPr/>
          <p:nvPr/>
        </p:nvCxnSpPr>
        <p:spPr>
          <a:xfrm flipH="1">
            <a:off x="8672228" y="3974130"/>
            <a:ext cx="100830" cy="53877"/>
          </a:xfrm>
          <a:prstGeom prst="straightConnector1">
            <a:avLst/>
          </a:prstGeom>
          <a:noFill/>
          <a:ln cap="rnd" cmpd="sng" w="12700">
            <a:solidFill>
              <a:srgbClr val="00FDFF"/>
            </a:solidFill>
            <a:prstDash val="solid"/>
            <a:miter lim="800000"/>
            <a:headEnd len="sm" w="sm" type="stealth"/>
            <a:tailEnd len="sm" w="sm" type="none"/>
          </a:ln>
        </p:spPr>
      </p:cxnSp>
      <p:cxnSp>
        <p:nvCxnSpPr>
          <p:cNvPr id="590" name="Google Shape;590;p17"/>
          <p:cNvCxnSpPr/>
          <p:nvPr/>
        </p:nvCxnSpPr>
        <p:spPr>
          <a:xfrm rot="10800000">
            <a:off x="8807397" y="3977053"/>
            <a:ext cx="75258" cy="0"/>
          </a:xfrm>
          <a:prstGeom prst="straightConnector1">
            <a:avLst/>
          </a:prstGeom>
          <a:noFill/>
          <a:ln cap="rnd" cmpd="sng" w="12700">
            <a:solidFill>
              <a:srgbClr val="00FDFF"/>
            </a:solidFill>
            <a:prstDash val="solid"/>
            <a:miter lim="800000"/>
            <a:headEnd len="sm" w="sm" type="stealth"/>
            <a:tailEnd len="sm" w="sm" type="none"/>
          </a:ln>
        </p:spPr>
      </p:cxnSp>
      <p:sp>
        <p:nvSpPr>
          <p:cNvPr id="591" name="Google Shape;591;p17"/>
          <p:cNvSpPr txBox="1"/>
          <p:nvPr/>
        </p:nvSpPr>
        <p:spPr>
          <a:xfrm>
            <a:off x="6553861" y="1166032"/>
            <a:ext cx="5774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kT</a:t>
            </a:r>
            <a:endParaRPr sz="2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2" name="Google Shape;592;p17"/>
          <p:cNvSpPr/>
          <p:nvPr/>
        </p:nvSpPr>
        <p:spPr>
          <a:xfrm>
            <a:off x="9213808" y="3633389"/>
            <a:ext cx="141837" cy="141837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7"/>
          <p:cNvSpPr/>
          <p:nvPr/>
        </p:nvSpPr>
        <p:spPr>
          <a:xfrm>
            <a:off x="8847972" y="3909962"/>
            <a:ext cx="141837" cy="141837"/>
          </a:xfrm>
          <a:prstGeom prst="mathMultiply">
            <a:avLst>
              <a:gd fmla="val 23520" name="adj1"/>
            </a:avLst>
          </a:prstGeom>
          <a:solidFill>
            <a:srgbClr val="0432F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7"/>
          <p:cNvSpPr txBox="1"/>
          <p:nvPr/>
        </p:nvSpPr>
        <p:spPr>
          <a:xfrm>
            <a:off x="7528280" y="4696085"/>
            <a:ext cx="29893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Rotation 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cluster core</a:t>
            </a:r>
            <a:endParaRPr sz="1800">
              <a:solidFill>
                <a:srgbClr val="00FD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95" name="Google Shape;595;p17"/>
          <p:cNvGrpSpPr/>
          <p:nvPr/>
        </p:nvGrpSpPr>
        <p:grpSpPr>
          <a:xfrm flipH="1" rot="-5400000">
            <a:off x="7022194" y="3908005"/>
            <a:ext cx="384984" cy="384984"/>
            <a:chOff x="9932238" y="2578940"/>
            <a:chExt cx="362308" cy="390984"/>
          </a:xfrm>
        </p:grpSpPr>
        <p:cxnSp>
          <p:nvCxnSpPr>
            <p:cNvPr id="596" name="Google Shape;596;p17"/>
            <p:cNvCxnSpPr/>
            <p:nvPr/>
          </p:nvCxnSpPr>
          <p:spPr>
            <a:xfrm flipH="1">
              <a:off x="10037275" y="2578941"/>
              <a:ext cx="140559" cy="352035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7" name="Google Shape;597;p17"/>
            <p:cNvCxnSpPr/>
            <p:nvPr/>
          </p:nvCxnSpPr>
          <p:spPr>
            <a:xfrm>
              <a:off x="10193955" y="2578940"/>
              <a:ext cx="100591" cy="349238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98" name="Google Shape;598;p17"/>
            <p:cNvSpPr/>
            <p:nvPr/>
          </p:nvSpPr>
          <p:spPr>
            <a:xfrm>
              <a:off x="10059262" y="2807372"/>
              <a:ext cx="207488" cy="135470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9" name="Google Shape;599;p17"/>
            <p:cNvCxnSpPr/>
            <p:nvPr/>
          </p:nvCxnSpPr>
          <p:spPr>
            <a:xfrm flipH="1" rot="10800000">
              <a:off x="9948358" y="2890238"/>
              <a:ext cx="96814" cy="7968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0" name="Google Shape;600;p17"/>
            <p:cNvCxnSpPr/>
            <p:nvPr/>
          </p:nvCxnSpPr>
          <p:spPr>
            <a:xfrm flipH="1" rot="10800000">
              <a:off x="9932238" y="2858894"/>
              <a:ext cx="110904" cy="21414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1" name="Google Shape;601;p17"/>
            <p:cNvCxnSpPr/>
            <p:nvPr/>
          </p:nvCxnSpPr>
          <p:spPr>
            <a:xfrm>
              <a:off x="9941863" y="2822522"/>
              <a:ext cx="155183" cy="376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602" name="Google Shape;602;p17"/>
          <p:cNvCxnSpPr/>
          <p:nvPr/>
        </p:nvCxnSpPr>
        <p:spPr>
          <a:xfrm>
            <a:off x="8288721" y="3597197"/>
            <a:ext cx="282695" cy="310808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03" name="Google Shape;603;p17"/>
          <p:cNvSpPr txBox="1"/>
          <p:nvPr/>
        </p:nvSpPr>
        <p:spPr>
          <a:xfrm>
            <a:off x="6874219" y="3046512"/>
            <a:ext cx="182625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Red-shifted flow like Reg6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04" name="Google Shape;604;p17"/>
          <p:cNvCxnSpPr/>
          <p:nvPr/>
        </p:nvCxnSpPr>
        <p:spPr>
          <a:xfrm rot="10800000">
            <a:off x="9119508" y="4251869"/>
            <a:ext cx="287926" cy="10057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05" name="Google Shape;605;p17"/>
          <p:cNvSpPr txBox="1"/>
          <p:nvPr/>
        </p:nvSpPr>
        <p:spPr>
          <a:xfrm>
            <a:off x="9393361" y="4207903"/>
            <a:ext cx="21111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Blue-shifted flow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like Reg1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6" name="Google Shape;606;p17"/>
          <p:cNvSpPr/>
          <p:nvPr/>
        </p:nvSpPr>
        <p:spPr>
          <a:xfrm rot="-5400000">
            <a:off x="7900365" y="4117785"/>
            <a:ext cx="318553" cy="284189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7"/>
          <p:cNvSpPr txBox="1"/>
          <p:nvPr/>
        </p:nvSpPr>
        <p:spPr>
          <a:xfrm>
            <a:off x="6804913" y="4287045"/>
            <a:ext cx="2054361" cy="658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Cold front</a:t>
            </a:r>
            <a:endParaRPr sz="1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08" name="Google Shape;608;p17"/>
          <p:cNvCxnSpPr/>
          <p:nvPr/>
        </p:nvCxnSpPr>
        <p:spPr>
          <a:xfrm flipH="1" rot="10800000">
            <a:off x="8852727" y="4368760"/>
            <a:ext cx="23657" cy="360080"/>
          </a:xfrm>
          <a:prstGeom prst="straightConnector1">
            <a:avLst/>
          </a:prstGeom>
          <a:noFill/>
          <a:ln cap="flat" cmpd="sng" w="9525">
            <a:solidFill>
              <a:srgbClr val="00FD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609" name="Google Shape;60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34118"/>
            <a:ext cx="4076410" cy="282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7"/>
          <p:cNvPicPr preferRelativeResize="0"/>
          <p:nvPr/>
        </p:nvPicPr>
        <p:blipFill rotWithShape="1">
          <a:blip r:embed="rId5">
            <a:alphaModFix/>
          </a:blip>
          <a:srcRect b="0" l="0" r="18186" t="0"/>
          <a:stretch/>
        </p:blipFill>
        <p:spPr>
          <a:xfrm>
            <a:off x="3848996" y="4034118"/>
            <a:ext cx="2704865" cy="2800513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17"/>
          <p:cNvSpPr txBox="1"/>
          <p:nvPr/>
        </p:nvSpPr>
        <p:spPr>
          <a:xfrm>
            <a:off x="122155" y="1218505"/>
            <a:ext cx="640193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we were seeing this from the left direction,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ICM in the region near the cold front (Reg1) would be observed to be blueshifted.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arc-like motion of the ICM in the cluster core falling back towards the BCG (Reg6) would be observed to be redshifted.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2" name="Google Shape;612;p17"/>
          <p:cNvSpPr txBox="1"/>
          <p:nvPr/>
        </p:nvSpPr>
        <p:spPr>
          <a:xfrm>
            <a:off x="6573725" y="6509544"/>
            <a:ext cx="46972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Galaxy Cluster Merger Catalog http://gcmc.hub.yt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0"/>
          <p:cNvSpPr txBox="1"/>
          <p:nvPr/>
        </p:nvSpPr>
        <p:spPr>
          <a:xfrm>
            <a:off x="87682" y="87682"/>
            <a:ext cx="23807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Summery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8" name="Google Shape;618;p20"/>
          <p:cNvSpPr txBox="1"/>
          <p:nvPr/>
        </p:nvSpPr>
        <p:spPr>
          <a:xfrm>
            <a:off x="155506" y="796006"/>
            <a:ext cx="12036494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①revisit the ICM distribution and ②measure the bulk ICM velocity in Abell 3667 to distinguish two scenarios, a face-to-face merger and an offset merger.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①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②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9" name="Google Shape;619;p20"/>
          <p:cNvSpPr txBox="1"/>
          <p:nvPr/>
        </p:nvSpPr>
        <p:spPr>
          <a:xfrm>
            <a:off x="556592" y="1843721"/>
            <a:ext cx="11479902" cy="1700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unsharp masked image shows some features, the CF-W tail, the BCG-E tail, and the RG1 vortex.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RG1 vortex was produced by a slight offset in core crossing?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0" name="Google Shape;620;p20"/>
          <p:cNvSpPr txBox="1"/>
          <p:nvPr/>
        </p:nvSpPr>
        <p:spPr>
          <a:xfrm>
            <a:off x="556592" y="3544443"/>
            <a:ext cx="11479902" cy="1533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part near the BCG of the RG1 vortex is red-shifted with 980±440 km s</a:t>
            </a:r>
            <a:r>
              <a:rPr baseline="30000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which reinforces the offset merger scenario.</a:t>
            </a:r>
            <a:endParaRPr/>
          </a:p>
          <a:p>
            <a:pPr indent="-190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aseline="30000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1" name="Google Shape;621;p20"/>
          <p:cNvSpPr txBox="1"/>
          <p:nvPr/>
        </p:nvSpPr>
        <p:spPr>
          <a:xfrm>
            <a:off x="155506" y="4552402"/>
            <a:ext cx="11479902" cy="225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 work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Propose accurate bulk and turbulence velocity measurements with XRISM.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 additional observations with XMM. 126 ks of observation was adopted in AO23 (Priority C).</a:t>
            </a:r>
            <a:endParaRPr/>
          </a:p>
        </p:txBody>
      </p:sp>
      <p:sp>
        <p:nvSpPr>
          <p:cNvPr id="622" name="Google Shape;622;p20"/>
          <p:cNvSpPr txBox="1"/>
          <p:nvPr/>
        </p:nvSpPr>
        <p:spPr>
          <a:xfrm>
            <a:off x="5520736" y="6467046"/>
            <a:ext cx="65157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paper on these results will be submitted in Jan-Feb on arxiv.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87682" y="5557652"/>
            <a:ext cx="11799518" cy="1233106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87682" y="87682"/>
            <a:ext cx="357982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Cluster merger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-13648" y="843943"/>
            <a:ext cx="6824828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Largest energy release event in the Universe (up to 10</a:t>
            </a:r>
            <a:r>
              <a:rPr baseline="30000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64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erg).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Collision with a velocity of 2000-4000 km s</a:t>
            </a:r>
            <a:r>
              <a:rPr baseline="30000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30000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Kinetic energy of the shock is converted to thermal and non-thermal energy.</a:t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501238" y="3942574"/>
            <a:ext cx="1236571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Shocks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1" name="Google Shape;101;p2"/>
          <p:cNvCxnSpPr>
            <a:stCxn id="100" idx="3"/>
            <a:endCxn id="102" idx="1"/>
          </p:cNvCxnSpPr>
          <p:nvPr/>
        </p:nvCxnSpPr>
        <p:spPr>
          <a:xfrm flipH="1" rot="10800000">
            <a:off x="1737809" y="3153707"/>
            <a:ext cx="584100" cy="1019700"/>
          </a:xfrm>
          <a:prstGeom prst="straightConnector1">
            <a:avLst/>
          </a:prstGeom>
          <a:noFill/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2" name="Google Shape;102;p2"/>
          <p:cNvSpPr/>
          <p:nvPr/>
        </p:nvSpPr>
        <p:spPr>
          <a:xfrm>
            <a:off x="2322041" y="2922972"/>
            <a:ext cx="3253664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Gas heating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322041" y="3447029"/>
            <a:ext cx="3253664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Particle acceleration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2326912" y="3972905"/>
            <a:ext cx="3253665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magnetic amplification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2326913" y="4506530"/>
            <a:ext cx="3253664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Turbulence excitation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359863" y="3066768"/>
            <a:ext cx="1534282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Collision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07" name="Google Shape;107;p2"/>
          <p:cNvCxnSpPr/>
          <p:nvPr/>
        </p:nvCxnSpPr>
        <p:spPr>
          <a:xfrm>
            <a:off x="1124156" y="3526426"/>
            <a:ext cx="0" cy="43709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8" name="Google Shape;108;p2"/>
          <p:cNvCxnSpPr>
            <a:stCxn id="100" idx="3"/>
            <a:endCxn id="103" idx="1"/>
          </p:cNvCxnSpPr>
          <p:nvPr/>
        </p:nvCxnSpPr>
        <p:spPr>
          <a:xfrm flipH="1" rot="10800000">
            <a:off x="1737809" y="3677807"/>
            <a:ext cx="584100" cy="495600"/>
          </a:xfrm>
          <a:prstGeom prst="straightConnector1">
            <a:avLst/>
          </a:prstGeom>
          <a:noFill/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9" name="Google Shape;109;p2"/>
          <p:cNvCxnSpPr>
            <a:stCxn id="100" idx="3"/>
            <a:endCxn id="104" idx="1"/>
          </p:cNvCxnSpPr>
          <p:nvPr/>
        </p:nvCxnSpPr>
        <p:spPr>
          <a:xfrm>
            <a:off x="1737809" y="4173407"/>
            <a:ext cx="589200" cy="30300"/>
          </a:xfrm>
          <a:prstGeom prst="straightConnector1">
            <a:avLst/>
          </a:prstGeom>
          <a:noFill/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0" name="Google Shape;110;p2"/>
          <p:cNvCxnSpPr>
            <a:stCxn id="100" idx="3"/>
            <a:endCxn id="105" idx="1"/>
          </p:cNvCxnSpPr>
          <p:nvPr/>
        </p:nvCxnSpPr>
        <p:spPr>
          <a:xfrm>
            <a:off x="1737809" y="4173407"/>
            <a:ext cx="589200" cy="564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1" name="Google Shape;111;p2"/>
          <p:cNvCxnSpPr/>
          <p:nvPr/>
        </p:nvCxnSpPr>
        <p:spPr>
          <a:xfrm flipH="1" rot="-5400000">
            <a:off x="5378647" y="4472037"/>
            <a:ext cx="533700" cy="12600"/>
          </a:xfrm>
          <a:prstGeom prst="curvedConnector3">
            <a:avLst>
              <a:gd fmla="val 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112" name="Google Shape;112;p2"/>
          <p:cNvCxnSpPr/>
          <p:nvPr/>
        </p:nvCxnSpPr>
        <p:spPr>
          <a:xfrm flipH="1" rot="-5400000">
            <a:off x="5087873" y="4199400"/>
            <a:ext cx="1080000" cy="12600"/>
          </a:xfrm>
          <a:prstGeom prst="curvedConnector3">
            <a:avLst>
              <a:gd fmla="val 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113" name="Google Shape;113;p2"/>
          <p:cNvSpPr txBox="1"/>
          <p:nvPr/>
        </p:nvSpPr>
        <p:spPr>
          <a:xfrm>
            <a:off x="5728093" y="4638401"/>
            <a:ext cx="5838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aseline="30000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nd</a:t>
            </a:r>
            <a:endParaRPr baseline="30000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14" name="Google Shape;114;p2"/>
          <p:cNvCxnSpPr/>
          <p:nvPr/>
        </p:nvCxnSpPr>
        <p:spPr>
          <a:xfrm flipH="1" rot="-5400000">
            <a:off x="4799431" y="3928812"/>
            <a:ext cx="1620000" cy="12600"/>
          </a:xfrm>
          <a:prstGeom prst="curvedConnector3">
            <a:avLst>
              <a:gd fmla="val 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triangle"/>
            <a:tailEnd len="sm" w="sm" type="none"/>
          </a:ln>
        </p:spPr>
      </p:cxnSp>
      <p:pic>
        <p:nvPicPr>
          <p:cNvPr id="115" name="Google Shape;1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9934" y="864561"/>
            <a:ext cx="5639097" cy="5090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598042" y="4735687"/>
            <a:ext cx="2580989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X-ray</a:t>
            </a:r>
            <a:r>
              <a:rPr b="1" lang="en-US" sz="12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(Omiya et al. 2023)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</a:t>
            </a:r>
            <a:r>
              <a:rPr b="1" lang="en-US" sz="1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(Kurahara et al. 2023)</a:t>
            </a:r>
            <a:endParaRPr b="1" sz="12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F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Optical </a:t>
            </a:r>
            <a:r>
              <a:rPr b="1" lang="en-US" sz="1600">
                <a:solidFill>
                  <a:srgbClr val="00F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(SDSS)</a:t>
            </a:r>
            <a:endParaRPr b="1" sz="1600">
              <a:solidFill>
                <a:srgbClr val="00FA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6557589" y="864561"/>
            <a:ext cx="4730454" cy="40011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CIZA J1358.9-4750 (early phase)</a:t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8994066" y="6095992"/>
            <a:ext cx="213756" cy="694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8972357" y="2122313"/>
            <a:ext cx="697627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Relic</a:t>
            </a:r>
            <a:endParaRPr sz="18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9296057" y="6212542"/>
            <a:ext cx="26468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key is XRISM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87682" y="5093192"/>
            <a:ext cx="10931794" cy="1800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efficient are the energy conversions?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ICM velocity measurements are essential.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Merging picture--&gt;bulk velocity measurement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Secondarily energy conversion--&gt;turbulent velocity measurement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2"/>
          <p:cNvSpPr/>
          <p:nvPr/>
        </p:nvSpPr>
        <p:spPr>
          <a:xfrm rot="342940">
            <a:off x="8739963" y="3040912"/>
            <a:ext cx="1424763" cy="1233376"/>
          </a:xfrm>
          <a:custGeom>
            <a:rect b="b" l="l" r="r" t="t"/>
            <a:pathLst>
              <a:path extrusionOk="0" h="1233376" w="1424763">
                <a:moveTo>
                  <a:pt x="0" y="0"/>
                </a:moveTo>
                <a:cubicBezTo>
                  <a:pt x="65567" y="139995"/>
                  <a:pt x="131135" y="279991"/>
                  <a:pt x="255181" y="425302"/>
                </a:cubicBezTo>
                <a:cubicBezTo>
                  <a:pt x="379228" y="570614"/>
                  <a:pt x="595423" y="761999"/>
                  <a:pt x="744279" y="871869"/>
                </a:cubicBezTo>
                <a:cubicBezTo>
                  <a:pt x="893135" y="981739"/>
                  <a:pt x="1148316" y="1084521"/>
                  <a:pt x="1148316" y="1084521"/>
                </a:cubicBezTo>
                <a:lnTo>
                  <a:pt x="1424763" y="1233376"/>
                </a:lnTo>
              </a:path>
            </a:pathLst>
          </a:custGeom>
          <a:noFill/>
          <a:ln cap="flat" cmpd="sng" w="28575">
            <a:solidFill>
              <a:srgbClr val="00FD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/>
          <p:nvPr/>
        </p:nvSpPr>
        <p:spPr>
          <a:xfrm rot="-10068314">
            <a:off x="9510219" y="2572634"/>
            <a:ext cx="1424763" cy="1233376"/>
          </a:xfrm>
          <a:custGeom>
            <a:rect b="b" l="l" r="r" t="t"/>
            <a:pathLst>
              <a:path extrusionOk="0" h="1233376" w="1424763">
                <a:moveTo>
                  <a:pt x="0" y="0"/>
                </a:moveTo>
                <a:cubicBezTo>
                  <a:pt x="65567" y="139995"/>
                  <a:pt x="131135" y="279991"/>
                  <a:pt x="255181" y="425302"/>
                </a:cubicBezTo>
                <a:cubicBezTo>
                  <a:pt x="379228" y="570614"/>
                  <a:pt x="595423" y="761999"/>
                  <a:pt x="744279" y="871869"/>
                </a:cubicBezTo>
                <a:cubicBezTo>
                  <a:pt x="893135" y="981739"/>
                  <a:pt x="1148316" y="1084521"/>
                  <a:pt x="1148316" y="1084521"/>
                </a:cubicBezTo>
                <a:lnTo>
                  <a:pt x="1424763" y="1233376"/>
                </a:lnTo>
              </a:path>
            </a:pathLst>
          </a:custGeom>
          <a:noFill/>
          <a:ln cap="flat" cmpd="sng" w="28575">
            <a:solidFill>
              <a:srgbClr val="00FD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8254381" y="2487763"/>
            <a:ext cx="941283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Shocks</a:t>
            </a:r>
            <a:endParaRPr sz="1800">
              <a:solidFill>
                <a:srgbClr val="00FD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/>
          <p:nvPr/>
        </p:nvSpPr>
        <p:spPr>
          <a:xfrm>
            <a:off x="87682" y="5557652"/>
            <a:ext cx="11799518" cy="1233106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87682" y="87682"/>
            <a:ext cx="357982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Cluster merger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-13648" y="843943"/>
            <a:ext cx="6824828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Largest energy release event in the Universe (up to 10</a:t>
            </a:r>
            <a:r>
              <a:rPr baseline="30000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64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erg).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Collision with a velocity of 2000-4000 km s</a:t>
            </a:r>
            <a:r>
              <a:rPr baseline="30000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30000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Kinetic energy of the shock is converted to thermal and non-thermal energy.</a:t>
            </a: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501238" y="3942574"/>
            <a:ext cx="1236571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Shocks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34" name="Google Shape;134;p3"/>
          <p:cNvCxnSpPr>
            <a:stCxn id="133" idx="3"/>
            <a:endCxn id="135" idx="1"/>
          </p:cNvCxnSpPr>
          <p:nvPr/>
        </p:nvCxnSpPr>
        <p:spPr>
          <a:xfrm flipH="1" rot="10800000">
            <a:off x="1737809" y="3153707"/>
            <a:ext cx="584100" cy="1019700"/>
          </a:xfrm>
          <a:prstGeom prst="straightConnector1">
            <a:avLst/>
          </a:prstGeom>
          <a:noFill/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5" name="Google Shape;135;p3"/>
          <p:cNvSpPr/>
          <p:nvPr/>
        </p:nvSpPr>
        <p:spPr>
          <a:xfrm>
            <a:off x="2322041" y="2922972"/>
            <a:ext cx="3253664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Gas heating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2322041" y="3447029"/>
            <a:ext cx="3253664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Particle acceleration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2326912" y="3972905"/>
            <a:ext cx="3253665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magnetic amplification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2326913" y="4506530"/>
            <a:ext cx="3253664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Turbulence excitation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359863" y="3066768"/>
            <a:ext cx="1534282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Collision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0" name="Google Shape;140;p3"/>
          <p:cNvCxnSpPr/>
          <p:nvPr/>
        </p:nvCxnSpPr>
        <p:spPr>
          <a:xfrm>
            <a:off x="1124156" y="3526426"/>
            <a:ext cx="0" cy="437097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1" name="Google Shape;141;p3"/>
          <p:cNvCxnSpPr>
            <a:stCxn id="133" idx="3"/>
            <a:endCxn id="136" idx="1"/>
          </p:cNvCxnSpPr>
          <p:nvPr/>
        </p:nvCxnSpPr>
        <p:spPr>
          <a:xfrm flipH="1" rot="10800000">
            <a:off x="1737809" y="3677807"/>
            <a:ext cx="584100" cy="495600"/>
          </a:xfrm>
          <a:prstGeom prst="straightConnector1">
            <a:avLst/>
          </a:prstGeom>
          <a:noFill/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2" name="Google Shape;142;p3"/>
          <p:cNvCxnSpPr>
            <a:stCxn id="133" idx="3"/>
            <a:endCxn id="137" idx="1"/>
          </p:cNvCxnSpPr>
          <p:nvPr/>
        </p:nvCxnSpPr>
        <p:spPr>
          <a:xfrm>
            <a:off x="1737809" y="4173407"/>
            <a:ext cx="589200" cy="30300"/>
          </a:xfrm>
          <a:prstGeom prst="straightConnector1">
            <a:avLst/>
          </a:prstGeom>
          <a:noFill/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3" name="Google Shape;143;p3"/>
          <p:cNvCxnSpPr>
            <a:stCxn id="133" idx="3"/>
            <a:endCxn id="138" idx="1"/>
          </p:cNvCxnSpPr>
          <p:nvPr/>
        </p:nvCxnSpPr>
        <p:spPr>
          <a:xfrm>
            <a:off x="1737809" y="4173407"/>
            <a:ext cx="589200" cy="5640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44" name="Google Shape;144;p3"/>
          <p:cNvCxnSpPr/>
          <p:nvPr/>
        </p:nvCxnSpPr>
        <p:spPr>
          <a:xfrm flipH="1" rot="-5400000">
            <a:off x="5378647" y="4472037"/>
            <a:ext cx="533700" cy="12600"/>
          </a:xfrm>
          <a:prstGeom prst="curvedConnector3">
            <a:avLst>
              <a:gd fmla="val 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145" name="Google Shape;145;p3"/>
          <p:cNvCxnSpPr/>
          <p:nvPr/>
        </p:nvCxnSpPr>
        <p:spPr>
          <a:xfrm flipH="1" rot="-5400000">
            <a:off x="5087873" y="4199400"/>
            <a:ext cx="1080000" cy="12600"/>
          </a:xfrm>
          <a:prstGeom prst="curvedConnector3">
            <a:avLst>
              <a:gd fmla="val 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146" name="Google Shape;146;p3"/>
          <p:cNvSpPr txBox="1"/>
          <p:nvPr/>
        </p:nvSpPr>
        <p:spPr>
          <a:xfrm>
            <a:off x="5728093" y="4638401"/>
            <a:ext cx="5838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aseline="30000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nd</a:t>
            </a:r>
            <a:endParaRPr baseline="30000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47" name="Google Shape;147;p3"/>
          <p:cNvCxnSpPr/>
          <p:nvPr/>
        </p:nvCxnSpPr>
        <p:spPr>
          <a:xfrm flipH="1" rot="-5400000">
            <a:off x="4799431" y="3928812"/>
            <a:ext cx="1620000" cy="12600"/>
          </a:xfrm>
          <a:prstGeom prst="curvedConnector3">
            <a:avLst>
              <a:gd fmla="val 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triangle"/>
            <a:tailEnd len="sm" w="sm" type="none"/>
          </a:ln>
        </p:spPr>
      </p:cxnSp>
      <p:pic>
        <p:nvPicPr>
          <p:cNvPr id="148" name="Google Shape;1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9934" y="864561"/>
            <a:ext cx="5639097" cy="509012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"/>
          <p:cNvSpPr txBox="1"/>
          <p:nvPr/>
        </p:nvSpPr>
        <p:spPr>
          <a:xfrm>
            <a:off x="9598042" y="4735687"/>
            <a:ext cx="2580989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X-ray</a:t>
            </a:r>
            <a:r>
              <a:rPr b="1" lang="en-US" sz="12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(Omiya et al. 2023)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</a:t>
            </a:r>
            <a:r>
              <a:rPr b="1" lang="en-US" sz="1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(Kurahara et al. 2023)</a:t>
            </a:r>
            <a:endParaRPr b="1" sz="12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F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Optical </a:t>
            </a:r>
            <a:r>
              <a:rPr b="1" lang="en-US" sz="1600">
                <a:solidFill>
                  <a:srgbClr val="00F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(SDSS)</a:t>
            </a:r>
            <a:endParaRPr b="1" sz="1600">
              <a:solidFill>
                <a:srgbClr val="00FA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6557589" y="864561"/>
            <a:ext cx="4730454" cy="40011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CIZA J1358.9-4750 (early phase)</a:t>
            </a: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8994066" y="6095992"/>
            <a:ext cx="213756" cy="694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8972357" y="2122313"/>
            <a:ext cx="697627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Relic</a:t>
            </a:r>
            <a:endParaRPr sz="18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9296057" y="6212542"/>
            <a:ext cx="26468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key is XRISM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p3"/>
          <p:cNvSpPr txBox="1"/>
          <p:nvPr/>
        </p:nvSpPr>
        <p:spPr>
          <a:xfrm>
            <a:off x="87682" y="5093192"/>
            <a:ext cx="10931794" cy="1800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efficient are the energy conversions?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ICM velocity measurements are essential.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Merging picture--&gt;bulk velocity measurement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Secondarily energy conversion--&gt;turbulent velocity measurement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p3"/>
          <p:cNvSpPr/>
          <p:nvPr/>
        </p:nvSpPr>
        <p:spPr>
          <a:xfrm rot="342940">
            <a:off x="8739963" y="3040912"/>
            <a:ext cx="1424763" cy="1233376"/>
          </a:xfrm>
          <a:custGeom>
            <a:rect b="b" l="l" r="r" t="t"/>
            <a:pathLst>
              <a:path extrusionOk="0" h="1233376" w="1424763">
                <a:moveTo>
                  <a:pt x="0" y="0"/>
                </a:moveTo>
                <a:cubicBezTo>
                  <a:pt x="65567" y="139995"/>
                  <a:pt x="131135" y="279991"/>
                  <a:pt x="255181" y="425302"/>
                </a:cubicBezTo>
                <a:cubicBezTo>
                  <a:pt x="379228" y="570614"/>
                  <a:pt x="595423" y="761999"/>
                  <a:pt x="744279" y="871869"/>
                </a:cubicBezTo>
                <a:cubicBezTo>
                  <a:pt x="893135" y="981739"/>
                  <a:pt x="1148316" y="1084521"/>
                  <a:pt x="1148316" y="1084521"/>
                </a:cubicBezTo>
                <a:lnTo>
                  <a:pt x="1424763" y="1233376"/>
                </a:lnTo>
              </a:path>
            </a:pathLst>
          </a:custGeom>
          <a:noFill/>
          <a:ln cap="flat" cmpd="sng" w="28575">
            <a:solidFill>
              <a:srgbClr val="00FD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 rot="-10068314">
            <a:off x="9510219" y="2572634"/>
            <a:ext cx="1424763" cy="1233376"/>
          </a:xfrm>
          <a:custGeom>
            <a:rect b="b" l="l" r="r" t="t"/>
            <a:pathLst>
              <a:path extrusionOk="0" h="1233376" w="1424763">
                <a:moveTo>
                  <a:pt x="0" y="0"/>
                </a:moveTo>
                <a:cubicBezTo>
                  <a:pt x="65567" y="139995"/>
                  <a:pt x="131135" y="279991"/>
                  <a:pt x="255181" y="425302"/>
                </a:cubicBezTo>
                <a:cubicBezTo>
                  <a:pt x="379228" y="570614"/>
                  <a:pt x="595423" y="761999"/>
                  <a:pt x="744279" y="871869"/>
                </a:cubicBezTo>
                <a:cubicBezTo>
                  <a:pt x="893135" y="981739"/>
                  <a:pt x="1148316" y="1084521"/>
                  <a:pt x="1148316" y="1084521"/>
                </a:cubicBezTo>
                <a:lnTo>
                  <a:pt x="1424763" y="1233376"/>
                </a:lnTo>
              </a:path>
            </a:pathLst>
          </a:custGeom>
          <a:noFill/>
          <a:ln cap="flat" cmpd="sng" w="28575">
            <a:solidFill>
              <a:srgbClr val="00FD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 txBox="1"/>
          <p:nvPr/>
        </p:nvSpPr>
        <p:spPr>
          <a:xfrm>
            <a:off x="8254381" y="2487763"/>
            <a:ext cx="941283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Shocks</a:t>
            </a:r>
            <a:endParaRPr sz="1800">
              <a:solidFill>
                <a:srgbClr val="00FD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-163995" y="4404931"/>
            <a:ext cx="26336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2.2×10</a:t>
            </a:r>
            <a:r>
              <a:rPr baseline="30000"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r>
              <a:rPr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 erg s</a:t>
            </a:r>
            <a:r>
              <a:rPr baseline="30000"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(Assuming face-to-face merger on the skyplane)</a:t>
            </a:r>
            <a:endParaRPr sz="1400">
              <a:solidFill>
                <a:srgbClr val="FF4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 txBox="1"/>
          <p:nvPr/>
        </p:nvSpPr>
        <p:spPr>
          <a:xfrm>
            <a:off x="796150" y="3919243"/>
            <a:ext cx="26336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aseline="30000"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 baseline="30000" sz="1400">
              <a:solidFill>
                <a:srgbClr val="FF4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/>
          <p:nvPr/>
        </p:nvSpPr>
        <p:spPr>
          <a:xfrm>
            <a:off x="87682" y="5557652"/>
            <a:ext cx="11799518" cy="1233106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9934" y="864561"/>
            <a:ext cx="5639097" cy="509012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"/>
          <p:cNvSpPr txBox="1"/>
          <p:nvPr/>
        </p:nvSpPr>
        <p:spPr>
          <a:xfrm>
            <a:off x="9598042" y="4735687"/>
            <a:ext cx="2580989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X-ray</a:t>
            </a:r>
            <a:r>
              <a:rPr b="1" lang="en-US" sz="12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(Omiya et al. 2023)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</a:t>
            </a:r>
            <a:r>
              <a:rPr b="1" lang="en-US" sz="1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(Kurahara et al. 2023)</a:t>
            </a:r>
            <a:endParaRPr b="1" sz="12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F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Optical </a:t>
            </a:r>
            <a:r>
              <a:rPr b="1" lang="en-US" sz="1600">
                <a:solidFill>
                  <a:srgbClr val="00FA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(SDSS)</a:t>
            </a:r>
            <a:endParaRPr b="1" sz="1600">
              <a:solidFill>
                <a:srgbClr val="00FA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6557589" y="864561"/>
            <a:ext cx="4730454" cy="40011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CIZA J1358.9-4750 (early phase)</a:t>
            </a:r>
            <a:endParaRPr/>
          </a:p>
        </p:txBody>
      </p:sp>
      <p:sp>
        <p:nvSpPr>
          <p:cNvPr id="169" name="Google Shape;169;p4"/>
          <p:cNvSpPr txBox="1"/>
          <p:nvPr/>
        </p:nvSpPr>
        <p:spPr>
          <a:xfrm>
            <a:off x="8972357" y="2122313"/>
            <a:ext cx="697627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Relic</a:t>
            </a:r>
            <a:endParaRPr sz="18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4"/>
          <p:cNvSpPr/>
          <p:nvPr/>
        </p:nvSpPr>
        <p:spPr>
          <a:xfrm rot="342940">
            <a:off x="8739963" y="3040912"/>
            <a:ext cx="1424763" cy="1233376"/>
          </a:xfrm>
          <a:custGeom>
            <a:rect b="b" l="l" r="r" t="t"/>
            <a:pathLst>
              <a:path extrusionOk="0" h="1233376" w="1424763">
                <a:moveTo>
                  <a:pt x="0" y="0"/>
                </a:moveTo>
                <a:cubicBezTo>
                  <a:pt x="65567" y="139995"/>
                  <a:pt x="131135" y="279991"/>
                  <a:pt x="255181" y="425302"/>
                </a:cubicBezTo>
                <a:cubicBezTo>
                  <a:pt x="379228" y="570614"/>
                  <a:pt x="595423" y="761999"/>
                  <a:pt x="744279" y="871869"/>
                </a:cubicBezTo>
                <a:cubicBezTo>
                  <a:pt x="893135" y="981739"/>
                  <a:pt x="1148316" y="1084521"/>
                  <a:pt x="1148316" y="1084521"/>
                </a:cubicBezTo>
                <a:lnTo>
                  <a:pt x="1424763" y="1233376"/>
                </a:lnTo>
              </a:path>
            </a:pathLst>
          </a:custGeom>
          <a:noFill/>
          <a:ln cap="flat" cmpd="sng" w="28575">
            <a:solidFill>
              <a:srgbClr val="00FD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/>
          <p:nvPr/>
        </p:nvSpPr>
        <p:spPr>
          <a:xfrm rot="-10068314">
            <a:off x="9510219" y="2572634"/>
            <a:ext cx="1424763" cy="1233376"/>
          </a:xfrm>
          <a:custGeom>
            <a:rect b="b" l="l" r="r" t="t"/>
            <a:pathLst>
              <a:path extrusionOk="0" h="1233376" w="1424763">
                <a:moveTo>
                  <a:pt x="0" y="0"/>
                </a:moveTo>
                <a:cubicBezTo>
                  <a:pt x="65567" y="139995"/>
                  <a:pt x="131135" y="279991"/>
                  <a:pt x="255181" y="425302"/>
                </a:cubicBezTo>
                <a:cubicBezTo>
                  <a:pt x="379228" y="570614"/>
                  <a:pt x="595423" y="761999"/>
                  <a:pt x="744279" y="871869"/>
                </a:cubicBezTo>
                <a:cubicBezTo>
                  <a:pt x="893135" y="981739"/>
                  <a:pt x="1148316" y="1084521"/>
                  <a:pt x="1148316" y="1084521"/>
                </a:cubicBezTo>
                <a:lnTo>
                  <a:pt x="1424763" y="1233376"/>
                </a:lnTo>
              </a:path>
            </a:pathLst>
          </a:custGeom>
          <a:noFill/>
          <a:ln cap="flat" cmpd="sng" w="28575">
            <a:solidFill>
              <a:srgbClr val="00FD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8254381" y="2487763"/>
            <a:ext cx="941283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Shocks</a:t>
            </a:r>
            <a:endParaRPr sz="1800">
              <a:solidFill>
                <a:srgbClr val="00FD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87682" y="87682"/>
            <a:ext cx="357982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Cluster merger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-13648" y="843943"/>
            <a:ext cx="6824828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Largest energy release event in the Universe (up to 10</a:t>
            </a:r>
            <a:r>
              <a:rPr baseline="30000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64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erg).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Collision with a velocity of 2000-4000 km s</a:t>
            </a:r>
            <a:r>
              <a:rPr baseline="30000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baseline="30000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Kinetic energy of the shock is converted to thermal and non-thermal energy.</a:t>
            </a:r>
            <a:endParaRPr/>
          </a:p>
        </p:txBody>
      </p:sp>
      <p:sp>
        <p:nvSpPr>
          <p:cNvPr id="175" name="Google Shape;175;p4"/>
          <p:cNvSpPr/>
          <p:nvPr/>
        </p:nvSpPr>
        <p:spPr>
          <a:xfrm>
            <a:off x="501238" y="3942574"/>
            <a:ext cx="1236571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Shocks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76" name="Google Shape;176;p4"/>
          <p:cNvCxnSpPr>
            <a:stCxn id="175" idx="3"/>
            <a:endCxn id="177" idx="1"/>
          </p:cNvCxnSpPr>
          <p:nvPr/>
        </p:nvCxnSpPr>
        <p:spPr>
          <a:xfrm flipH="1" rot="10800000">
            <a:off x="1737809" y="3153707"/>
            <a:ext cx="584100" cy="1019700"/>
          </a:xfrm>
          <a:prstGeom prst="straightConnector1">
            <a:avLst/>
          </a:prstGeom>
          <a:noFill/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7" name="Google Shape;177;p4"/>
          <p:cNvSpPr/>
          <p:nvPr/>
        </p:nvSpPr>
        <p:spPr>
          <a:xfrm>
            <a:off x="2322041" y="2922972"/>
            <a:ext cx="3253664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Gas heating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2322041" y="3447029"/>
            <a:ext cx="3253664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Particle acceleration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2326912" y="3972905"/>
            <a:ext cx="3253665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magnetic amplification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2326913" y="4506530"/>
            <a:ext cx="3253664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Turbulence excitation </a:t>
            </a:r>
            <a:endParaRPr sz="2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359863" y="3066768"/>
            <a:ext cx="1534282" cy="46166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Collision</a:t>
            </a:r>
            <a:endParaRPr sz="2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2" name="Google Shape;182;p4"/>
          <p:cNvCxnSpPr/>
          <p:nvPr/>
        </p:nvCxnSpPr>
        <p:spPr>
          <a:xfrm>
            <a:off x="1124156" y="3526426"/>
            <a:ext cx="0" cy="437097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3" name="Google Shape;183;p4"/>
          <p:cNvCxnSpPr>
            <a:stCxn id="175" idx="3"/>
            <a:endCxn id="178" idx="1"/>
          </p:cNvCxnSpPr>
          <p:nvPr/>
        </p:nvCxnSpPr>
        <p:spPr>
          <a:xfrm flipH="1" rot="10800000">
            <a:off x="1737809" y="3677807"/>
            <a:ext cx="584100" cy="495600"/>
          </a:xfrm>
          <a:prstGeom prst="straightConnector1">
            <a:avLst/>
          </a:prstGeom>
          <a:noFill/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4" name="Google Shape;184;p4"/>
          <p:cNvCxnSpPr>
            <a:stCxn id="175" idx="3"/>
            <a:endCxn id="179" idx="1"/>
          </p:cNvCxnSpPr>
          <p:nvPr/>
        </p:nvCxnSpPr>
        <p:spPr>
          <a:xfrm>
            <a:off x="1737809" y="4173407"/>
            <a:ext cx="589200" cy="30300"/>
          </a:xfrm>
          <a:prstGeom prst="straightConnector1">
            <a:avLst/>
          </a:prstGeom>
          <a:noFill/>
          <a:ln cap="flat" cmpd="sng" w="28575">
            <a:solidFill>
              <a:srgbClr val="FF40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5" name="Google Shape;185;p4"/>
          <p:cNvCxnSpPr>
            <a:stCxn id="175" idx="3"/>
            <a:endCxn id="180" idx="1"/>
          </p:cNvCxnSpPr>
          <p:nvPr/>
        </p:nvCxnSpPr>
        <p:spPr>
          <a:xfrm>
            <a:off x="1737809" y="4173407"/>
            <a:ext cx="589200" cy="564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6" name="Google Shape;186;p4"/>
          <p:cNvCxnSpPr/>
          <p:nvPr/>
        </p:nvCxnSpPr>
        <p:spPr>
          <a:xfrm flipH="1" rot="-5400000">
            <a:off x="5378647" y="4472037"/>
            <a:ext cx="533700" cy="12600"/>
          </a:xfrm>
          <a:prstGeom prst="curvedConnector3">
            <a:avLst>
              <a:gd fmla="val 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187" name="Google Shape;187;p4"/>
          <p:cNvCxnSpPr/>
          <p:nvPr/>
        </p:nvCxnSpPr>
        <p:spPr>
          <a:xfrm flipH="1" rot="-5400000">
            <a:off x="5087873" y="4199400"/>
            <a:ext cx="1080000" cy="12600"/>
          </a:xfrm>
          <a:prstGeom prst="curvedConnector3">
            <a:avLst>
              <a:gd fmla="val 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188" name="Google Shape;188;p4"/>
          <p:cNvSpPr txBox="1"/>
          <p:nvPr/>
        </p:nvSpPr>
        <p:spPr>
          <a:xfrm>
            <a:off x="5728093" y="4638401"/>
            <a:ext cx="5838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aseline="30000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nd</a:t>
            </a:r>
            <a:endParaRPr baseline="30000"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189" name="Google Shape;189;p4"/>
          <p:cNvCxnSpPr/>
          <p:nvPr/>
        </p:nvCxnSpPr>
        <p:spPr>
          <a:xfrm flipH="1" rot="-5400000">
            <a:off x="4799431" y="3928812"/>
            <a:ext cx="1620000" cy="12600"/>
          </a:xfrm>
          <a:prstGeom prst="curvedConnector3">
            <a:avLst>
              <a:gd fmla="val 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med" w="med" type="triangle"/>
            <a:tailEnd len="sm" w="sm" type="none"/>
          </a:ln>
        </p:spPr>
      </p:cxnSp>
      <p:sp>
        <p:nvSpPr>
          <p:cNvPr id="190" name="Google Shape;190;p4"/>
          <p:cNvSpPr txBox="1"/>
          <p:nvPr/>
        </p:nvSpPr>
        <p:spPr>
          <a:xfrm>
            <a:off x="87682" y="5093192"/>
            <a:ext cx="10931794" cy="1800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efficient are the energy conversions?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ICM velocity measurements are essential.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Merging picture--&gt;bulk velocity measurement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Secondarily energy conversion--&gt;turbulent velocity measurement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8994066" y="6095992"/>
            <a:ext cx="213756" cy="694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 rot="-2406847">
            <a:off x="8185639" y="4200530"/>
            <a:ext cx="612000" cy="612000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/>
          <p:nvPr/>
        </p:nvSpPr>
        <p:spPr>
          <a:xfrm rot="-2406847">
            <a:off x="10550866" y="1844640"/>
            <a:ext cx="612000" cy="612000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/>
          <p:nvPr/>
        </p:nvSpPr>
        <p:spPr>
          <a:xfrm rot="-2406847">
            <a:off x="9995136" y="2784954"/>
            <a:ext cx="612000" cy="612000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8972357" y="2122313"/>
            <a:ext cx="697627" cy="36933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Relic</a:t>
            </a:r>
            <a:endParaRPr sz="18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9296057" y="6212542"/>
            <a:ext cx="26468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key is XRISM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p4"/>
          <p:cNvSpPr txBox="1"/>
          <p:nvPr/>
        </p:nvSpPr>
        <p:spPr>
          <a:xfrm rot="-2343014">
            <a:off x="7493671" y="3901341"/>
            <a:ext cx="13965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XRISM FoV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8" name="Google Shape;19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5114" y="2600679"/>
            <a:ext cx="1721022" cy="124079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4"/>
          <p:cNvSpPr/>
          <p:nvPr/>
        </p:nvSpPr>
        <p:spPr>
          <a:xfrm>
            <a:off x="4833257" y="1675732"/>
            <a:ext cx="3377369" cy="892842"/>
          </a:xfrm>
          <a:prstGeom prst="wedgeRectCallout">
            <a:avLst>
              <a:gd fmla="val 35100" name="adj1"/>
              <a:gd fmla="val 79790" name="adj2"/>
            </a:avLst>
          </a:prstGeom>
          <a:solidFill>
            <a:schemeClr val="lt1"/>
          </a:solidFill>
          <a:ln cap="flat" cmpd="sng" w="12700">
            <a:solidFill>
              <a:srgbClr val="0432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4813906" y="1709650"/>
            <a:ext cx="339672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But, the FoV of XRISM is relatively small.</a:t>
            </a:r>
            <a:endParaRPr/>
          </a:p>
        </p:txBody>
      </p:sp>
      <p:sp>
        <p:nvSpPr>
          <p:cNvPr id="202" name="Google Shape;202;p4"/>
          <p:cNvSpPr txBox="1"/>
          <p:nvPr/>
        </p:nvSpPr>
        <p:spPr>
          <a:xfrm>
            <a:off x="-163995" y="4404931"/>
            <a:ext cx="26336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2.2×10</a:t>
            </a:r>
            <a:r>
              <a:rPr baseline="30000"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r>
              <a:rPr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 erg s</a:t>
            </a:r>
            <a:r>
              <a:rPr baseline="30000"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(Assuming face-to-face merger on the skyplane)</a:t>
            </a:r>
            <a:endParaRPr sz="1400">
              <a:solidFill>
                <a:srgbClr val="FF4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796150" y="3919243"/>
            <a:ext cx="26336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aseline="30000" lang="en-US" sz="1400">
                <a:solidFill>
                  <a:srgbClr val="FF40FF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 baseline="30000" sz="1400">
              <a:solidFill>
                <a:srgbClr val="FF4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 txBox="1"/>
          <p:nvPr/>
        </p:nvSpPr>
        <p:spPr>
          <a:xfrm>
            <a:off x="87682" y="87682"/>
            <a:ext cx="617508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XMM recalibration method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09" name="Google Shape;209;p5"/>
          <p:cNvGrpSpPr/>
          <p:nvPr/>
        </p:nvGrpSpPr>
        <p:grpSpPr>
          <a:xfrm>
            <a:off x="-58019" y="2044423"/>
            <a:ext cx="3788534" cy="3347130"/>
            <a:chOff x="1266450" y="2332000"/>
            <a:chExt cx="4345345" cy="3219013"/>
          </a:xfrm>
        </p:grpSpPr>
        <p:pic>
          <p:nvPicPr>
            <p:cNvPr id="210" name="Google Shape;210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75301" y="2351139"/>
              <a:ext cx="4043521" cy="30369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5"/>
            <p:cNvSpPr/>
            <p:nvPr/>
          </p:nvSpPr>
          <p:spPr>
            <a:xfrm>
              <a:off x="1830757" y="5099287"/>
              <a:ext cx="3781038" cy="3492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2581130" y="5002504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02</a:t>
              </a: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4065510" y="5002504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06</a:t>
              </a: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4" name="Google Shape;214;p5"/>
            <p:cNvSpPr txBox="1"/>
            <p:nvPr/>
          </p:nvSpPr>
          <p:spPr>
            <a:xfrm>
              <a:off x="4912888" y="5011152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08</a:t>
              </a: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3353460" y="5002504"/>
              <a:ext cx="441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04</a:t>
              </a: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1642866" y="4912889"/>
              <a:ext cx="301475" cy="3492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 txBox="1"/>
            <p:nvPr/>
          </p:nvSpPr>
          <p:spPr>
            <a:xfrm>
              <a:off x="3181468" y="5195818"/>
              <a:ext cx="776257" cy="355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year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1716602" y="5002504"/>
              <a:ext cx="697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2000</a:t>
              </a: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rot="5400000">
              <a:off x="446000" y="3494480"/>
              <a:ext cx="2608514" cy="3492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"/>
            <p:cNvSpPr txBox="1"/>
            <p:nvPr/>
          </p:nvSpPr>
          <p:spPr>
            <a:xfrm rot="-5400000">
              <a:off x="121532" y="3816642"/>
              <a:ext cx="2678147" cy="3883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Redshift in Cu-Kα line(%)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"/>
            <p:cNvSpPr txBox="1"/>
            <p:nvPr/>
          </p:nvSpPr>
          <p:spPr>
            <a:xfrm>
              <a:off x="1552272" y="4149138"/>
              <a:ext cx="4700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0.1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1544321" y="4517306"/>
              <a:ext cx="4700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0.0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3" name="Google Shape;223;p5"/>
            <p:cNvSpPr txBox="1"/>
            <p:nvPr/>
          </p:nvSpPr>
          <p:spPr>
            <a:xfrm>
              <a:off x="1556889" y="3425464"/>
              <a:ext cx="4700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0.3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4" name="Google Shape;224;p5"/>
            <p:cNvSpPr txBox="1"/>
            <p:nvPr/>
          </p:nvSpPr>
          <p:spPr>
            <a:xfrm>
              <a:off x="1540988" y="3777730"/>
              <a:ext cx="4700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0.2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1542412" y="2695361"/>
              <a:ext cx="4700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0.5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6" name="Google Shape;226;p5"/>
            <p:cNvSpPr txBox="1"/>
            <p:nvPr/>
          </p:nvSpPr>
          <p:spPr>
            <a:xfrm>
              <a:off x="1542412" y="3047627"/>
              <a:ext cx="4700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0.4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7" name="Google Shape;227;p5"/>
            <p:cNvSpPr txBox="1"/>
            <p:nvPr/>
          </p:nvSpPr>
          <p:spPr>
            <a:xfrm>
              <a:off x="1547500" y="2332000"/>
              <a:ext cx="4700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0.6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28" name="Google Shape;228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68487" y="2551794"/>
              <a:ext cx="232305" cy="531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5"/>
            <p:cNvSpPr/>
            <p:nvPr/>
          </p:nvSpPr>
          <p:spPr>
            <a:xfrm>
              <a:off x="4750966" y="2517829"/>
              <a:ext cx="580240" cy="34925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2171663" y="2570771"/>
              <a:ext cx="1248571" cy="529798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AEABAB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"/>
            <p:cNvSpPr txBox="1"/>
            <p:nvPr/>
          </p:nvSpPr>
          <p:spPr>
            <a:xfrm>
              <a:off x="2500792" y="2563146"/>
              <a:ext cx="987696" cy="32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Before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2" name="Google Shape;232;p5"/>
            <p:cNvSpPr txBox="1"/>
            <p:nvPr/>
          </p:nvSpPr>
          <p:spPr>
            <a:xfrm>
              <a:off x="2499664" y="2820796"/>
              <a:ext cx="814868" cy="325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After</a:t>
              </a:r>
              <a:endParaRPr sz="16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33" name="Google Shape;233;p5"/>
          <p:cNvGrpSpPr/>
          <p:nvPr/>
        </p:nvGrpSpPr>
        <p:grpSpPr>
          <a:xfrm>
            <a:off x="7880258" y="2193054"/>
            <a:ext cx="4137483" cy="3087691"/>
            <a:chOff x="5915804" y="2568667"/>
            <a:chExt cx="5719642" cy="4013489"/>
          </a:xfrm>
        </p:grpSpPr>
        <p:pic>
          <p:nvPicPr>
            <p:cNvPr id="234" name="Google Shape;23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96000" y="2568667"/>
              <a:ext cx="5539446" cy="38523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5"/>
            <p:cNvSpPr/>
            <p:nvPr/>
          </p:nvSpPr>
          <p:spPr>
            <a:xfrm>
              <a:off x="10019162" y="4039733"/>
              <a:ext cx="1368675" cy="684381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AEABAB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"/>
            <p:cNvSpPr txBox="1"/>
            <p:nvPr/>
          </p:nvSpPr>
          <p:spPr>
            <a:xfrm>
              <a:off x="10348633" y="4368543"/>
              <a:ext cx="982125" cy="440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After</a:t>
              </a:r>
              <a:endParaRPr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6519732" y="6228960"/>
              <a:ext cx="5087117" cy="2965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"/>
            <p:cNvSpPr txBox="1"/>
            <p:nvPr/>
          </p:nvSpPr>
          <p:spPr>
            <a:xfrm>
              <a:off x="6609284" y="6091702"/>
              <a:ext cx="632351" cy="437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5.7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9" name="Google Shape;239;p5"/>
            <p:cNvSpPr txBox="1"/>
            <p:nvPr/>
          </p:nvSpPr>
          <p:spPr>
            <a:xfrm>
              <a:off x="10973073" y="6110091"/>
              <a:ext cx="632351" cy="437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9.2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0" name="Google Shape;240;p5"/>
            <p:cNvSpPr txBox="1"/>
            <p:nvPr/>
          </p:nvSpPr>
          <p:spPr>
            <a:xfrm>
              <a:off x="8301654" y="6142092"/>
              <a:ext cx="2050229" cy="440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Energy (keV)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307390" y="5825632"/>
              <a:ext cx="424253" cy="2965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117517" y="2634717"/>
              <a:ext cx="594435" cy="33647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"/>
            <p:cNvSpPr txBox="1"/>
            <p:nvPr/>
          </p:nvSpPr>
          <p:spPr>
            <a:xfrm>
              <a:off x="6439274" y="5530097"/>
              <a:ext cx="401584" cy="437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4" name="Google Shape;244;p5"/>
            <p:cNvSpPr txBox="1"/>
            <p:nvPr/>
          </p:nvSpPr>
          <p:spPr>
            <a:xfrm>
              <a:off x="6203339" y="5896011"/>
              <a:ext cx="632351" cy="437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0.8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5" name="Google Shape;245;p5"/>
            <p:cNvSpPr txBox="1"/>
            <p:nvPr/>
          </p:nvSpPr>
          <p:spPr>
            <a:xfrm>
              <a:off x="6224876" y="4680974"/>
              <a:ext cx="632351" cy="437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1.6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6" name="Google Shape;246;p5"/>
            <p:cNvSpPr txBox="1"/>
            <p:nvPr/>
          </p:nvSpPr>
          <p:spPr>
            <a:xfrm rot="-5400000">
              <a:off x="5748536" y="5119697"/>
              <a:ext cx="855622" cy="45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Ratio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7" name="Google Shape;247;p5"/>
            <p:cNvSpPr txBox="1"/>
            <p:nvPr/>
          </p:nvSpPr>
          <p:spPr>
            <a:xfrm rot="-5400000">
              <a:off x="5088314" y="3486688"/>
              <a:ext cx="2110480" cy="45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Counts s</a:t>
              </a:r>
              <a:r>
                <a:rPr baseline="30000"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-1</a:t>
              </a: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keV</a:t>
              </a:r>
              <a:r>
                <a:rPr baseline="30000"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-1</a:t>
              </a:r>
              <a:endParaRPr baseline="30000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8" name="Google Shape;248;p5"/>
            <p:cNvSpPr txBox="1"/>
            <p:nvPr/>
          </p:nvSpPr>
          <p:spPr>
            <a:xfrm>
              <a:off x="6215513" y="3001996"/>
              <a:ext cx="660390" cy="39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10</a:t>
              </a:r>
              <a:r>
                <a:rPr baseline="30000" lang="en-US" sz="14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-1</a:t>
              </a:r>
              <a:endParaRPr baseline="30000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9" name="Google Shape;249;p5"/>
            <p:cNvSpPr txBox="1"/>
            <p:nvPr/>
          </p:nvSpPr>
          <p:spPr>
            <a:xfrm>
              <a:off x="6201493" y="3662316"/>
              <a:ext cx="660390" cy="39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10</a:t>
              </a:r>
              <a:r>
                <a:rPr baseline="30000" lang="en-US" sz="14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-2</a:t>
              </a:r>
              <a:endParaRPr baseline="30000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0" name="Google Shape;250;p5"/>
            <p:cNvSpPr txBox="1"/>
            <p:nvPr/>
          </p:nvSpPr>
          <p:spPr>
            <a:xfrm>
              <a:off x="6155987" y="4313478"/>
              <a:ext cx="660390" cy="39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10</a:t>
              </a:r>
              <a:r>
                <a:rPr baseline="30000" lang="en-US" sz="14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-3</a:t>
              </a:r>
              <a:endParaRPr baseline="30000"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1" name="Google Shape;251;p5"/>
            <p:cNvSpPr txBox="1"/>
            <p:nvPr/>
          </p:nvSpPr>
          <p:spPr>
            <a:xfrm>
              <a:off x="6982423" y="2616608"/>
              <a:ext cx="970958" cy="39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Mn-Kα</a:t>
              </a:r>
              <a:endPara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2" name="Google Shape;252;p5"/>
            <p:cNvSpPr txBox="1"/>
            <p:nvPr/>
          </p:nvSpPr>
          <p:spPr>
            <a:xfrm>
              <a:off x="7431724" y="2965833"/>
              <a:ext cx="970958" cy="39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Mn-Kβ</a:t>
              </a:r>
              <a:endPara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3" name="Google Shape;253;p5"/>
            <p:cNvSpPr txBox="1"/>
            <p:nvPr/>
          </p:nvSpPr>
          <p:spPr>
            <a:xfrm>
              <a:off x="8924329" y="3259340"/>
              <a:ext cx="865279" cy="39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Ni-Kα</a:t>
              </a:r>
              <a:endPara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4" name="Google Shape;254;p5"/>
            <p:cNvSpPr txBox="1"/>
            <p:nvPr/>
          </p:nvSpPr>
          <p:spPr>
            <a:xfrm>
              <a:off x="9758421" y="2668612"/>
              <a:ext cx="945078" cy="39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Cu-Kα</a:t>
              </a:r>
              <a:endPara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5" name="Google Shape;255;p5"/>
            <p:cNvSpPr txBox="1"/>
            <p:nvPr/>
          </p:nvSpPr>
          <p:spPr>
            <a:xfrm>
              <a:off x="10190704" y="3218281"/>
              <a:ext cx="917040" cy="39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Zn-Kα</a:t>
              </a:r>
              <a:endPara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6" name="Google Shape;256;p5"/>
            <p:cNvSpPr txBox="1"/>
            <p:nvPr/>
          </p:nvSpPr>
          <p:spPr>
            <a:xfrm>
              <a:off x="10634998" y="2951436"/>
              <a:ext cx="945078" cy="39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Cu-Kβ</a:t>
              </a:r>
              <a:endPara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57" name="Google Shape;257;p5"/>
            <p:cNvCxnSpPr/>
            <p:nvPr/>
          </p:nvCxnSpPr>
          <p:spPr>
            <a:xfrm>
              <a:off x="10221532" y="4091587"/>
              <a:ext cx="0" cy="19829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" name="Google Shape;258;p5"/>
            <p:cNvCxnSpPr/>
            <p:nvPr/>
          </p:nvCxnSpPr>
          <p:spPr>
            <a:xfrm>
              <a:off x="10164383" y="4526028"/>
              <a:ext cx="123903" cy="1433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9" name="Google Shape;259;p5"/>
            <p:cNvCxnSpPr/>
            <p:nvPr/>
          </p:nvCxnSpPr>
          <p:spPr>
            <a:xfrm>
              <a:off x="10224729" y="4426878"/>
              <a:ext cx="0" cy="198299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0" name="Google Shape;260;p5"/>
            <p:cNvSpPr txBox="1"/>
            <p:nvPr/>
          </p:nvSpPr>
          <p:spPr>
            <a:xfrm>
              <a:off x="10348631" y="4034861"/>
              <a:ext cx="1190427" cy="440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Before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1" name="Google Shape;261;p5"/>
            <p:cNvCxnSpPr/>
            <p:nvPr/>
          </p:nvCxnSpPr>
          <p:spPr>
            <a:xfrm>
              <a:off x="10154922" y="4190736"/>
              <a:ext cx="127101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" name="Google Shape;262;p5"/>
            <p:cNvCxnSpPr/>
            <p:nvPr/>
          </p:nvCxnSpPr>
          <p:spPr>
            <a:xfrm>
              <a:off x="8744755" y="2568667"/>
              <a:ext cx="0" cy="352303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63" name="Google Shape;263;p5"/>
          <p:cNvGrpSpPr/>
          <p:nvPr/>
        </p:nvGrpSpPr>
        <p:grpSpPr>
          <a:xfrm>
            <a:off x="3681164" y="2313404"/>
            <a:ext cx="4211858" cy="2357480"/>
            <a:chOff x="3392608" y="3107616"/>
            <a:chExt cx="5903961" cy="3377871"/>
          </a:xfrm>
        </p:grpSpPr>
        <p:pic>
          <p:nvPicPr>
            <p:cNvPr id="264" name="Google Shape;264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92608" y="3107616"/>
              <a:ext cx="2953207" cy="33778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343933" y="3107616"/>
              <a:ext cx="2952636" cy="33778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5"/>
            <p:cNvSpPr/>
            <p:nvPr/>
          </p:nvSpPr>
          <p:spPr>
            <a:xfrm>
              <a:off x="4396263" y="4288018"/>
              <a:ext cx="944485" cy="10004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557003" y="4112621"/>
              <a:ext cx="610786" cy="13457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326183" y="4296868"/>
              <a:ext cx="944485" cy="10004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7486923" y="4121471"/>
              <a:ext cx="610786" cy="13457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5"/>
          <p:cNvSpPr txBox="1"/>
          <p:nvPr/>
        </p:nvSpPr>
        <p:spPr>
          <a:xfrm>
            <a:off x="180837" y="1860484"/>
            <a:ext cx="36464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Step1. Time dependance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 txBox="1"/>
          <p:nvPr/>
        </p:nvSpPr>
        <p:spPr>
          <a:xfrm>
            <a:off x="3681164" y="1849122"/>
            <a:ext cx="42228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Step2. Detector dependance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 txBox="1"/>
          <p:nvPr/>
        </p:nvSpPr>
        <p:spPr>
          <a:xfrm>
            <a:off x="8470421" y="1860475"/>
            <a:ext cx="33681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Step3.Scale correction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5"/>
          <p:cNvPicPr preferRelativeResize="0"/>
          <p:nvPr/>
        </p:nvPicPr>
        <p:blipFill rotWithShape="1">
          <a:blip r:embed="rId8">
            <a:alphaModFix/>
          </a:blip>
          <a:srcRect b="50000" l="0" r="0" t="0"/>
          <a:stretch/>
        </p:blipFill>
        <p:spPr>
          <a:xfrm>
            <a:off x="3863603" y="4648667"/>
            <a:ext cx="3744256" cy="27954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"/>
          <p:cNvSpPr/>
          <p:nvPr/>
        </p:nvSpPr>
        <p:spPr>
          <a:xfrm>
            <a:off x="3906405" y="4889758"/>
            <a:ext cx="3781038" cy="3492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/>
          <p:nvPr/>
        </p:nvSpPr>
        <p:spPr>
          <a:xfrm>
            <a:off x="4705501" y="5034480"/>
            <a:ext cx="2456122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Redshift in Cu-Kα line(%)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"/>
          <p:cNvSpPr txBox="1"/>
          <p:nvPr/>
        </p:nvSpPr>
        <p:spPr>
          <a:xfrm>
            <a:off x="4027557" y="4853764"/>
            <a:ext cx="5389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-0.4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5"/>
          <p:cNvSpPr txBox="1"/>
          <p:nvPr/>
        </p:nvSpPr>
        <p:spPr>
          <a:xfrm>
            <a:off x="4503362" y="4842496"/>
            <a:ext cx="5389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-0.2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p5"/>
          <p:cNvSpPr txBox="1"/>
          <p:nvPr/>
        </p:nvSpPr>
        <p:spPr>
          <a:xfrm>
            <a:off x="5494353" y="4855490"/>
            <a:ext cx="470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0.2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5"/>
          <p:cNvSpPr txBox="1"/>
          <p:nvPr/>
        </p:nvSpPr>
        <p:spPr>
          <a:xfrm>
            <a:off x="5020513" y="4853481"/>
            <a:ext cx="470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0.0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0" name="Google Shape;280;p5"/>
          <p:cNvSpPr txBox="1"/>
          <p:nvPr/>
        </p:nvSpPr>
        <p:spPr>
          <a:xfrm>
            <a:off x="6438003" y="4844505"/>
            <a:ext cx="470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0.6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5"/>
          <p:cNvSpPr txBox="1"/>
          <p:nvPr/>
        </p:nvSpPr>
        <p:spPr>
          <a:xfrm>
            <a:off x="5964163" y="4842496"/>
            <a:ext cx="470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0.4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5"/>
          <p:cNvSpPr txBox="1"/>
          <p:nvPr/>
        </p:nvSpPr>
        <p:spPr>
          <a:xfrm>
            <a:off x="6908388" y="4842496"/>
            <a:ext cx="4700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0.8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5"/>
          <p:cNvSpPr/>
          <p:nvPr/>
        </p:nvSpPr>
        <p:spPr>
          <a:xfrm>
            <a:off x="3695814" y="2330885"/>
            <a:ext cx="2101110" cy="2322912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5"/>
          <p:cNvSpPr/>
          <p:nvPr/>
        </p:nvSpPr>
        <p:spPr>
          <a:xfrm>
            <a:off x="5791935" y="2331750"/>
            <a:ext cx="2101110" cy="2322912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"/>
          <p:cNvSpPr txBox="1"/>
          <p:nvPr/>
        </p:nvSpPr>
        <p:spPr>
          <a:xfrm>
            <a:off x="3656793" y="2314553"/>
            <a:ext cx="9509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5"/>
          <p:cNvSpPr txBox="1"/>
          <p:nvPr/>
        </p:nvSpPr>
        <p:spPr>
          <a:xfrm>
            <a:off x="5791727" y="2329382"/>
            <a:ext cx="7777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"/>
          <p:cNvSpPr txBox="1"/>
          <p:nvPr/>
        </p:nvSpPr>
        <p:spPr>
          <a:xfrm>
            <a:off x="2127742" y="3658341"/>
            <a:ext cx="17153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0.1%=8eV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=300 km s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"/>
          <p:cNvSpPr txBox="1"/>
          <p:nvPr/>
        </p:nvSpPr>
        <p:spPr>
          <a:xfrm>
            <a:off x="0" y="5307675"/>
            <a:ext cx="12192000" cy="156966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the combination of XMM-Newton and XRISM be adapted to the merging cluster?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Bulk ICM motion is measured with XMM.--&gt; Clarify the collisional picture.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Characteristic regions are observed with XRISM. 🡪High-accuracy measurements of bulk and turbulent velocity.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Google Shape;289;p5"/>
          <p:cNvSpPr txBox="1"/>
          <p:nvPr/>
        </p:nvSpPr>
        <p:spPr>
          <a:xfrm>
            <a:off x="280535" y="768575"/>
            <a:ext cx="1182378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Sanders+20 proposed a Nobel calibration technique using XMM PN data.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Improved accuracy of bulk velocity measurement 1000 km s</a:t>
            </a:r>
            <a:r>
              <a:rPr baseline="30000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🡪 </a:t>
            </a:r>
            <a:r>
              <a:rPr lang="en-US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150 km s</a:t>
            </a:r>
            <a:r>
              <a:rPr baseline="30000" lang="en-US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-1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performed a similar calibration and reproduced the Coma results of SD20.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0" name="Google Shape;290;p5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p5"/>
          <p:cNvSpPr txBox="1"/>
          <p:nvPr/>
        </p:nvSpPr>
        <p:spPr>
          <a:xfrm>
            <a:off x="1681374" y="2193284"/>
            <a:ext cx="189987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these data are EFF mode</a:t>
            </a:r>
            <a:endParaRPr sz="10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2" name="Google Shape;292;p5"/>
          <p:cNvSpPr txBox="1"/>
          <p:nvPr/>
        </p:nvSpPr>
        <p:spPr>
          <a:xfrm>
            <a:off x="8469653" y="3686669"/>
            <a:ext cx="1899879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these data are EFF mode</a:t>
            </a:r>
            <a:endParaRPr sz="10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6"/>
          <p:cNvPicPr preferRelativeResize="0"/>
          <p:nvPr/>
        </p:nvPicPr>
        <p:blipFill rotWithShape="1">
          <a:blip r:embed="rId3">
            <a:alphaModFix/>
          </a:blip>
          <a:srcRect b="0" l="23006" r="20843" t="0"/>
          <a:stretch/>
        </p:blipFill>
        <p:spPr>
          <a:xfrm>
            <a:off x="639694" y="4170626"/>
            <a:ext cx="2593836" cy="259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"/>
          <p:cNvPicPr preferRelativeResize="0"/>
          <p:nvPr/>
        </p:nvPicPr>
        <p:blipFill rotWithShape="1">
          <a:blip r:embed="rId4">
            <a:alphaModFix/>
          </a:blip>
          <a:srcRect b="0" l="21348" r="22250" t="0"/>
          <a:stretch/>
        </p:blipFill>
        <p:spPr>
          <a:xfrm>
            <a:off x="3490591" y="4186735"/>
            <a:ext cx="2605409" cy="259838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6"/>
          <p:cNvSpPr txBox="1"/>
          <p:nvPr/>
        </p:nvSpPr>
        <p:spPr>
          <a:xfrm>
            <a:off x="133304" y="762278"/>
            <a:ext cx="670063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pair of radio relics on cluster outskirts.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Prominent Cold Front (CF) in cluster center.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 halo extending to CF (de Gasperin+22).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6"/>
          <p:cNvSpPr txBox="1"/>
          <p:nvPr/>
        </p:nvSpPr>
        <p:spPr>
          <a:xfrm>
            <a:off x="87682" y="87682"/>
            <a:ext cx="26084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Abell 3667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01" name="Google Shape;301;p6"/>
          <p:cNvGrpSpPr/>
          <p:nvPr/>
        </p:nvGrpSpPr>
        <p:grpSpPr>
          <a:xfrm>
            <a:off x="7054084" y="1071684"/>
            <a:ext cx="5004612" cy="4915179"/>
            <a:chOff x="6877621" y="1018674"/>
            <a:chExt cx="5004612" cy="4915179"/>
          </a:xfrm>
        </p:grpSpPr>
        <p:pic>
          <p:nvPicPr>
            <p:cNvPr id="302" name="Google Shape;302;p6"/>
            <p:cNvPicPr preferRelativeResize="0"/>
            <p:nvPr/>
          </p:nvPicPr>
          <p:blipFill rotWithShape="1">
            <a:blip r:embed="rId5">
              <a:alphaModFix/>
            </a:blip>
            <a:srcRect b="14545" l="20960" r="20940" t="5500"/>
            <a:stretch/>
          </p:blipFill>
          <p:spPr>
            <a:xfrm>
              <a:off x="6890085" y="1018674"/>
              <a:ext cx="4992148" cy="4915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6"/>
            <p:cNvSpPr txBox="1"/>
            <p:nvPr/>
          </p:nvSpPr>
          <p:spPr>
            <a:xfrm>
              <a:off x="8590486" y="5287522"/>
              <a:ext cx="32798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Color: XMM (0.5-7.0 keV)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Contour: MeerKAT (1.28 GHz)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4" name="Google Shape;304;p6"/>
            <p:cNvSpPr txBox="1"/>
            <p:nvPr/>
          </p:nvSpPr>
          <p:spPr>
            <a:xfrm>
              <a:off x="6877621" y="3961594"/>
              <a:ext cx="697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Relic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5" name="Google Shape;305;p6"/>
            <p:cNvSpPr txBox="1"/>
            <p:nvPr/>
          </p:nvSpPr>
          <p:spPr>
            <a:xfrm>
              <a:off x="10622463" y="1137928"/>
              <a:ext cx="697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Relic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6" name="Google Shape;306;p6"/>
            <p:cNvSpPr txBox="1"/>
            <p:nvPr/>
          </p:nvSpPr>
          <p:spPr>
            <a:xfrm>
              <a:off x="10265999" y="2981374"/>
              <a:ext cx="10278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2nd BCG</a:t>
              </a:r>
              <a:endPara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7" name="Google Shape;307;p6"/>
            <p:cNvSpPr txBox="1"/>
            <p:nvPr/>
          </p:nvSpPr>
          <p:spPr>
            <a:xfrm>
              <a:off x="9390050" y="3769167"/>
              <a:ext cx="96051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1st BCG</a:t>
              </a:r>
              <a:endPara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8640305" y="3828081"/>
              <a:ext cx="340963" cy="340963"/>
            </a:xfrm>
            <a:custGeom>
              <a:rect b="b" l="l" r="r" t="t"/>
              <a:pathLst>
                <a:path extrusionOk="0" h="340963" w="340963">
                  <a:moveTo>
                    <a:pt x="0" y="0"/>
                  </a:moveTo>
                  <a:cubicBezTo>
                    <a:pt x="18081" y="54244"/>
                    <a:pt x="36163" y="108488"/>
                    <a:pt x="69743" y="154983"/>
                  </a:cubicBezTo>
                  <a:cubicBezTo>
                    <a:pt x="103323" y="201478"/>
                    <a:pt x="156275" y="247973"/>
                    <a:pt x="201478" y="278970"/>
                  </a:cubicBezTo>
                  <a:cubicBezTo>
                    <a:pt x="246681" y="309967"/>
                    <a:pt x="293822" y="325465"/>
                    <a:pt x="340963" y="340963"/>
                  </a:cubicBezTo>
                </a:path>
              </a:pathLst>
            </a:custGeom>
            <a:noFill/>
            <a:ln cap="flat" cmpd="sng" w="19050">
              <a:solidFill>
                <a:srgbClr val="F2F2F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"/>
            <p:cNvSpPr txBox="1"/>
            <p:nvPr/>
          </p:nvSpPr>
          <p:spPr>
            <a:xfrm>
              <a:off x="8229562" y="3540567"/>
              <a:ext cx="4924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CF</a:t>
              </a: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10" name="Google Shape;310;p6"/>
          <p:cNvSpPr txBox="1"/>
          <p:nvPr/>
        </p:nvSpPr>
        <p:spPr>
          <a:xfrm>
            <a:off x="148914" y="2259322"/>
            <a:ext cx="670063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Due to the symmetry of these structures,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has been considered that Abell 3667 is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major </a:t>
            </a: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face-to-face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merger </a:t>
            </a: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the sky plane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Sarazin+16 proposed another scenario,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</a:t>
            </a: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offset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merger. </a:t>
            </a:r>
            <a:endParaRPr/>
          </a:p>
        </p:txBody>
      </p:sp>
      <p:sp>
        <p:nvSpPr>
          <p:cNvPr id="311" name="Google Shape;311;p6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p6"/>
          <p:cNvSpPr txBox="1"/>
          <p:nvPr/>
        </p:nvSpPr>
        <p:spPr>
          <a:xfrm>
            <a:off x="6101715" y="6493087"/>
            <a:ext cx="46972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Galaxy Cluster Merger Catalog http://gcmc.hub.yt</a:t>
            </a:r>
            <a:endParaRPr/>
          </a:p>
        </p:txBody>
      </p:sp>
      <p:sp>
        <p:nvSpPr>
          <p:cNvPr id="313" name="Google Shape;313;p6"/>
          <p:cNvSpPr txBox="1"/>
          <p:nvPr/>
        </p:nvSpPr>
        <p:spPr>
          <a:xfrm>
            <a:off x="500158" y="6400986"/>
            <a:ext cx="28520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face-to-face merge case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p6"/>
          <p:cNvSpPr txBox="1"/>
          <p:nvPr/>
        </p:nvSpPr>
        <p:spPr>
          <a:xfrm>
            <a:off x="3365278" y="6401172"/>
            <a:ext cx="28520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offset merge case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"/>
          <p:cNvSpPr txBox="1"/>
          <p:nvPr/>
        </p:nvSpPr>
        <p:spPr>
          <a:xfrm>
            <a:off x="87682" y="87682"/>
            <a:ext cx="26084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Abell 3667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7"/>
          <p:cNvSpPr txBox="1"/>
          <p:nvPr/>
        </p:nvSpPr>
        <p:spPr>
          <a:xfrm>
            <a:off x="133304" y="762278"/>
            <a:ext cx="670063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pair of radio relics on cluster outskirts.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Prominent Cold Front (CF) in cluster center.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 halo extending to CF (de Gasperin+22).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7"/>
          <p:cNvSpPr txBox="1"/>
          <p:nvPr/>
        </p:nvSpPr>
        <p:spPr>
          <a:xfrm>
            <a:off x="148914" y="2259322"/>
            <a:ext cx="670063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Due to the symmetry of these structures,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has been considered that Abell 3667 is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major </a:t>
            </a: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face-to-face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merger </a:t>
            </a: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the sky plane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Sarazin+16 proposed another scenario,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</a:t>
            </a: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offset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merger. </a:t>
            </a:r>
            <a:endParaRPr/>
          </a:p>
        </p:txBody>
      </p:sp>
      <p:sp>
        <p:nvSpPr>
          <p:cNvPr id="322" name="Google Shape;322;p7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23" name="Google Shape;323;p7"/>
          <p:cNvGrpSpPr/>
          <p:nvPr/>
        </p:nvGrpSpPr>
        <p:grpSpPr>
          <a:xfrm>
            <a:off x="7049897" y="995865"/>
            <a:ext cx="5004612" cy="4990996"/>
            <a:chOff x="7049897" y="995865"/>
            <a:chExt cx="5004612" cy="4990996"/>
          </a:xfrm>
        </p:grpSpPr>
        <p:pic>
          <p:nvPicPr>
            <p:cNvPr id="324" name="Google Shape;324;p7"/>
            <p:cNvPicPr preferRelativeResize="0"/>
            <p:nvPr/>
          </p:nvPicPr>
          <p:blipFill rotWithShape="1">
            <a:blip r:embed="rId3">
              <a:alphaModFix/>
            </a:blip>
            <a:srcRect b="14545" l="20960" r="20940" t="5500"/>
            <a:stretch/>
          </p:blipFill>
          <p:spPr>
            <a:xfrm>
              <a:off x="7062361" y="1071682"/>
              <a:ext cx="4992148" cy="4915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7"/>
            <p:cNvSpPr txBox="1"/>
            <p:nvPr/>
          </p:nvSpPr>
          <p:spPr>
            <a:xfrm>
              <a:off x="8762762" y="5340530"/>
              <a:ext cx="32798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Color: XMM (0.5-7.0 keV)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Contour: MeerKAT (1.28 GHz)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6" name="Google Shape;326;p7"/>
            <p:cNvSpPr txBox="1"/>
            <p:nvPr/>
          </p:nvSpPr>
          <p:spPr>
            <a:xfrm>
              <a:off x="7049897" y="4014602"/>
              <a:ext cx="697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Relic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7" name="Google Shape;327;p7"/>
            <p:cNvSpPr txBox="1"/>
            <p:nvPr/>
          </p:nvSpPr>
          <p:spPr>
            <a:xfrm>
              <a:off x="10794739" y="1190936"/>
              <a:ext cx="697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Relic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8812581" y="3881089"/>
              <a:ext cx="340963" cy="340963"/>
            </a:xfrm>
            <a:custGeom>
              <a:rect b="b" l="l" r="r" t="t"/>
              <a:pathLst>
                <a:path extrusionOk="0" h="340963" w="340963">
                  <a:moveTo>
                    <a:pt x="0" y="0"/>
                  </a:moveTo>
                  <a:cubicBezTo>
                    <a:pt x="18081" y="54244"/>
                    <a:pt x="36163" y="108488"/>
                    <a:pt x="69743" y="154983"/>
                  </a:cubicBezTo>
                  <a:cubicBezTo>
                    <a:pt x="103323" y="201478"/>
                    <a:pt x="156275" y="247973"/>
                    <a:pt x="201478" y="278970"/>
                  </a:cubicBezTo>
                  <a:cubicBezTo>
                    <a:pt x="246681" y="309967"/>
                    <a:pt x="293822" y="325465"/>
                    <a:pt x="340963" y="340963"/>
                  </a:cubicBezTo>
                </a:path>
              </a:pathLst>
            </a:custGeom>
            <a:noFill/>
            <a:ln cap="flat" cmpd="sng" w="19050">
              <a:solidFill>
                <a:srgbClr val="F2F2F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7"/>
            <p:cNvSpPr txBox="1"/>
            <p:nvPr/>
          </p:nvSpPr>
          <p:spPr>
            <a:xfrm>
              <a:off x="8401838" y="3593575"/>
              <a:ext cx="4924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CF</a:t>
              </a: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8840573" y="995865"/>
              <a:ext cx="2872806" cy="3260939"/>
            </a:xfrm>
            <a:custGeom>
              <a:rect b="b" l="l" r="r" t="t"/>
              <a:pathLst>
                <a:path extrusionOk="0" h="3260939" w="2872806">
                  <a:moveTo>
                    <a:pt x="57004" y="861880"/>
                  </a:moveTo>
                  <a:cubicBezTo>
                    <a:pt x="74042" y="879976"/>
                    <a:pt x="134006" y="887548"/>
                    <a:pt x="162882" y="890756"/>
                  </a:cubicBezTo>
                  <a:cubicBezTo>
                    <a:pt x="191758" y="893964"/>
                    <a:pt x="219030" y="876318"/>
                    <a:pt x="230259" y="881130"/>
                  </a:cubicBezTo>
                  <a:cubicBezTo>
                    <a:pt x="241488" y="885942"/>
                    <a:pt x="230259" y="919631"/>
                    <a:pt x="230259" y="919631"/>
                  </a:cubicBezTo>
                  <a:cubicBezTo>
                    <a:pt x="227853" y="929256"/>
                    <a:pt x="215821" y="938882"/>
                    <a:pt x="215821" y="938882"/>
                  </a:cubicBezTo>
                  <a:cubicBezTo>
                    <a:pt x="213415" y="946101"/>
                    <a:pt x="219831" y="953320"/>
                    <a:pt x="215821" y="962945"/>
                  </a:cubicBezTo>
                  <a:cubicBezTo>
                    <a:pt x="211811" y="972570"/>
                    <a:pt x="191758" y="996634"/>
                    <a:pt x="191758" y="996634"/>
                  </a:cubicBezTo>
                  <a:cubicBezTo>
                    <a:pt x="187748" y="1006259"/>
                    <a:pt x="183737" y="1020697"/>
                    <a:pt x="191758" y="1020697"/>
                  </a:cubicBezTo>
                  <a:cubicBezTo>
                    <a:pt x="199779" y="1020697"/>
                    <a:pt x="223040" y="1002249"/>
                    <a:pt x="239884" y="996634"/>
                  </a:cubicBezTo>
                  <a:cubicBezTo>
                    <a:pt x="256728" y="991019"/>
                    <a:pt x="278385" y="991821"/>
                    <a:pt x="292823" y="987008"/>
                  </a:cubicBezTo>
                  <a:cubicBezTo>
                    <a:pt x="307261" y="982195"/>
                    <a:pt x="315282" y="966154"/>
                    <a:pt x="326511" y="967758"/>
                  </a:cubicBezTo>
                  <a:cubicBezTo>
                    <a:pt x="337740" y="969362"/>
                    <a:pt x="360200" y="996634"/>
                    <a:pt x="360200" y="996634"/>
                  </a:cubicBezTo>
                  <a:cubicBezTo>
                    <a:pt x="366617" y="1005457"/>
                    <a:pt x="355387" y="1016687"/>
                    <a:pt x="365012" y="1020697"/>
                  </a:cubicBezTo>
                  <a:cubicBezTo>
                    <a:pt x="374637" y="1024707"/>
                    <a:pt x="403513" y="1013478"/>
                    <a:pt x="417951" y="1020697"/>
                  </a:cubicBezTo>
                  <a:cubicBezTo>
                    <a:pt x="432389" y="1027916"/>
                    <a:pt x="451640" y="1064010"/>
                    <a:pt x="451640" y="1064010"/>
                  </a:cubicBezTo>
                  <a:cubicBezTo>
                    <a:pt x="456453" y="1075239"/>
                    <a:pt x="453244" y="1087272"/>
                    <a:pt x="446827" y="1088074"/>
                  </a:cubicBezTo>
                  <a:cubicBezTo>
                    <a:pt x="440410" y="1088876"/>
                    <a:pt x="413139" y="1077646"/>
                    <a:pt x="413139" y="1068823"/>
                  </a:cubicBezTo>
                  <a:cubicBezTo>
                    <a:pt x="413139" y="1060000"/>
                    <a:pt x="430785" y="1043958"/>
                    <a:pt x="446827" y="1035135"/>
                  </a:cubicBezTo>
                  <a:cubicBezTo>
                    <a:pt x="462869" y="1026312"/>
                    <a:pt x="490141" y="1017488"/>
                    <a:pt x="509391" y="1015884"/>
                  </a:cubicBezTo>
                  <a:cubicBezTo>
                    <a:pt x="528641" y="1014280"/>
                    <a:pt x="551903" y="1034332"/>
                    <a:pt x="562330" y="1025509"/>
                  </a:cubicBezTo>
                  <a:cubicBezTo>
                    <a:pt x="572757" y="1016686"/>
                    <a:pt x="560727" y="960539"/>
                    <a:pt x="571956" y="962945"/>
                  </a:cubicBezTo>
                  <a:cubicBezTo>
                    <a:pt x="583186" y="965351"/>
                    <a:pt x="608050" y="1043958"/>
                    <a:pt x="629707" y="1039947"/>
                  </a:cubicBezTo>
                  <a:cubicBezTo>
                    <a:pt x="651364" y="1035937"/>
                    <a:pt x="674625" y="954924"/>
                    <a:pt x="701897" y="938882"/>
                  </a:cubicBezTo>
                  <a:cubicBezTo>
                    <a:pt x="729169" y="922840"/>
                    <a:pt x="766867" y="950914"/>
                    <a:pt x="793337" y="943695"/>
                  </a:cubicBezTo>
                  <a:cubicBezTo>
                    <a:pt x="819807" y="936476"/>
                    <a:pt x="831036" y="902787"/>
                    <a:pt x="860714" y="895568"/>
                  </a:cubicBezTo>
                  <a:cubicBezTo>
                    <a:pt x="890392" y="888349"/>
                    <a:pt x="954560" y="886745"/>
                    <a:pt x="971404" y="900381"/>
                  </a:cubicBezTo>
                  <a:cubicBezTo>
                    <a:pt x="988248" y="914017"/>
                    <a:pt x="959373" y="961341"/>
                    <a:pt x="961779" y="977383"/>
                  </a:cubicBezTo>
                  <a:cubicBezTo>
                    <a:pt x="964185" y="993425"/>
                    <a:pt x="973811" y="1011874"/>
                    <a:pt x="985842" y="996634"/>
                  </a:cubicBezTo>
                  <a:cubicBezTo>
                    <a:pt x="997873" y="981394"/>
                    <a:pt x="1012311" y="896370"/>
                    <a:pt x="1033968" y="885943"/>
                  </a:cubicBezTo>
                  <a:cubicBezTo>
                    <a:pt x="1055625" y="875516"/>
                    <a:pt x="1086907" y="921235"/>
                    <a:pt x="1115783" y="934069"/>
                  </a:cubicBezTo>
                  <a:cubicBezTo>
                    <a:pt x="1144659" y="946903"/>
                    <a:pt x="1180754" y="951716"/>
                    <a:pt x="1207223" y="962945"/>
                  </a:cubicBezTo>
                  <a:cubicBezTo>
                    <a:pt x="1233693" y="974175"/>
                    <a:pt x="1263370" y="989414"/>
                    <a:pt x="1274600" y="1001446"/>
                  </a:cubicBezTo>
                  <a:cubicBezTo>
                    <a:pt x="1285830" y="1013478"/>
                    <a:pt x="1256954" y="1032729"/>
                    <a:pt x="1274600" y="1035135"/>
                  </a:cubicBezTo>
                  <a:cubicBezTo>
                    <a:pt x="1292246" y="1037541"/>
                    <a:pt x="1359623" y="1023103"/>
                    <a:pt x="1380478" y="1015884"/>
                  </a:cubicBezTo>
                  <a:cubicBezTo>
                    <a:pt x="1401333" y="1008665"/>
                    <a:pt x="1388499" y="987811"/>
                    <a:pt x="1399728" y="991821"/>
                  </a:cubicBezTo>
                  <a:cubicBezTo>
                    <a:pt x="1410957" y="995831"/>
                    <a:pt x="1436625" y="1009467"/>
                    <a:pt x="1447855" y="1039947"/>
                  </a:cubicBezTo>
                  <a:cubicBezTo>
                    <a:pt x="1459085" y="1070427"/>
                    <a:pt x="1474324" y="1137804"/>
                    <a:pt x="1467105" y="1174701"/>
                  </a:cubicBezTo>
                  <a:cubicBezTo>
                    <a:pt x="1459886" y="1211598"/>
                    <a:pt x="1425396" y="1250099"/>
                    <a:pt x="1404541" y="1261328"/>
                  </a:cubicBezTo>
                  <a:cubicBezTo>
                    <a:pt x="1383686" y="1272557"/>
                    <a:pt x="1345186" y="1246891"/>
                    <a:pt x="1341977" y="1242078"/>
                  </a:cubicBezTo>
                  <a:cubicBezTo>
                    <a:pt x="1338769" y="1237265"/>
                    <a:pt x="1370852" y="1212399"/>
                    <a:pt x="1385290" y="1232452"/>
                  </a:cubicBezTo>
                  <a:cubicBezTo>
                    <a:pt x="1399728" y="1252505"/>
                    <a:pt x="1415770" y="1327101"/>
                    <a:pt x="1428604" y="1362394"/>
                  </a:cubicBezTo>
                  <a:cubicBezTo>
                    <a:pt x="1441438" y="1397687"/>
                    <a:pt x="1439833" y="1424156"/>
                    <a:pt x="1462292" y="1444208"/>
                  </a:cubicBezTo>
                  <a:cubicBezTo>
                    <a:pt x="1484751" y="1464260"/>
                    <a:pt x="1541701" y="1478699"/>
                    <a:pt x="1563358" y="1482709"/>
                  </a:cubicBezTo>
                  <a:cubicBezTo>
                    <a:pt x="1585015" y="1486720"/>
                    <a:pt x="1576192" y="1461854"/>
                    <a:pt x="1592234" y="1468271"/>
                  </a:cubicBezTo>
                  <a:cubicBezTo>
                    <a:pt x="1608276" y="1474688"/>
                    <a:pt x="1660412" y="1506772"/>
                    <a:pt x="1659610" y="1521210"/>
                  </a:cubicBezTo>
                  <a:cubicBezTo>
                    <a:pt x="1658808" y="1535648"/>
                    <a:pt x="1604265" y="1542065"/>
                    <a:pt x="1587421" y="1554899"/>
                  </a:cubicBezTo>
                  <a:cubicBezTo>
                    <a:pt x="1570577" y="1567733"/>
                    <a:pt x="1575389" y="1591795"/>
                    <a:pt x="1558545" y="1598212"/>
                  </a:cubicBezTo>
                  <a:cubicBezTo>
                    <a:pt x="1541701" y="1604629"/>
                    <a:pt x="1499190" y="1580566"/>
                    <a:pt x="1486356" y="1593400"/>
                  </a:cubicBezTo>
                  <a:cubicBezTo>
                    <a:pt x="1473522" y="1606234"/>
                    <a:pt x="1494377" y="1658371"/>
                    <a:pt x="1481543" y="1675215"/>
                  </a:cubicBezTo>
                  <a:cubicBezTo>
                    <a:pt x="1468709" y="1692059"/>
                    <a:pt x="1423792" y="1695267"/>
                    <a:pt x="1409354" y="1694465"/>
                  </a:cubicBezTo>
                  <a:cubicBezTo>
                    <a:pt x="1394916" y="1693663"/>
                    <a:pt x="1386895" y="1676017"/>
                    <a:pt x="1394916" y="1670402"/>
                  </a:cubicBezTo>
                  <a:cubicBezTo>
                    <a:pt x="1402937" y="1664787"/>
                    <a:pt x="1450261" y="1669600"/>
                    <a:pt x="1457480" y="1660777"/>
                  </a:cubicBezTo>
                  <a:cubicBezTo>
                    <a:pt x="1464699" y="1651954"/>
                    <a:pt x="1449459" y="1623078"/>
                    <a:pt x="1438229" y="1617463"/>
                  </a:cubicBezTo>
                  <a:cubicBezTo>
                    <a:pt x="1427000" y="1611848"/>
                    <a:pt x="1402134" y="1615859"/>
                    <a:pt x="1390103" y="1627088"/>
                  </a:cubicBezTo>
                  <a:cubicBezTo>
                    <a:pt x="1378072" y="1638317"/>
                    <a:pt x="1381280" y="1672006"/>
                    <a:pt x="1366040" y="1684840"/>
                  </a:cubicBezTo>
                  <a:cubicBezTo>
                    <a:pt x="1350800" y="1697674"/>
                    <a:pt x="1305882" y="1685642"/>
                    <a:pt x="1298663" y="1704090"/>
                  </a:cubicBezTo>
                  <a:cubicBezTo>
                    <a:pt x="1291444" y="1722538"/>
                    <a:pt x="1325934" y="1775477"/>
                    <a:pt x="1322726" y="1795530"/>
                  </a:cubicBezTo>
                  <a:cubicBezTo>
                    <a:pt x="1319518" y="1815583"/>
                    <a:pt x="1292246" y="1815583"/>
                    <a:pt x="1279412" y="1824406"/>
                  </a:cubicBezTo>
                  <a:cubicBezTo>
                    <a:pt x="1266578" y="1833229"/>
                    <a:pt x="1257755" y="1854886"/>
                    <a:pt x="1245724" y="1848469"/>
                  </a:cubicBezTo>
                  <a:cubicBezTo>
                    <a:pt x="1233693" y="1842052"/>
                    <a:pt x="1210431" y="1803551"/>
                    <a:pt x="1207223" y="1785905"/>
                  </a:cubicBezTo>
                  <a:cubicBezTo>
                    <a:pt x="1204015" y="1768259"/>
                    <a:pt x="1234495" y="1755425"/>
                    <a:pt x="1226474" y="1742591"/>
                  </a:cubicBezTo>
                  <a:cubicBezTo>
                    <a:pt x="1218453" y="1729757"/>
                    <a:pt x="1172733" y="1701684"/>
                    <a:pt x="1159097" y="1708903"/>
                  </a:cubicBezTo>
                  <a:cubicBezTo>
                    <a:pt x="1145461" y="1716122"/>
                    <a:pt x="1159899" y="1777884"/>
                    <a:pt x="1144659" y="1785905"/>
                  </a:cubicBezTo>
                  <a:cubicBezTo>
                    <a:pt x="1129419" y="1793926"/>
                    <a:pt x="1080491" y="1771467"/>
                    <a:pt x="1067657" y="1757029"/>
                  </a:cubicBezTo>
                  <a:cubicBezTo>
                    <a:pt x="1054823" y="1742591"/>
                    <a:pt x="1077282" y="1708903"/>
                    <a:pt x="1067657" y="1699278"/>
                  </a:cubicBezTo>
                  <a:cubicBezTo>
                    <a:pt x="1058032" y="1689653"/>
                    <a:pt x="1017926" y="1686444"/>
                    <a:pt x="1009905" y="1699278"/>
                  </a:cubicBezTo>
                  <a:cubicBezTo>
                    <a:pt x="1001884" y="1712112"/>
                    <a:pt x="1028353" y="1761040"/>
                    <a:pt x="1019530" y="1776280"/>
                  </a:cubicBezTo>
                  <a:cubicBezTo>
                    <a:pt x="1010707" y="1791520"/>
                    <a:pt x="956164" y="1783499"/>
                    <a:pt x="956966" y="1790718"/>
                  </a:cubicBezTo>
                  <a:cubicBezTo>
                    <a:pt x="957768" y="1797937"/>
                    <a:pt x="1019530" y="1809167"/>
                    <a:pt x="1024343" y="1819594"/>
                  </a:cubicBezTo>
                  <a:cubicBezTo>
                    <a:pt x="1029156" y="1830021"/>
                    <a:pt x="998676" y="1851678"/>
                    <a:pt x="985842" y="1853282"/>
                  </a:cubicBezTo>
                  <a:cubicBezTo>
                    <a:pt x="973008" y="1854886"/>
                    <a:pt x="958570" y="1830021"/>
                    <a:pt x="947341" y="1829219"/>
                  </a:cubicBezTo>
                  <a:cubicBezTo>
                    <a:pt x="936112" y="1828417"/>
                    <a:pt x="916861" y="1836438"/>
                    <a:pt x="918465" y="1848469"/>
                  </a:cubicBezTo>
                  <a:cubicBezTo>
                    <a:pt x="920069" y="1860500"/>
                    <a:pt x="964185" y="1889376"/>
                    <a:pt x="956966" y="1901408"/>
                  </a:cubicBezTo>
                  <a:cubicBezTo>
                    <a:pt x="949747" y="1913440"/>
                    <a:pt x="888787" y="1926274"/>
                    <a:pt x="875151" y="1920659"/>
                  </a:cubicBezTo>
                  <a:cubicBezTo>
                    <a:pt x="861515" y="1915044"/>
                    <a:pt x="883172" y="1875741"/>
                    <a:pt x="875151" y="1867720"/>
                  </a:cubicBezTo>
                  <a:cubicBezTo>
                    <a:pt x="867130" y="1859699"/>
                    <a:pt x="830233" y="1861303"/>
                    <a:pt x="827025" y="1872532"/>
                  </a:cubicBezTo>
                  <a:cubicBezTo>
                    <a:pt x="823817" y="1883762"/>
                    <a:pt x="862318" y="1927878"/>
                    <a:pt x="855901" y="1935097"/>
                  </a:cubicBezTo>
                  <a:cubicBezTo>
                    <a:pt x="849484" y="1942316"/>
                    <a:pt x="794139" y="1902210"/>
                    <a:pt x="788524" y="1915846"/>
                  </a:cubicBezTo>
                  <a:cubicBezTo>
                    <a:pt x="782909" y="1929482"/>
                    <a:pt x="831035" y="1995254"/>
                    <a:pt x="822212" y="2016911"/>
                  </a:cubicBezTo>
                  <a:cubicBezTo>
                    <a:pt x="813389" y="2038568"/>
                    <a:pt x="746814" y="2052204"/>
                    <a:pt x="735585" y="2045787"/>
                  </a:cubicBezTo>
                  <a:cubicBezTo>
                    <a:pt x="724356" y="2039370"/>
                    <a:pt x="760451" y="1978410"/>
                    <a:pt x="754836" y="1978410"/>
                  </a:cubicBezTo>
                  <a:cubicBezTo>
                    <a:pt x="749221" y="1978410"/>
                    <a:pt x="705908" y="2024932"/>
                    <a:pt x="701897" y="2045787"/>
                  </a:cubicBezTo>
                  <a:cubicBezTo>
                    <a:pt x="697886" y="2066642"/>
                    <a:pt x="735585" y="2085893"/>
                    <a:pt x="730772" y="2103539"/>
                  </a:cubicBezTo>
                  <a:cubicBezTo>
                    <a:pt x="725959" y="2121185"/>
                    <a:pt x="679438" y="2134821"/>
                    <a:pt x="673021" y="2151665"/>
                  </a:cubicBezTo>
                  <a:cubicBezTo>
                    <a:pt x="666604" y="2168509"/>
                    <a:pt x="705105" y="2190166"/>
                    <a:pt x="692271" y="2204604"/>
                  </a:cubicBezTo>
                  <a:cubicBezTo>
                    <a:pt x="679437" y="2219042"/>
                    <a:pt x="619280" y="2227865"/>
                    <a:pt x="596019" y="2238292"/>
                  </a:cubicBezTo>
                  <a:cubicBezTo>
                    <a:pt x="572758" y="2248719"/>
                    <a:pt x="546288" y="2262355"/>
                    <a:pt x="552705" y="2267168"/>
                  </a:cubicBezTo>
                  <a:cubicBezTo>
                    <a:pt x="559122" y="2271981"/>
                    <a:pt x="619280" y="2257543"/>
                    <a:pt x="634520" y="2267168"/>
                  </a:cubicBezTo>
                  <a:cubicBezTo>
                    <a:pt x="649760" y="2276793"/>
                    <a:pt x="649760" y="2319305"/>
                    <a:pt x="644145" y="2324920"/>
                  </a:cubicBezTo>
                  <a:cubicBezTo>
                    <a:pt x="638530" y="2330535"/>
                    <a:pt x="619279" y="2292836"/>
                    <a:pt x="600831" y="2300857"/>
                  </a:cubicBezTo>
                  <a:cubicBezTo>
                    <a:pt x="582383" y="2308878"/>
                    <a:pt x="547091" y="2373848"/>
                    <a:pt x="533455" y="2373046"/>
                  </a:cubicBezTo>
                  <a:cubicBezTo>
                    <a:pt x="519819" y="2372244"/>
                    <a:pt x="529445" y="2304065"/>
                    <a:pt x="519017" y="2296044"/>
                  </a:cubicBezTo>
                  <a:cubicBezTo>
                    <a:pt x="508590" y="2288023"/>
                    <a:pt x="480515" y="2311284"/>
                    <a:pt x="470890" y="2324920"/>
                  </a:cubicBezTo>
                  <a:cubicBezTo>
                    <a:pt x="461265" y="2338556"/>
                    <a:pt x="470890" y="2369036"/>
                    <a:pt x="461265" y="2377859"/>
                  </a:cubicBezTo>
                  <a:cubicBezTo>
                    <a:pt x="451640" y="2386682"/>
                    <a:pt x="421160" y="2355400"/>
                    <a:pt x="413139" y="2377859"/>
                  </a:cubicBezTo>
                  <a:cubicBezTo>
                    <a:pt x="405118" y="2400318"/>
                    <a:pt x="409129" y="2478924"/>
                    <a:pt x="413139" y="2512612"/>
                  </a:cubicBezTo>
                  <a:cubicBezTo>
                    <a:pt x="417150" y="2546300"/>
                    <a:pt x="444421" y="2564749"/>
                    <a:pt x="437202" y="2579989"/>
                  </a:cubicBezTo>
                  <a:cubicBezTo>
                    <a:pt x="429983" y="2595229"/>
                    <a:pt x="392284" y="2586406"/>
                    <a:pt x="369825" y="2604052"/>
                  </a:cubicBezTo>
                  <a:cubicBezTo>
                    <a:pt x="347366" y="2621698"/>
                    <a:pt x="321698" y="2675440"/>
                    <a:pt x="302448" y="2685867"/>
                  </a:cubicBezTo>
                  <a:cubicBezTo>
                    <a:pt x="283198" y="2696294"/>
                    <a:pt x="267156" y="2645762"/>
                    <a:pt x="254322" y="2666617"/>
                  </a:cubicBezTo>
                  <a:cubicBezTo>
                    <a:pt x="241488" y="2687472"/>
                    <a:pt x="245499" y="2790944"/>
                    <a:pt x="225446" y="2810996"/>
                  </a:cubicBezTo>
                  <a:cubicBezTo>
                    <a:pt x="205393" y="2831048"/>
                    <a:pt x="148444" y="2776505"/>
                    <a:pt x="134006" y="2786932"/>
                  </a:cubicBezTo>
                  <a:cubicBezTo>
                    <a:pt x="119568" y="2797359"/>
                    <a:pt x="128392" y="2847091"/>
                    <a:pt x="138819" y="2873560"/>
                  </a:cubicBezTo>
                  <a:cubicBezTo>
                    <a:pt x="149246" y="2900030"/>
                    <a:pt x="186945" y="2911259"/>
                    <a:pt x="196570" y="2945749"/>
                  </a:cubicBezTo>
                  <a:cubicBezTo>
                    <a:pt x="206195" y="2980240"/>
                    <a:pt x="203789" y="3054836"/>
                    <a:pt x="196570" y="3080503"/>
                  </a:cubicBezTo>
                  <a:cubicBezTo>
                    <a:pt x="189351" y="3106170"/>
                    <a:pt x="158872" y="3103764"/>
                    <a:pt x="153257" y="3099754"/>
                  </a:cubicBezTo>
                  <a:cubicBezTo>
                    <a:pt x="147642" y="3095744"/>
                    <a:pt x="141225" y="3063659"/>
                    <a:pt x="162882" y="3056440"/>
                  </a:cubicBezTo>
                  <a:cubicBezTo>
                    <a:pt x="184539" y="3049221"/>
                    <a:pt x="265417" y="3039392"/>
                    <a:pt x="283198" y="3056440"/>
                  </a:cubicBezTo>
                  <a:cubicBezTo>
                    <a:pt x="300979" y="3073488"/>
                    <a:pt x="261268" y="3136395"/>
                    <a:pt x="269567" y="3158729"/>
                  </a:cubicBezTo>
                  <a:cubicBezTo>
                    <a:pt x="277866" y="3181063"/>
                    <a:pt x="317137" y="3173704"/>
                    <a:pt x="332993" y="3190442"/>
                  </a:cubicBezTo>
                  <a:cubicBezTo>
                    <a:pt x="348849" y="3207180"/>
                    <a:pt x="346087" y="3250615"/>
                    <a:pt x="364706" y="3259155"/>
                  </a:cubicBezTo>
                  <a:cubicBezTo>
                    <a:pt x="383325" y="3267696"/>
                    <a:pt x="423624" y="3242874"/>
                    <a:pt x="444706" y="3241685"/>
                  </a:cubicBezTo>
                  <a:cubicBezTo>
                    <a:pt x="465788" y="3240496"/>
                    <a:pt x="486896" y="3266655"/>
                    <a:pt x="491201" y="3252018"/>
                  </a:cubicBezTo>
                  <a:cubicBezTo>
                    <a:pt x="495506" y="3237381"/>
                    <a:pt x="464510" y="3171943"/>
                    <a:pt x="470537" y="3153862"/>
                  </a:cubicBezTo>
                  <a:cubicBezTo>
                    <a:pt x="476564" y="3135781"/>
                    <a:pt x="509283" y="3153861"/>
                    <a:pt x="527364" y="3143529"/>
                  </a:cubicBezTo>
                  <a:cubicBezTo>
                    <a:pt x="545445" y="3133197"/>
                    <a:pt x="558361" y="3091868"/>
                    <a:pt x="579025" y="3091868"/>
                  </a:cubicBezTo>
                  <a:cubicBezTo>
                    <a:pt x="599689" y="3091868"/>
                    <a:pt x="636713" y="3144390"/>
                    <a:pt x="651350" y="3143529"/>
                  </a:cubicBezTo>
                  <a:cubicBezTo>
                    <a:pt x="665987" y="3142668"/>
                    <a:pt x="659100" y="3098756"/>
                    <a:pt x="666849" y="3086702"/>
                  </a:cubicBezTo>
                  <a:cubicBezTo>
                    <a:pt x="674598" y="3074648"/>
                    <a:pt x="681486" y="3065177"/>
                    <a:pt x="697845" y="3071204"/>
                  </a:cubicBezTo>
                  <a:cubicBezTo>
                    <a:pt x="714204" y="3077231"/>
                    <a:pt x="747785" y="3103062"/>
                    <a:pt x="765005" y="3122865"/>
                  </a:cubicBezTo>
                  <a:cubicBezTo>
                    <a:pt x="782225" y="3142668"/>
                    <a:pt x="801167" y="3174526"/>
                    <a:pt x="801167" y="3190024"/>
                  </a:cubicBezTo>
                  <a:cubicBezTo>
                    <a:pt x="801167" y="3205522"/>
                    <a:pt x="769310" y="3219299"/>
                    <a:pt x="765005" y="3215855"/>
                  </a:cubicBezTo>
                  <a:cubicBezTo>
                    <a:pt x="760700" y="3212411"/>
                    <a:pt x="765005" y="3183136"/>
                    <a:pt x="775337" y="3169360"/>
                  </a:cubicBezTo>
                  <a:cubicBezTo>
                    <a:pt x="785669" y="3155584"/>
                    <a:pt x="818388" y="3148695"/>
                    <a:pt x="826998" y="3133197"/>
                  </a:cubicBezTo>
                  <a:cubicBezTo>
                    <a:pt x="835608" y="3117699"/>
                    <a:pt x="819249" y="3084119"/>
                    <a:pt x="826998" y="3076370"/>
                  </a:cubicBezTo>
                  <a:cubicBezTo>
                    <a:pt x="834747" y="3068621"/>
                    <a:pt x="861439" y="3095312"/>
                    <a:pt x="873493" y="3086702"/>
                  </a:cubicBezTo>
                  <a:cubicBezTo>
                    <a:pt x="885547" y="3078092"/>
                    <a:pt x="903628" y="3043651"/>
                    <a:pt x="899323" y="3024709"/>
                  </a:cubicBezTo>
                  <a:cubicBezTo>
                    <a:pt x="895018" y="3005767"/>
                    <a:pt x="864021" y="2973909"/>
                    <a:pt x="847662" y="2973048"/>
                  </a:cubicBezTo>
                  <a:cubicBezTo>
                    <a:pt x="831303" y="2972187"/>
                    <a:pt x="793418" y="3011794"/>
                    <a:pt x="801167" y="3019543"/>
                  </a:cubicBezTo>
                  <a:cubicBezTo>
                    <a:pt x="808916" y="3027292"/>
                    <a:pt x="878659" y="3042790"/>
                    <a:pt x="894157" y="3019543"/>
                  </a:cubicBezTo>
                  <a:cubicBezTo>
                    <a:pt x="909655" y="2996296"/>
                    <a:pt x="903628" y="2911055"/>
                    <a:pt x="894157" y="2880058"/>
                  </a:cubicBezTo>
                  <a:cubicBezTo>
                    <a:pt x="884686" y="2849061"/>
                    <a:pt x="857133" y="2830119"/>
                    <a:pt x="837330" y="2833563"/>
                  </a:cubicBezTo>
                  <a:cubicBezTo>
                    <a:pt x="817527" y="2837007"/>
                    <a:pt x="773615" y="2883503"/>
                    <a:pt x="775337" y="2900723"/>
                  </a:cubicBezTo>
                  <a:cubicBezTo>
                    <a:pt x="777059" y="2917943"/>
                    <a:pt x="829581" y="2939468"/>
                    <a:pt x="847662" y="2936885"/>
                  </a:cubicBezTo>
                  <a:cubicBezTo>
                    <a:pt x="865743" y="2934302"/>
                    <a:pt x="864022" y="2891251"/>
                    <a:pt x="883825" y="2885224"/>
                  </a:cubicBezTo>
                  <a:cubicBezTo>
                    <a:pt x="903628" y="2879197"/>
                    <a:pt x="948402" y="2911055"/>
                    <a:pt x="966483" y="2900723"/>
                  </a:cubicBezTo>
                  <a:cubicBezTo>
                    <a:pt x="984564" y="2890391"/>
                    <a:pt x="981120" y="2845617"/>
                    <a:pt x="992313" y="2823231"/>
                  </a:cubicBezTo>
                  <a:cubicBezTo>
                    <a:pt x="1003506" y="2800845"/>
                    <a:pt x="1015561" y="2773292"/>
                    <a:pt x="1033642" y="2766404"/>
                  </a:cubicBezTo>
                  <a:cubicBezTo>
                    <a:pt x="1051723" y="2759516"/>
                    <a:pt x="1072388" y="2767265"/>
                    <a:pt x="1100801" y="2781902"/>
                  </a:cubicBezTo>
                  <a:cubicBezTo>
                    <a:pt x="1129214" y="2796539"/>
                    <a:pt x="1179154" y="2852506"/>
                    <a:pt x="1204123" y="2854228"/>
                  </a:cubicBezTo>
                  <a:cubicBezTo>
                    <a:pt x="1229092" y="2855950"/>
                    <a:pt x="1230815" y="2799984"/>
                    <a:pt x="1250618" y="2792235"/>
                  </a:cubicBezTo>
                  <a:cubicBezTo>
                    <a:pt x="1270422" y="2784486"/>
                    <a:pt x="1322944" y="2807733"/>
                    <a:pt x="1322944" y="2807733"/>
                  </a:cubicBezTo>
                  <a:cubicBezTo>
                    <a:pt x="1337581" y="2805150"/>
                    <a:pt x="1353079" y="2793095"/>
                    <a:pt x="1338442" y="2776736"/>
                  </a:cubicBezTo>
                  <a:cubicBezTo>
                    <a:pt x="1323805" y="2760377"/>
                    <a:pt x="1260090" y="2713882"/>
                    <a:pt x="1235120" y="2709577"/>
                  </a:cubicBezTo>
                  <a:cubicBezTo>
                    <a:pt x="1210151" y="2705272"/>
                    <a:pt x="1186042" y="2739713"/>
                    <a:pt x="1188625" y="2750906"/>
                  </a:cubicBezTo>
                  <a:cubicBezTo>
                    <a:pt x="1191208" y="2762099"/>
                    <a:pt x="1229954" y="2786207"/>
                    <a:pt x="1250618" y="2776736"/>
                  </a:cubicBezTo>
                  <a:cubicBezTo>
                    <a:pt x="1271282" y="2767265"/>
                    <a:pt x="1292808" y="2700106"/>
                    <a:pt x="1312611" y="2694079"/>
                  </a:cubicBezTo>
                  <a:cubicBezTo>
                    <a:pt x="1332414" y="2688052"/>
                    <a:pt x="1353941" y="2732825"/>
                    <a:pt x="1369439" y="2740574"/>
                  </a:cubicBezTo>
                  <a:cubicBezTo>
                    <a:pt x="1384937" y="2748323"/>
                    <a:pt x="1396991" y="2745740"/>
                    <a:pt x="1405601" y="2740574"/>
                  </a:cubicBezTo>
                  <a:cubicBezTo>
                    <a:pt x="1414211" y="2735408"/>
                    <a:pt x="1408185" y="2712160"/>
                    <a:pt x="1421100" y="2709577"/>
                  </a:cubicBezTo>
                  <a:cubicBezTo>
                    <a:pt x="1434015" y="2706994"/>
                    <a:pt x="1478788" y="2712160"/>
                    <a:pt x="1483093" y="2725075"/>
                  </a:cubicBezTo>
                  <a:cubicBezTo>
                    <a:pt x="1487398" y="2737990"/>
                    <a:pt x="1461567" y="2787929"/>
                    <a:pt x="1446930" y="2787068"/>
                  </a:cubicBezTo>
                  <a:cubicBezTo>
                    <a:pt x="1432293" y="2786207"/>
                    <a:pt x="1408184" y="2744879"/>
                    <a:pt x="1395269" y="2719909"/>
                  </a:cubicBezTo>
                  <a:cubicBezTo>
                    <a:pt x="1382354" y="2694940"/>
                    <a:pt x="1366856" y="2653610"/>
                    <a:pt x="1369439" y="2637251"/>
                  </a:cubicBezTo>
                  <a:cubicBezTo>
                    <a:pt x="1372022" y="2620892"/>
                    <a:pt x="1403018" y="2634668"/>
                    <a:pt x="1410767" y="2621753"/>
                  </a:cubicBezTo>
                  <a:cubicBezTo>
                    <a:pt x="1418516" y="2608838"/>
                    <a:pt x="1421100" y="2575258"/>
                    <a:pt x="1415934" y="2559760"/>
                  </a:cubicBezTo>
                  <a:cubicBezTo>
                    <a:pt x="1410768" y="2544262"/>
                    <a:pt x="1378910" y="2540817"/>
                    <a:pt x="1379771" y="2528763"/>
                  </a:cubicBezTo>
                  <a:cubicBezTo>
                    <a:pt x="1380632" y="2516709"/>
                    <a:pt x="1415934" y="2500350"/>
                    <a:pt x="1421100" y="2487435"/>
                  </a:cubicBezTo>
                  <a:cubicBezTo>
                    <a:pt x="1426266" y="2474520"/>
                    <a:pt x="1399574" y="2463326"/>
                    <a:pt x="1410767" y="2451272"/>
                  </a:cubicBezTo>
                  <a:cubicBezTo>
                    <a:pt x="1421960" y="2439218"/>
                    <a:pt x="1472761" y="2433190"/>
                    <a:pt x="1488259" y="2415109"/>
                  </a:cubicBezTo>
                  <a:cubicBezTo>
                    <a:pt x="1503757" y="2397028"/>
                    <a:pt x="1489120" y="2359143"/>
                    <a:pt x="1503757" y="2342784"/>
                  </a:cubicBezTo>
                  <a:cubicBezTo>
                    <a:pt x="1518394" y="2326425"/>
                    <a:pt x="1552836" y="2331590"/>
                    <a:pt x="1576083" y="2316953"/>
                  </a:cubicBezTo>
                  <a:cubicBezTo>
                    <a:pt x="1599330" y="2302316"/>
                    <a:pt x="1631188" y="2279930"/>
                    <a:pt x="1643242" y="2254960"/>
                  </a:cubicBezTo>
                  <a:cubicBezTo>
                    <a:pt x="1655296" y="2229991"/>
                    <a:pt x="1634632" y="2180912"/>
                    <a:pt x="1648408" y="2167136"/>
                  </a:cubicBezTo>
                  <a:cubicBezTo>
                    <a:pt x="1662184" y="2153360"/>
                    <a:pt x="1714707" y="2160248"/>
                    <a:pt x="1725900" y="2172302"/>
                  </a:cubicBezTo>
                  <a:cubicBezTo>
                    <a:pt x="1737093" y="2184356"/>
                    <a:pt x="1715567" y="2239462"/>
                    <a:pt x="1715567" y="2239462"/>
                  </a:cubicBezTo>
                  <a:cubicBezTo>
                    <a:pt x="1712123" y="2254960"/>
                    <a:pt x="1710401" y="2267875"/>
                    <a:pt x="1705235" y="2265292"/>
                  </a:cubicBezTo>
                  <a:cubicBezTo>
                    <a:pt x="1700069" y="2262709"/>
                    <a:pt x="1677683" y="2246349"/>
                    <a:pt x="1684571" y="2223963"/>
                  </a:cubicBezTo>
                  <a:cubicBezTo>
                    <a:pt x="1691459" y="2201577"/>
                    <a:pt x="1726761" y="2149916"/>
                    <a:pt x="1746564" y="2130974"/>
                  </a:cubicBezTo>
                  <a:cubicBezTo>
                    <a:pt x="1766367" y="2112032"/>
                    <a:pt x="1803391" y="2110309"/>
                    <a:pt x="1803391" y="2110309"/>
                  </a:cubicBezTo>
                  <a:cubicBezTo>
                    <a:pt x="1828360" y="2100838"/>
                    <a:pt x="1861940" y="2069841"/>
                    <a:pt x="1896381" y="2074146"/>
                  </a:cubicBezTo>
                  <a:cubicBezTo>
                    <a:pt x="1930822" y="2078451"/>
                    <a:pt x="1986788" y="2133557"/>
                    <a:pt x="2010035" y="2136140"/>
                  </a:cubicBezTo>
                  <a:cubicBezTo>
                    <a:pt x="2033283" y="2138723"/>
                    <a:pt x="2019507" y="2091367"/>
                    <a:pt x="2035866" y="2089645"/>
                  </a:cubicBezTo>
                  <a:cubicBezTo>
                    <a:pt x="2052225" y="2087923"/>
                    <a:pt x="2087527" y="2127529"/>
                    <a:pt x="2108191" y="2125807"/>
                  </a:cubicBezTo>
                  <a:cubicBezTo>
                    <a:pt x="2128855" y="2124085"/>
                    <a:pt x="2127133" y="2087922"/>
                    <a:pt x="2159852" y="2079312"/>
                  </a:cubicBezTo>
                  <a:cubicBezTo>
                    <a:pt x="2192571" y="2070702"/>
                    <a:pt x="2282117" y="2065536"/>
                    <a:pt x="2304503" y="2074146"/>
                  </a:cubicBezTo>
                  <a:cubicBezTo>
                    <a:pt x="2326889" y="2082756"/>
                    <a:pt x="2287283" y="2131835"/>
                    <a:pt x="2294171" y="2130974"/>
                  </a:cubicBezTo>
                  <a:cubicBezTo>
                    <a:pt x="2301059" y="2130113"/>
                    <a:pt x="2345832" y="2068980"/>
                    <a:pt x="2345832" y="2068980"/>
                  </a:cubicBezTo>
                  <a:cubicBezTo>
                    <a:pt x="2349276" y="2054343"/>
                    <a:pt x="2313113" y="2051760"/>
                    <a:pt x="2314835" y="2043150"/>
                  </a:cubicBezTo>
                  <a:cubicBezTo>
                    <a:pt x="2316557" y="2034540"/>
                    <a:pt x="2345832" y="2013014"/>
                    <a:pt x="2356164" y="2017319"/>
                  </a:cubicBezTo>
                  <a:cubicBezTo>
                    <a:pt x="2366496" y="2021624"/>
                    <a:pt x="2367357" y="2058648"/>
                    <a:pt x="2376828" y="2068980"/>
                  </a:cubicBezTo>
                  <a:cubicBezTo>
                    <a:pt x="2386299" y="2079312"/>
                    <a:pt x="2400076" y="2084478"/>
                    <a:pt x="2412991" y="2079312"/>
                  </a:cubicBezTo>
                  <a:cubicBezTo>
                    <a:pt x="2425906" y="2074146"/>
                    <a:pt x="2447432" y="2021625"/>
                    <a:pt x="2454320" y="2037984"/>
                  </a:cubicBezTo>
                  <a:cubicBezTo>
                    <a:pt x="2461208" y="2054343"/>
                    <a:pt x="2433656" y="2157665"/>
                    <a:pt x="2454320" y="2177468"/>
                  </a:cubicBezTo>
                  <a:cubicBezTo>
                    <a:pt x="2474984" y="2197271"/>
                    <a:pt x="2564530" y="2166275"/>
                    <a:pt x="2578306" y="2156804"/>
                  </a:cubicBezTo>
                  <a:cubicBezTo>
                    <a:pt x="2592082" y="2147333"/>
                    <a:pt x="2530090" y="2147332"/>
                    <a:pt x="2536978" y="2120641"/>
                  </a:cubicBezTo>
                  <a:cubicBezTo>
                    <a:pt x="2543866" y="2093950"/>
                    <a:pt x="2588639" y="2017319"/>
                    <a:pt x="2619635" y="1996655"/>
                  </a:cubicBezTo>
                  <a:cubicBezTo>
                    <a:pt x="2650632" y="1975991"/>
                    <a:pt x="2693682" y="2030235"/>
                    <a:pt x="2722957" y="1996655"/>
                  </a:cubicBezTo>
                  <a:cubicBezTo>
                    <a:pt x="2752232" y="1963075"/>
                    <a:pt x="2783229" y="1841672"/>
                    <a:pt x="2795283" y="1795177"/>
                  </a:cubicBezTo>
                  <a:cubicBezTo>
                    <a:pt x="2807337" y="1748682"/>
                    <a:pt x="2782368" y="1740932"/>
                    <a:pt x="2795283" y="1717685"/>
                  </a:cubicBezTo>
                  <a:cubicBezTo>
                    <a:pt x="2808198" y="1694438"/>
                    <a:pt x="2874496" y="1720268"/>
                    <a:pt x="2872774" y="1655692"/>
                  </a:cubicBezTo>
                  <a:cubicBezTo>
                    <a:pt x="2871052" y="1591116"/>
                    <a:pt x="2797865" y="1398248"/>
                    <a:pt x="2784950" y="1330228"/>
                  </a:cubicBezTo>
                  <a:cubicBezTo>
                    <a:pt x="2772035" y="1262208"/>
                    <a:pt x="2805615" y="1269095"/>
                    <a:pt x="2795283" y="1247570"/>
                  </a:cubicBezTo>
                  <a:cubicBezTo>
                    <a:pt x="2784951" y="1226045"/>
                    <a:pt x="2742760" y="1225183"/>
                    <a:pt x="2722957" y="1201075"/>
                  </a:cubicBezTo>
                  <a:cubicBezTo>
                    <a:pt x="2703154" y="1176967"/>
                    <a:pt x="2694543" y="1119278"/>
                    <a:pt x="2676462" y="1102919"/>
                  </a:cubicBezTo>
                  <a:cubicBezTo>
                    <a:pt x="2658381" y="1086560"/>
                    <a:pt x="2630828" y="1090004"/>
                    <a:pt x="2614469" y="1102919"/>
                  </a:cubicBezTo>
                  <a:cubicBezTo>
                    <a:pt x="2598110" y="1115834"/>
                    <a:pt x="2604137" y="1172662"/>
                    <a:pt x="2578306" y="1180411"/>
                  </a:cubicBezTo>
                  <a:cubicBezTo>
                    <a:pt x="2552476" y="1188160"/>
                    <a:pt x="2486177" y="1167495"/>
                    <a:pt x="2459486" y="1149414"/>
                  </a:cubicBezTo>
                  <a:cubicBezTo>
                    <a:pt x="2432795" y="1131333"/>
                    <a:pt x="2424184" y="1096892"/>
                    <a:pt x="2418157" y="1071923"/>
                  </a:cubicBezTo>
                  <a:cubicBezTo>
                    <a:pt x="2412130" y="1046954"/>
                    <a:pt x="2434516" y="1023705"/>
                    <a:pt x="2423323" y="999597"/>
                  </a:cubicBezTo>
                  <a:cubicBezTo>
                    <a:pt x="2412130" y="975489"/>
                    <a:pt x="2375967" y="953963"/>
                    <a:pt x="2350998" y="927272"/>
                  </a:cubicBezTo>
                  <a:cubicBezTo>
                    <a:pt x="2326029" y="900581"/>
                    <a:pt x="2302781" y="884221"/>
                    <a:pt x="2273506" y="839448"/>
                  </a:cubicBezTo>
                  <a:cubicBezTo>
                    <a:pt x="2244231" y="794675"/>
                    <a:pt x="2183960" y="695659"/>
                    <a:pt x="2175350" y="658635"/>
                  </a:cubicBezTo>
                  <a:cubicBezTo>
                    <a:pt x="2166740" y="621611"/>
                    <a:pt x="2224428" y="627638"/>
                    <a:pt x="2221845" y="617306"/>
                  </a:cubicBezTo>
                  <a:cubicBezTo>
                    <a:pt x="2219262" y="606974"/>
                    <a:pt x="2171045" y="596641"/>
                    <a:pt x="2159852" y="596641"/>
                  </a:cubicBezTo>
                  <a:cubicBezTo>
                    <a:pt x="2148659" y="596641"/>
                    <a:pt x="2179656" y="637109"/>
                    <a:pt x="2154686" y="617306"/>
                  </a:cubicBezTo>
                  <a:cubicBezTo>
                    <a:pt x="2129717" y="597503"/>
                    <a:pt x="2059974" y="513123"/>
                    <a:pt x="2010035" y="477821"/>
                  </a:cubicBezTo>
                  <a:cubicBezTo>
                    <a:pt x="1960096" y="442519"/>
                    <a:pt x="1894659" y="424438"/>
                    <a:pt x="1855052" y="405496"/>
                  </a:cubicBezTo>
                  <a:cubicBezTo>
                    <a:pt x="1815445" y="386554"/>
                    <a:pt x="1783588" y="376221"/>
                    <a:pt x="1772395" y="364167"/>
                  </a:cubicBezTo>
                  <a:cubicBezTo>
                    <a:pt x="1761202" y="352113"/>
                    <a:pt x="1795642" y="337475"/>
                    <a:pt x="1787893" y="333170"/>
                  </a:cubicBezTo>
                  <a:cubicBezTo>
                    <a:pt x="1780144" y="328865"/>
                    <a:pt x="1757758" y="358139"/>
                    <a:pt x="1725900" y="338336"/>
                  </a:cubicBezTo>
                  <a:cubicBezTo>
                    <a:pt x="1694042" y="318533"/>
                    <a:pt x="1635493" y="250513"/>
                    <a:pt x="1596747" y="214350"/>
                  </a:cubicBezTo>
                  <a:cubicBezTo>
                    <a:pt x="1558001" y="178187"/>
                    <a:pt x="1502263" y="149636"/>
                    <a:pt x="1493425" y="121360"/>
                  </a:cubicBezTo>
                  <a:cubicBezTo>
                    <a:pt x="1484588" y="93084"/>
                    <a:pt x="1540216" y="64788"/>
                    <a:pt x="1543722" y="44695"/>
                  </a:cubicBezTo>
                  <a:cubicBezTo>
                    <a:pt x="1547228" y="24602"/>
                    <a:pt x="1533968" y="-5292"/>
                    <a:pt x="1514461" y="804"/>
                  </a:cubicBezTo>
                  <a:cubicBezTo>
                    <a:pt x="1494954" y="6900"/>
                    <a:pt x="1460816" y="70298"/>
                    <a:pt x="1426679" y="81271"/>
                  </a:cubicBezTo>
                  <a:cubicBezTo>
                    <a:pt x="1392542" y="92244"/>
                    <a:pt x="1352308" y="67860"/>
                    <a:pt x="1309636" y="66641"/>
                  </a:cubicBezTo>
                  <a:cubicBezTo>
                    <a:pt x="1266964" y="65422"/>
                    <a:pt x="1214538" y="65422"/>
                    <a:pt x="1170647" y="73956"/>
                  </a:cubicBezTo>
                  <a:cubicBezTo>
                    <a:pt x="1126756" y="82490"/>
                    <a:pt x="1086523" y="109313"/>
                    <a:pt x="1046289" y="117847"/>
                  </a:cubicBezTo>
                  <a:cubicBezTo>
                    <a:pt x="1006055" y="126381"/>
                    <a:pt x="980451" y="110532"/>
                    <a:pt x="929245" y="125162"/>
                  </a:cubicBezTo>
                  <a:cubicBezTo>
                    <a:pt x="878039" y="139792"/>
                    <a:pt x="793914" y="183683"/>
                    <a:pt x="739050" y="205629"/>
                  </a:cubicBezTo>
                  <a:cubicBezTo>
                    <a:pt x="684186" y="227575"/>
                    <a:pt x="635418" y="236109"/>
                    <a:pt x="600061" y="256836"/>
                  </a:cubicBezTo>
                  <a:cubicBezTo>
                    <a:pt x="564704" y="277563"/>
                    <a:pt x="537882" y="299508"/>
                    <a:pt x="526909" y="329988"/>
                  </a:cubicBezTo>
                  <a:cubicBezTo>
                    <a:pt x="515936" y="360468"/>
                    <a:pt x="589236" y="390291"/>
                    <a:pt x="534225" y="439716"/>
                  </a:cubicBezTo>
                  <a:cubicBezTo>
                    <a:pt x="479214" y="489141"/>
                    <a:pt x="260639" y="599725"/>
                    <a:pt x="196843" y="626539"/>
                  </a:cubicBezTo>
                  <a:cubicBezTo>
                    <a:pt x="133047" y="653353"/>
                    <a:pt x="160095" y="594113"/>
                    <a:pt x="151448" y="600598"/>
                  </a:cubicBezTo>
                  <a:cubicBezTo>
                    <a:pt x="142801" y="607083"/>
                    <a:pt x="165499" y="650317"/>
                    <a:pt x="144963" y="665449"/>
                  </a:cubicBezTo>
                  <a:cubicBezTo>
                    <a:pt x="124427" y="680581"/>
                    <a:pt x="44444" y="670854"/>
                    <a:pt x="28231" y="691390"/>
                  </a:cubicBezTo>
                  <a:cubicBezTo>
                    <a:pt x="12018" y="711926"/>
                    <a:pt x="49848" y="764887"/>
                    <a:pt x="47686" y="788666"/>
                  </a:cubicBezTo>
                  <a:cubicBezTo>
                    <a:pt x="45524" y="812445"/>
                    <a:pt x="22826" y="838385"/>
                    <a:pt x="15260" y="834062"/>
                  </a:cubicBezTo>
                  <a:cubicBezTo>
                    <a:pt x="7694" y="829739"/>
                    <a:pt x="-5276" y="771373"/>
                    <a:pt x="2290" y="762726"/>
                  </a:cubicBezTo>
                  <a:cubicBezTo>
                    <a:pt x="9856" y="754079"/>
                    <a:pt x="47686" y="769211"/>
                    <a:pt x="60656" y="782181"/>
                  </a:cubicBezTo>
                  <a:cubicBezTo>
                    <a:pt x="73626" y="795151"/>
                    <a:pt x="39966" y="843784"/>
                    <a:pt x="57004" y="861880"/>
                  </a:cubicBezTo>
                  <a:close/>
                </a:path>
              </a:pathLst>
            </a:custGeom>
            <a:noFill/>
            <a:ln cap="flat" cmpd="sng" w="28575">
              <a:solidFill>
                <a:srgbClr val="00FD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7"/>
            <p:cNvSpPr txBox="1"/>
            <p:nvPr/>
          </p:nvSpPr>
          <p:spPr>
            <a:xfrm>
              <a:off x="8712252" y="2908619"/>
              <a:ext cx="6591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Halo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2" name="Google Shape;332;p7"/>
            <p:cNvSpPr txBox="1"/>
            <p:nvPr/>
          </p:nvSpPr>
          <p:spPr>
            <a:xfrm>
              <a:off x="10438275" y="3034382"/>
              <a:ext cx="10278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2nd BCG</a:t>
              </a:r>
              <a:endPara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3" name="Google Shape;333;p7"/>
            <p:cNvSpPr txBox="1"/>
            <p:nvPr/>
          </p:nvSpPr>
          <p:spPr>
            <a:xfrm>
              <a:off x="9562326" y="3822175"/>
              <a:ext cx="96051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1st BCG</a:t>
              </a:r>
              <a:endPara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34" name="Google Shape;334;p7"/>
          <p:cNvSpPr txBox="1"/>
          <p:nvPr/>
        </p:nvSpPr>
        <p:spPr>
          <a:xfrm>
            <a:off x="10687217" y="2358883"/>
            <a:ext cx="115448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mushroom</a:t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5" name="Google Shape;335;p7"/>
          <p:cNvPicPr preferRelativeResize="0"/>
          <p:nvPr/>
        </p:nvPicPr>
        <p:blipFill rotWithShape="1">
          <a:blip r:embed="rId4">
            <a:alphaModFix/>
          </a:blip>
          <a:srcRect b="0" l="23006" r="20843" t="0"/>
          <a:stretch/>
        </p:blipFill>
        <p:spPr>
          <a:xfrm>
            <a:off x="639694" y="4170626"/>
            <a:ext cx="2593836" cy="259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7"/>
          <p:cNvPicPr preferRelativeResize="0"/>
          <p:nvPr/>
        </p:nvPicPr>
        <p:blipFill rotWithShape="1">
          <a:blip r:embed="rId5">
            <a:alphaModFix/>
          </a:blip>
          <a:srcRect b="0" l="21348" r="22250" t="0"/>
          <a:stretch/>
        </p:blipFill>
        <p:spPr>
          <a:xfrm>
            <a:off x="3490591" y="4186735"/>
            <a:ext cx="2605409" cy="259838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7"/>
          <p:cNvSpPr txBox="1"/>
          <p:nvPr/>
        </p:nvSpPr>
        <p:spPr>
          <a:xfrm>
            <a:off x="500158" y="6400986"/>
            <a:ext cx="28520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face-to-face merge case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8" name="Google Shape;338;p7"/>
          <p:cNvSpPr txBox="1"/>
          <p:nvPr/>
        </p:nvSpPr>
        <p:spPr>
          <a:xfrm>
            <a:off x="3365278" y="6401172"/>
            <a:ext cx="28520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offset merge case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"/>
          <p:cNvSpPr txBox="1"/>
          <p:nvPr/>
        </p:nvSpPr>
        <p:spPr>
          <a:xfrm>
            <a:off x="133304" y="762278"/>
            <a:ext cx="670063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pair of radio relics in cluster outskirts.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Prominent Cold Front (CF) in cluster center.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 halo extending to CF (de Gasperin+22).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5" name="Google Shape;345;p8"/>
          <p:cNvSpPr txBox="1"/>
          <p:nvPr/>
        </p:nvSpPr>
        <p:spPr>
          <a:xfrm>
            <a:off x="87682" y="87682"/>
            <a:ext cx="260840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Abell 3667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46" name="Google Shape;346;p8"/>
          <p:cNvGrpSpPr/>
          <p:nvPr/>
        </p:nvGrpSpPr>
        <p:grpSpPr>
          <a:xfrm>
            <a:off x="7054084" y="1071684"/>
            <a:ext cx="5004612" cy="4915179"/>
            <a:chOff x="6877621" y="1018674"/>
            <a:chExt cx="5004612" cy="4915179"/>
          </a:xfrm>
        </p:grpSpPr>
        <p:pic>
          <p:nvPicPr>
            <p:cNvPr id="347" name="Google Shape;347;p8"/>
            <p:cNvPicPr preferRelativeResize="0"/>
            <p:nvPr/>
          </p:nvPicPr>
          <p:blipFill rotWithShape="1">
            <a:blip r:embed="rId3">
              <a:alphaModFix/>
            </a:blip>
            <a:srcRect b="14545" l="20960" r="20940" t="5500"/>
            <a:stretch/>
          </p:blipFill>
          <p:spPr>
            <a:xfrm>
              <a:off x="6890085" y="1018674"/>
              <a:ext cx="4992148" cy="4915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8" name="Google Shape;348;p8"/>
            <p:cNvSpPr txBox="1"/>
            <p:nvPr/>
          </p:nvSpPr>
          <p:spPr>
            <a:xfrm>
              <a:off x="8590486" y="5287522"/>
              <a:ext cx="32798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Color: XMM (0.5-7.0 keV)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Contour: MeerKAT (1.28 GHz)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9" name="Google Shape;349;p8"/>
            <p:cNvSpPr txBox="1"/>
            <p:nvPr/>
          </p:nvSpPr>
          <p:spPr>
            <a:xfrm>
              <a:off x="6877621" y="3961594"/>
              <a:ext cx="697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Relic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0" name="Google Shape;350;p8"/>
            <p:cNvSpPr txBox="1"/>
            <p:nvPr/>
          </p:nvSpPr>
          <p:spPr>
            <a:xfrm>
              <a:off x="10622463" y="1137928"/>
              <a:ext cx="697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Relic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1" name="Google Shape;351;p8"/>
            <p:cNvSpPr txBox="1"/>
            <p:nvPr/>
          </p:nvSpPr>
          <p:spPr>
            <a:xfrm>
              <a:off x="10265999" y="2981374"/>
              <a:ext cx="102784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2nd BCG</a:t>
              </a:r>
              <a:endPara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2" name="Google Shape;352;p8"/>
            <p:cNvSpPr txBox="1"/>
            <p:nvPr/>
          </p:nvSpPr>
          <p:spPr>
            <a:xfrm>
              <a:off x="9390050" y="3769167"/>
              <a:ext cx="96051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1st BCG</a:t>
              </a:r>
              <a:endPara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8640305" y="3828081"/>
              <a:ext cx="340963" cy="340963"/>
            </a:xfrm>
            <a:custGeom>
              <a:rect b="b" l="l" r="r" t="t"/>
              <a:pathLst>
                <a:path extrusionOk="0" h="340963" w="340963">
                  <a:moveTo>
                    <a:pt x="0" y="0"/>
                  </a:moveTo>
                  <a:cubicBezTo>
                    <a:pt x="18081" y="54244"/>
                    <a:pt x="36163" y="108488"/>
                    <a:pt x="69743" y="154983"/>
                  </a:cubicBezTo>
                  <a:cubicBezTo>
                    <a:pt x="103323" y="201478"/>
                    <a:pt x="156275" y="247973"/>
                    <a:pt x="201478" y="278970"/>
                  </a:cubicBezTo>
                  <a:cubicBezTo>
                    <a:pt x="246681" y="309967"/>
                    <a:pt x="293822" y="325465"/>
                    <a:pt x="340963" y="340963"/>
                  </a:cubicBezTo>
                </a:path>
              </a:pathLst>
            </a:custGeom>
            <a:noFill/>
            <a:ln cap="flat" cmpd="sng" w="19050">
              <a:solidFill>
                <a:srgbClr val="F2F2F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 txBox="1"/>
            <p:nvPr/>
          </p:nvSpPr>
          <p:spPr>
            <a:xfrm>
              <a:off x="8229562" y="3540567"/>
              <a:ext cx="4924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CF</a:t>
              </a: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55" name="Google Shape;355;p8"/>
          <p:cNvSpPr txBox="1"/>
          <p:nvPr/>
        </p:nvSpPr>
        <p:spPr>
          <a:xfrm>
            <a:off x="148914" y="2259322"/>
            <a:ext cx="670063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Due to the symmetry of these structures,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has been considered that Abell 3667 is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major </a:t>
            </a: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face-to-face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merger </a:t>
            </a: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the sky plane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Sarazin+16 proposed the other scenario,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</a:t>
            </a:r>
            <a:r>
              <a:rPr b="1"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offset</a:t>
            </a: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merger. </a:t>
            </a:r>
            <a:endParaRPr/>
          </a:p>
        </p:txBody>
      </p:sp>
      <p:grpSp>
        <p:nvGrpSpPr>
          <p:cNvPr id="356" name="Google Shape;356;p8"/>
          <p:cNvGrpSpPr/>
          <p:nvPr/>
        </p:nvGrpSpPr>
        <p:grpSpPr>
          <a:xfrm>
            <a:off x="500158" y="4184380"/>
            <a:ext cx="2852031" cy="2598385"/>
            <a:chOff x="500158" y="4184380"/>
            <a:chExt cx="2852031" cy="2598385"/>
          </a:xfrm>
        </p:grpSpPr>
        <p:pic>
          <p:nvPicPr>
            <p:cNvPr id="357" name="Google Shape;357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8089" y="4184380"/>
              <a:ext cx="2592271" cy="259838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8" name="Google Shape;358;p8"/>
            <p:cNvCxnSpPr/>
            <p:nvPr/>
          </p:nvCxnSpPr>
          <p:spPr>
            <a:xfrm flipH="1">
              <a:off x="1778092" y="4259393"/>
              <a:ext cx="84236" cy="210551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1871989" y="4259392"/>
              <a:ext cx="60283" cy="208878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60" name="Google Shape;360;p8"/>
            <p:cNvSpPr/>
            <p:nvPr/>
          </p:nvSpPr>
          <p:spPr>
            <a:xfrm>
              <a:off x="1791269" y="4396017"/>
              <a:ext cx="124345" cy="81024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1" name="Google Shape;361;p8"/>
            <p:cNvCxnSpPr/>
            <p:nvPr/>
          </p:nvCxnSpPr>
          <p:spPr>
            <a:xfrm flipH="1" rot="10800000">
              <a:off x="1724805" y="4438538"/>
              <a:ext cx="58020" cy="4766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2" name="Google Shape;362;p8"/>
            <p:cNvCxnSpPr/>
            <p:nvPr/>
          </p:nvCxnSpPr>
          <p:spPr>
            <a:xfrm flipH="1" rot="10800000">
              <a:off x="1715144" y="4426832"/>
              <a:ext cx="66464" cy="12808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1720913" y="4405078"/>
              <a:ext cx="93000" cy="22496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4" name="Google Shape;364;p8"/>
            <p:cNvCxnSpPr/>
            <p:nvPr/>
          </p:nvCxnSpPr>
          <p:spPr>
            <a:xfrm flipH="1">
              <a:off x="1312578" y="4544957"/>
              <a:ext cx="413154" cy="349387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1964090" y="4544957"/>
              <a:ext cx="413154" cy="349387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1597404" y="4837578"/>
              <a:ext cx="483174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dot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367" name="Google Shape;367;p8"/>
            <p:cNvSpPr txBox="1"/>
            <p:nvPr/>
          </p:nvSpPr>
          <p:spPr>
            <a:xfrm>
              <a:off x="1262898" y="4625571"/>
              <a:ext cx="1218182" cy="252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sky plane</a:t>
              </a:r>
              <a:endPara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8"/>
            <p:cNvSpPr txBox="1"/>
            <p:nvPr/>
          </p:nvSpPr>
          <p:spPr>
            <a:xfrm>
              <a:off x="500158" y="6400986"/>
              <a:ext cx="28520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face-to-face merge case</a:t>
              </a: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69" name="Google Shape;369;p8"/>
          <p:cNvGrpSpPr/>
          <p:nvPr/>
        </p:nvGrpSpPr>
        <p:grpSpPr>
          <a:xfrm>
            <a:off x="3365278" y="4196024"/>
            <a:ext cx="2852031" cy="2586647"/>
            <a:chOff x="3365278" y="4196024"/>
            <a:chExt cx="2852031" cy="2586647"/>
          </a:xfrm>
        </p:grpSpPr>
        <p:pic>
          <p:nvPicPr>
            <p:cNvPr id="370" name="Google Shape;370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89349" y="4196024"/>
              <a:ext cx="2593813" cy="258664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1" name="Google Shape;371;p8"/>
            <p:cNvCxnSpPr/>
            <p:nvPr/>
          </p:nvCxnSpPr>
          <p:spPr>
            <a:xfrm flipH="1">
              <a:off x="4630123" y="4265168"/>
              <a:ext cx="84236" cy="210551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2" name="Google Shape;372;p8"/>
            <p:cNvCxnSpPr/>
            <p:nvPr/>
          </p:nvCxnSpPr>
          <p:spPr>
            <a:xfrm>
              <a:off x="4724020" y="4265167"/>
              <a:ext cx="60283" cy="208878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73" name="Google Shape;373;p8"/>
            <p:cNvSpPr/>
            <p:nvPr/>
          </p:nvSpPr>
          <p:spPr>
            <a:xfrm>
              <a:off x="4643300" y="4401792"/>
              <a:ext cx="124345" cy="81024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4" name="Google Shape;374;p8"/>
            <p:cNvCxnSpPr/>
            <p:nvPr/>
          </p:nvCxnSpPr>
          <p:spPr>
            <a:xfrm flipH="1" rot="10800000">
              <a:off x="4576836" y="4444313"/>
              <a:ext cx="58020" cy="4766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5" name="Google Shape;375;p8"/>
            <p:cNvCxnSpPr/>
            <p:nvPr/>
          </p:nvCxnSpPr>
          <p:spPr>
            <a:xfrm flipH="1" rot="10800000">
              <a:off x="4567175" y="4432607"/>
              <a:ext cx="66464" cy="12808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6" name="Google Shape;376;p8"/>
            <p:cNvCxnSpPr/>
            <p:nvPr/>
          </p:nvCxnSpPr>
          <p:spPr>
            <a:xfrm>
              <a:off x="4572944" y="4410853"/>
              <a:ext cx="93000" cy="22496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7" name="Google Shape;377;p8"/>
            <p:cNvCxnSpPr/>
            <p:nvPr/>
          </p:nvCxnSpPr>
          <p:spPr>
            <a:xfrm flipH="1">
              <a:off x="4164609" y="4550732"/>
              <a:ext cx="413154" cy="349387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78" name="Google Shape;378;p8"/>
            <p:cNvCxnSpPr/>
            <p:nvPr/>
          </p:nvCxnSpPr>
          <p:spPr>
            <a:xfrm>
              <a:off x="4816121" y="4550732"/>
              <a:ext cx="413154" cy="349387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79" name="Google Shape;379;p8"/>
            <p:cNvCxnSpPr/>
            <p:nvPr/>
          </p:nvCxnSpPr>
          <p:spPr>
            <a:xfrm>
              <a:off x="4449435" y="4843353"/>
              <a:ext cx="483174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dot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380" name="Google Shape;380;p8"/>
            <p:cNvSpPr txBox="1"/>
            <p:nvPr/>
          </p:nvSpPr>
          <p:spPr>
            <a:xfrm>
              <a:off x="4114929" y="4631346"/>
              <a:ext cx="1218182" cy="2528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sky plane</a:t>
              </a:r>
              <a:endPara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8"/>
            <p:cNvSpPr txBox="1"/>
            <p:nvPr/>
          </p:nvSpPr>
          <p:spPr>
            <a:xfrm>
              <a:off x="3365278" y="6401172"/>
              <a:ext cx="285203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offset merge case</a:t>
              </a: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82" name="Google Shape;382;p8"/>
          <p:cNvSpPr/>
          <p:nvPr/>
        </p:nvSpPr>
        <p:spPr>
          <a:xfrm>
            <a:off x="1262898" y="1174596"/>
            <a:ext cx="10006785" cy="2823666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8"/>
          <p:cNvSpPr txBox="1"/>
          <p:nvPr/>
        </p:nvSpPr>
        <p:spPr>
          <a:xfrm>
            <a:off x="1288915" y="1174596"/>
            <a:ext cx="998076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①revisit the ICM distribution and ②measure the bulk ICM velocity.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face-to-face merger case,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① Symmetric with respect to the merge axis.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② Flat. (Consistent with the optical redshift of the BCG.)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offset merger case,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① Asymmetric.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② The ICM flow and its velocity gradient are observed.</a:t>
            </a:r>
            <a:endParaRPr/>
          </a:p>
        </p:txBody>
      </p:sp>
      <p:sp>
        <p:nvSpPr>
          <p:cNvPr id="384" name="Google Shape;384;p8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9"/>
          <p:cNvSpPr txBox="1"/>
          <p:nvPr/>
        </p:nvSpPr>
        <p:spPr>
          <a:xfrm>
            <a:off x="87682" y="87682"/>
            <a:ext cx="108799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Revisiting the ICM distribution -Image analysis-</a:t>
            </a:r>
            <a:endParaRPr sz="4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1" name="Google Shape;391;p9"/>
          <p:cNvPicPr preferRelativeResize="0"/>
          <p:nvPr/>
        </p:nvPicPr>
        <p:blipFill rotWithShape="1">
          <a:blip r:embed="rId3">
            <a:alphaModFix/>
          </a:blip>
          <a:srcRect b="14610" l="21010" r="20858" t="5389"/>
          <a:stretch/>
        </p:blipFill>
        <p:spPr>
          <a:xfrm>
            <a:off x="6193427" y="1450874"/>
            <a:ext cx="5484561" cy="54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9"/>
          <p:cNvGrpSpPr/>
          <p:nvPr/>
        </p:nvGrpSpPr>
        <p:grpSpPr>
          <a:xfrm>
            <a:off x="458212" y="1450874"/>
            <a:ext cx="5498254" cy="5400000"/>
            <a:chOff x="6877621" y="1018674"/>
            <a:chExt cx="5004612" cy="4915179"/>
          </a:xfrm>
        </p:grpSpPr>
        <p:pic>
          <p:nvPicPr>
            <p:cNvPr id="393" name="Google Shape;393;p9"/>
            <p:cNvPicPr preferRelativeResize="0"/>
            <p:nvPr/>
          </p:nvPicPr>
          <p:blipFill rotWithShape="1">
            <a:blip r:embed="rId4">
              <a:alphaModFix/>
            </a:blip>
            <a:srcRect b="14545" l="20960" r="20940" t="5500"/>
            <a:stretch/>
          </p:blipFill>
          <p:spPr>
            <a:xfrm>
              <a:off x="6890085" y="1018674"/>
              <a:ext cx="4992148" cy="4915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p9"/>
            <p:cNvSpPr txBox="1"/>
            <p:nvPr/>
          </p:nvSpPr>
          <p:spPr>
            <a:xfrm>
              <a:off x="8590486" y="5287522"/>
              <a:ext cx="32798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Color: XMM (0.5-7.0 keV)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Contour: MeerKAT (1.28 GHz)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5" name="Google Shape;395;p9"/>
            <p:cNvSpPr txBox="1"/>
            <p:nvPr/>
          </p:nvSpPr>
          <p:spPr>
            <a:xfrm>
              <a:off x="6877621" y="3961594"/>
              <a:ext cx="697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Relic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6" name="Google Shape;396;p9"/>
            <p:cNvSpPr txBox="1"/>
            <p:nvPr/>
          </p:nvSpPr>
          <p:spPr>
            <a:xfrm>
              <a:off x="10622463" y="1137928"/>
              <a:ext cx="6976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FD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Relic</a:t>
              </a:r>
              <a:endParaRPr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7" name="Google Shape;397;p9"/>
            <p:cNvSpPr txBox="1"/>
            <p:nvPr/>
          </p:nvSpPr>
          <p:spPr>
            <a:xfrm>
              <a:off x="9390050" y="3769167"/>
              <a:ext cx="96051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1st BCG</a:t>
              </a:r>
              <a:endPara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8640305" y="3828081"/>
              <a:ext cx="340963" cy="340963"/>
            </a:xfrm>
            <a:custGeom>
              <a:rect b="b" l="l" r="r" t="t"/>
              <a:pathLst>
                <a:path extrusionOk="0" h="340963" w="340963">
                  <a:moveTo>
                    <a:pt x="0" y="0"/>
                  </a:moveTo>
                  <a:cubicBezTo>
                    <a:pt x="18081" y="54244"/>
                    <a:pt x="36163" y="108488"/>
                    <a:pt x="69743" y="154983"/>
                  </a:cubicBezTo>
                  <a:cubicBezTo>
                    <a:pt x="103323" y="201478"/>
                    <a:pt x="156275" y="247973"/>
                    <a:pt x="201478" y="278970"/>
                  </a:cubicBezTo>
                  <a:cubicBezTo>
                    <a:pt x="246681" y="309967"/>
                    <a:pt x="293822" y="325465"/>
                    <a:pt x="340963" y="340963"/>
                  </a:cubicBezTo>
                </a:path>
              </a:pathLst>
            </a:custGeom>
            <a:noFill/>
            <a:ln cap="flat" cmpd="sng" w="19050">
              <a:solidFill>
                <a:srgbClr val="F2F2F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9"/>
            <p:cNvSpPr txBox="1"/>
            <p:nvPr/>
          </p:nvSpPr>
          <p:spPr>
            <a:xfrm>
              <a:off x="8229562" y="3540567"/>
              <a:ext cx="4924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CF</a:t>
              </a: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00" name="Google Shape;400;p9"/>
          <p:cNvSpPr txBox="1"/>
          <p:nvPr/>
        </p:nvSpPr>
        <p:spPr>
          <a:xfrm>
            <a:off x="11434153" y="103795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4/9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01" name="Google Shape;401;p9"/>
          <p:cNvCxnSpPr/>
          <p:nvPr/>
        </p:nvCxnSpPr>
        <p:spPr>
          <a:xfrm>
            <a:off x="8744219" y="3439949"/>
            <a:ext cx="71790" cy="167221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02" name="Google Shape;402;p9"/>
          <p:cNvSpPr txBox="1"/>
          <p:nvPr/>
        </p:nvSpPr>
        <p:spPr>
          <a:xfrm>
            <a:off x="8052895" y="3091542"/>
            <a:ext cx="15520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RG1 vortex</a:t>
            </a:r>
            <a:endParaRPr b="1" sz="2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8126554" y="4534809"/>
            <a:ext cx="374595" cy="374595"/>
          </a:xfrm>
          <a:custGeom>
            <a:rect b="b" l="l" r="r" t="t"/>
            <a:pathLst>
              <a:path extrusionOk="0" h="340963" w="340963">
                <a:moveTo>
                  <a:pt x="0" y="0"/>
                </a:moveTo>
                <a:cubicBezTo>
                  <a:pt x="18081" y="54244"/>
                  <a:pt x="36163" y="108488"/>
                  <a:pt x="69743" y="154983"/>
                </a:cubicBezTo>
                <a:cubicBezTo>
                  <a:pt x="103323" y="201478"/>
                  <a:pt x="156275" y="247973"/>
                  <a:pt x="201478" y="278970"/>
                </a:cubicBezTo>
                <a:cubicBezTo>
                  <a:pt x="246681" y="309967"/>
                  <a:pt x="293822" y="325465"/>
                  <a:pt x="340963" y="340963"/>
                </a:cubicBezTo>
              </a:path>
            </a:pathLst>
          </a:custGeom>
          <a:noFill/>
          <a:ln cap="flat" cmpd="sng" w="19050">
            <a:solidFill>
              <a:srgbClr val="00FDF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FD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9"/>
          <p:cNvSpPr txBox="1"/>
          <p:nvPr/>
        </p:nvSpPr>
        <p:spPr>
          <a:xfrm>
            <a:off x="7675296" y="4218935"/>
            <a:ext cx="4924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FD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CF</a:t>
            </a:r>
            <a:endParaRPr sz="1800">
              <a:solidFill>
                <a:srgbClr val="00FD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05" name="Google Shape;405;p9"/>
          <p:cNvCxnSpPr/>
          <p:nvPr/>
        </p:nvCxnSpPr>
        <p:spPr>
          <a:xfrm rot="10800000">
            <a:off x="8722661" y="4531110"/>
            <a:ext cx="177154" cy="302749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06" name="Google Shape;406;p9"/>
          <p:cNvSpPr txBox="1"/>
          <p:nvPr/>
        </p:nvSpPr>
        <p:spPr>
          <a:xfrm>
            <a:off x="8684030" y="4780069"/>
            <a:ext cx="145103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BCG-E tail</a:t>
            </a:r>
            <a:endParaRPr b="1" sz="2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07" name="Google Shape;407;p9"/>
          <p:cNvCxnSpPr/>
          <p:nvPr/>
        </p:nvCxnSpPr>
        <p:spPr>
          <a:xfrm>
            <a:off x="7955305" y="3608736"/>
            <a:ext cx="232336" cy="156198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08" name="Google Shape;408;p9"/>
          <p:cNvSpPr txBox="1"/>
          <p:nvPr/>
        </p:nvSpPr>
        <p:spPr>
          <a:xfrm>
            <a:off x="6934758" y="3144320"/>
            <a:ext cx="11133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Filamentary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excess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(Vikhlinin+01)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9" name="Google Shape;40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394" y="1557116"/>
            <a:ext cx="2339101" cy="2311775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0" name="Google Shape;410;p9"/>
          <p:cNvSpPr txBox="1"/>
          <p:nvPr/>
        </p:nvSpPr>
        <p:spPr>
          <a:xfrm>
            <a:off x="561395" y="1520929"/>
            <a:ext cx="233910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pseudo-model image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smoothed with σ=1’</a:t>
            </a: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1" name="Google Shape;411;p9"/>
          <p:cNvSpPr txBox="1"/>
          <p:nvPr/>
        </p:nvSpPr>
        <p:spPr>
          <a:xfrm>
            <a:off x="6179213" y="1443137"/>
            <a:ext cx="34387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Unsharp masked image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2" name="Google Shape;412;p9"/>
          <p:cNvSpPr txBox="1"/>
          <p:nvPr/>
        </p:nvSpPr>
        <p:spPr>
          <a:xfrm>
            <a:off x="329422" y="680376"/>
            <a:ext cx="1229708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unsharp masked image was created by subtracting the smoothed pseudo-model image from the X-ray image.</a:t>
            </a:r>
            <a:endParaRPr/>
          </a:p>
        </p:txBody>
      </p:sp>
      <p:sp>
        <p:nvSpPr>
          <p:cNvPr id="413" name="Google Shape;413;p9"/>
          <p:cNvSpPr txBox="1"/>
          <p:nvPr/>
        </p:nvSpPr>
        <p:spPr>
          <a:xfrm>
            <a:off x="4180811" y="3608963"/>
            <a:ext cx="1129229" cy="371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2nd BCG</a:t>
            </a:r>
            <a:endParaRPr sz="16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4" name="Google Shape;414;p9"/>
          <p:cNvSpPr txBox="1"/>
          <p:nvPr/>
        </p:nvSpPr>
        <p:spPr>
          <a:xfrm>
            <a:off x="3654649" y="3951255"/>
            <a:ext cx="137569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Radio Galaxy (RG)</a:t>
            </a:r>
            <a:endParaRPr sz="1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15" name="Google Shape;415;p9"/>
          <p:cNvCxnSpPr/>
          <p:nvPr/>
        </p:nvCxnSpPr>
        <p:spPr>
          <a:xfrm rot="10800000">
            <a:off x="9486003" y="4542415"/>
            <a:ext cx="218477" cy="8779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16" name="Google Shape;416;p9"/>
          <p:cNvSpPr txBox="1"/>
          <p:nvPr/>
        </p:nvSpPr>
        <p:spPr>
          <a:xfrm>
            <a:off x="9719978" y="4445548"/>
            <a:ext cx="17091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CCW vortex?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17" name="Google Shape;417;p9"/>
          <p:cNvCxnSpPr/>
          <p:nvPr/>
        </p:nvCxnSpPr>
        <p:spPr>
          <a:xfrm flipH="1" rot="10800000">
            <a:off x="8457827" y="4923495"/>
            <a:ext cx="5867" cy="243710"/>
          </a:xfrm>
          <a:prstGeom prst="straightConnector1">
            <a:avLst/>
          </a:prstGeom>
          <a:noFill/>
          <a:ln cap="flat" cmpd="sng" w="2857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18" name="Google Shape;418;p9"/>
          <p:cNvSpPr txBox="1"/>
          <p:nvPr/>
        </p:nvSpPr>
        <p:spPr>
          <a:xfrm>
            <a:off x="7982519" y="5091660"/>
            <a:ext cx="12939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CF-W tail</a:t>
            </a:r>
            <a:endParaRPr b="1" sz="2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19" name="Google Shape;419;p9"/>
          <p:cNvCxnSpPr/>
          <p:nvPr/>
        </p:nvCxnSpPr>
        <p:spPr>
          <a:xfrm flipH="1" rot="10800000">
            <a:off x="6929938" y="3303629"/>
            <a:ext cx="3365196" cy="2351213"/>
          </a:xfrm>
          <a:prstGeom prst="straightConnector1">
            <a:avLst/>
          </a:prstGeom>
          <a:noFill/>
          <a:ln cap="flat" cmpd="sng" w="12700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20" name="Google Shape;420;p9"/>
          <p:cNvSpPr txBox="1"/>
          <p:nvPr/>
        </p:nvSpPr>
        <p:spPr>
          <a:xfrm>
            <a:off x="6364705" y="5654842"/>
            <a:ext cx="14414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merge axis?</a:t>
            </a:r>
            <a:endParaRPr sz="18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2024-01-10T09:29:41Z</dcterms:created>
  <dc:creator>知洋 中澤</dc:creator>
</cp:coreProperties>
</file>