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
  </p:notesMasterIdLst>
  <p:sldIdLst>
    <p:sldId id="256" r:id="rId2"/>
    <p:sldId id="289" r:id="rId3"/>
    <p:sldId id="298" r:id="rId4"/>
    <p:sldId id="299" r:id="rId5"/>
    <p:sldId id="294" r:id="rId6"/>
    <p:sldId id="291" r:id="rId7"/>
    <p:sldId id="297" r:id="rId8"/>
    <p:sldId id="300" r:id="rId9"/>
    <p:sldId id="301" r:id="rId10"/>
    <p:sldId id="292" r:id="rId11"/>
    <p:sldId id="303" r:id="rId12"/>
    <p:sldId id="304" r:id="rId13"/>
    <p:sldId id="305" r:id="rId14"/>
    <p:sldId id="306" r:id="rId15"/>
    <p:sldId id="307" r:id="rId16"/>
    <p:sldId id="302" r:id="rId17"/>
    <p:sldId id="295"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03"/>
  </p:normalViewPr>
  <p:slideViewPr>
    <p:cSldViewPr snapToGrid="0" snapToObjects="1">
      <p:cViewPr varScale="1">
        <p:scale>
          <a:sx n="50" d="100"/>
          <a:sy n="50" d="100"/>
        </p:scale>
        <p:origin x="704"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2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eg"/>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eg"/>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eg"/>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Rectangle"/>
          <p:cNvSpPr/>
          <p:nvPr/>
        </p:nvSpPr>
        <p:spPr>
          <a:xfrm>
            <a:off x="-2183" y="13218782"/>
            <a:ext cx="24388366" cy="497417"/>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43" name="Koji Mukai"/>
          <p:cNvSpPr txBox="1"/>
          <p:nvPr/>
        </p:nvSpPr>
        <p:spPr>
          <a:xfrm>
            <a:off x="483759" y="13205947"/>
            <a:ext cx="1911148"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BEBEB"/>
                </a:solidFill>
              </a:defRPr>
            </a:lvl1pPr>
          </a:lstStyle>
          <a:p>
            <a:r>
              <a:t>Koji Mukai</a:t>
            </a:r>
          </a:p>
        </p:txBody>
      </p:sp>
      <p:sp>
        <p:nvSpPr>
          <p:cNvPr id="144" name="Science with XRISM"/>
          <p:cNvSpPr txBox="1"/>
          <p:nvPr/>
        </p:nvSpPr>
        <p:spPr>
          <a:xfrm>
            <a:off x="8332777" y="13200751"/>
            <a:ext cx="7718460"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BEBEB"/>
                </a:solidFill>
              </a:defRPr>
            </a:lvl1pPr>
          </a:lstStyle>
          <a:p>
            <a:r>
              <a:rPr lang="en-US" dirty="0"/>
              <a:t>Cycle 1 Policies and Submission Procedures</a:t>
            </a:r>
            <a:endParaRPr dirty="0"/>
          </a:p>
        </p:txBody>
      </p:sp>
      <p:sp>
        <p:nvSpPr>
          <p:cNvPr id="145" name="Indiana University, 2021 Mar 2"/>
          <p:cNvSpPr txBox="1"/>
          <p:nvPr/>
        </p:nvSpPr>
        <p:spPr>
          <a:xfrm>
            <a:off x="21113351" y="13182521"/>
            <a:ext cx="2869375"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BEBEB"/>
                </a:solidFill>
              </a:defRPr>
            </a:lvl1pPr>
          </a:lstStyle>
          <a:p>
            <a:r>
              <a:rPr lang="en-US" dirty="0"/>
              <a:t>2024 January 19</a:t>
            </a:r>
            <a:endParaRPr dirty="0"/>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eg"/>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hf hdr="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https://www.cosmos.esa.int/web/xrism/announcements-of-opportunity"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hyperlink" Target="https://heasarc.gsfc.nasa.gov/ark/xrism/help.html"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XRISM_name_and_tagline.png" descr="XRISM_name_and_tagline.png"/>
          <p:cNvPicPr>
            <a:picLocks noChangeAspect="1"/>
          </p:cNvPicPr>
          <p:nvPr/>
        </p:nvPicPr>
        <p:blipFill>
          <a:blip r:embed="rId3"/>
          <a:stretch>
            <a:fillRect/>
          </a:stretch>
        </p:blipFill>
        <p:spPr>
          <a:xfrm>
            <a:off x="370196" y="1969557"/>
            <a:ext cx="12040746" cy="3167808"/>
          </a:xfrm>
          <a:prstGeom prst="rect">
            <a:avLst/>
          </a:prstGeom>
          <a:ln w="12700">
            <a:miter lim="400000"/>
          </a:ln>
        </p:spPr>
      </p:pic>
      <p:pic>
        <p:nvPicPr>
          <p:cNvPr id="156" name="xrism_8k.png" descr="xrism_8k.png"/>
          <p:cNvPicPr>
            <a:picLocks noChangeAspect="1"/>
          </p:cNvPicPr>
          <p:nvPr/>
        </p:nvPicPr>
        <p:blipFill>
          <a:blip r:embed="rId4"/>
          <a:stretch>
            <a:fillRect/>
          </a:stretch>
        </p:blipFill>
        <p:spPr>
          <a:xfrm>
            <a:off x="11511280" y="4274061"/>
            <a:ext cx="14350692" cy="8072264"/>
          </a:xfrm>
          <a:prstGeom prst="rect">
            <a:avLst/>
          </a:prstGeom>
          <a:ln w="12700">
            <a:miter lim="400000"/>
          </a:ln>
        </p:spPr>
      </p:pic>
      <p:sp>
        <p:nvSpPr>
          <p:cNvPr id="157" name="Resolving the Nature of the Energetic Cosmos"/>
          <p:cNvSpPr txBox="1"/>
          <p:nvPr/>
        </p:nvSpPr>
        <p:spPr>
          <a:xfrm>
            <a:off x="1505922" y="6931623"/>
            <a:ext cx="12887412" cy="1910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312" tIns="214312" rIns="214312" bIns="214312" anchor="ctr">
            <a:spAutoFit/>
          </a:bodyPr>
          <a:lstStyle>
            <a:lvl1pPr defTabSz="2464593">
              <a:defRPr sz="3200" b="1" i="1"/>
            </a:lvl1pPr>
          </a:lstStyle>
          <a:p>
            <a:r>
              <a:rPr lang="en-US" sz="4800" i="0" dirty="0"/>
              <a:t>Cycle 1 Policies and Submission Procedures</a:t>
            </a:r>
            <a:endParaRPr sz="4800" i="0" dirty="0"/>
          </a:p>
        </p:txBody>
      </p:sp>
      <p:pic>
        <p:nvPicPr>
          <p:cNvPr id="158" name="Image" descr="Image"/>
          <p:cNvPicPr>
            <a:picLocks noChangeAspect="1"/>
          </p:cNvPicPr>
          <p:nvPr/>
        </p:nvPicPr>
        <p:blipFill>
          <a:blip r:embed="rId5"/>
          <a:stretch>
            <a:fillRect/>
          </a:stretch>
        </p:blipFill>
        <p:spPr>
          <a:xfrm>
            <a:off x="19375513" y="506128"/>
            <a:ext cx="3682827" cy="3080532"/>
          </a:xfrm>
          <a:prstGeom prst="rect">
            <a:avLst/>
          </a:prstGeom>
          <a:ln w="12700">
            <a:miter lim="400000"/>
          </a:ln>
        </p:spPr>
      </p:pic>
      <p:pic>
        <p:nvPicPr>
          <p:cNvPr id="159" name="Image" descr="Image"/>
          <p:cNvPicPr>
            <a:picLocks noChangeAspect="1"/>
          </p:cNvPicPr>
          <p:nvPr/>
        </p:nvPicPr>
        <p:blipFill>
          <a:blip r:embed="rId6"/>
          <a:stretch>
            <a:fillRect/>
          </a:stretch>
        </p:blipFill>
        <p:spPr>
          <a:xfrm>
            <a:off x="13208000" y="460785"/>
            <a:ext cx="2986543" cy="1856501"/>
          </a:xfrm>
          <a:prstGeom prst="rect">
            <a:avLst/>
          </a:prstGeom>
          <a:ln w="12700">
            <a:miter lim="400000"/>
          </a:ln>
        </p:spPr>
      </p:pic>
      <p:pic>
        <p:nvPicPr>
          <p:cNvPr id="160" name="Image" descr="Image"/>
          <p:cNvPicPr>
            <a:picLocks noChangeAspect="1"/>
          </p:cNvPicPr>
          <p:nvPr/>
        </p:nvPicPr>
        <p:blipFill>
          <a:blip r:embed="rId7"/>
          <a:stretch>
            <a:fillRect/>
          </a:stretch>
        </p:blipFill>
        <p:spPr>
          <a:xfrm>
            <a:off x="15027777" y="3203417"/>
            <a:ext cx="2852301" cy="1225103"/>
          </a:xfrm>
          <a:prstGeom prst="rect">
            <a:avLst/>
          </a:prstGeom>
          <a:ln w="12700">
            <a:miter lim="400000"/>
          </a:ln>
        </p:spPr>
      </p:pic>
      <p:sp>
        <p:nvSpPr>
          <p:cNvPr id="161" name="Koji Mukai…"/>
          <p:cNvSpPr txBox="1"/>
          <p:nvPr/>
        </p:nvSpPr>
        <p:spPr>
          <a:xfrm>
            <a:off x="453760" y="9412188"/>
            <a:ext cx="15740783" cy="2934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600" b="1">
                <a:solidFill>
                  <a:srgbClr val="FF2600"/>
                </a:solidFill>
              </a:defRPr>
            </a:pPr>
            <a:r>
              <a:rPr dirty="0"/>
              <a:t>Koji Mukai</a:t>
            </a:r>
          </a:p>
          <a:p>
            <a:pPr>
              <a:defRPr sz="4600" b="1"/>
            </a:pPr>
            <a:r>
              <a:rPr dirty="0"/>
              <a:t>NASA Goddard Space Flight Center</a:t>
            </a:r>
            <a:endParaRPr lang="en-US" dirty="0"/>
          </a:p>
          <a:p>
            <a:pPr>
              <a:defRPr sz="4600" b="1"/>
            </a:pPr>
            <a:r>
              <a:rPr lang="en-US" dirty="0"/>
              <a:t>and University of Maryland, Baltimore County</a:t>
            </a:r>
            <a:endParaRPr dirty="0"/>
          </a:p>
          <a:p>
            <a:pPr>
              <a:defRPr sz="4600" b="1"/>
            </a:pPr>
            <a:r>
              <a:rPr dirty="0"/>
              <a:t>NASA XRISM Guest Observer Facility</a:t>
            </a:r>
          </a:p>
        </p:txBody>
      </p:sp>
      <p:sp>
        <p:nvSpPr>
          <p:cNvPr id="162" name="Science with"/>
          <p:cNvSpPr txBox="1"/>
          <p:nvPr/>
        </p:nvSpPr>
        <p:spPr>
          <a:xfrm>
            <a:off x="3284535" y="638506"/>
            <a:ext cx="10265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i="1"/>
            </a:lvl1pPr>
          </a:lstStyle>
          <a:p>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270A99-B704-EC22-D674-F0AA7D1CF680}"/>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3" name="TextBox 2">
            <a:extLst>
              <a:ext uri="{FF2B5EF4-FFF2-40B4-BE49-F238E27FC236}">
                <a16:creationId xmlns:a16="http://schemas.microsoft.com/office/drawing/2014/main" id="{5329DA44-EEFA-9294-9ADA-5B8F8D920DB1}"/>
              </a:ext>
            </a:extLst>
          </p:cNvPr>
          <p:cNvSpPr txBox="1"/>
          <p:nvPr/>
        </p:nvSpPr>
        <p:spPr>
          <a:xfrm>
            <a:off x="6360684" y="1125490"/>
            <a:ext cx="1165013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Basic Steps</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BCAA15C-64C9-ED92-80FF-1E88897427CB}"/>
              </a:ext>
            </a:extLst>
          </p:cNvPr>
          <p:cNvSpPr txBox="1"/>
          <p:nvPr/>
        </p:nvSpPr>
        <p:spPr>
          <a:xfrm>
            <a:off x="1257034" y="2331972"/>
            <a:ext cx="20930129" cy="1093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Wingdings" pitchFamily="2" charset="2"/>
              <a:buChar char="ü"/>
              <a:tabLst/>
            </a:pPr>
            <a:r>
              <a:rPr kumimoji="0" lang="en-US" sz="4400" b="0" i="0" u="none" strike="noStrike" cap="none" spc="0" normalizeH="0" baseline="0" dirty="0">
                <a:ln>
                  <a:noFill/>
                </a:ln>
                <a:solidFill>
                  <a:srgbClr val="FFFFFF"/>
                </a:solidFill>
                <a:effectLst/>
                <a:uFillTx/>
                <a:latin typeface="+mn-lt"/>
                <a:ea typeface="+mn-ea"/>
                <a:cs typeface="+mn-cs"/>
                <a:sym typeface="Helvetica Neue"/>
              </a:rPr>
              <a:t>Fill all the compulsory &amp; desired fields of the RPS form</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ü"/>
              <a:tabLst/>
            </a:pPr>
            <a:r>
              <a:rPr lang="en-US" sz="4400" dirty="0">
                <a:solidFill>
                  <a:srgbClr val="FF0000"/>
                </a:solidFill>
              </a:rPr>
              <a:t>Verify </a:t>
            </a:r>
            <a:r>
              <a:rPr lang="en-US" sz="4400" dirty="0">
                <a:solidFill>
                  <a:schemeClr val="tx1"/>
                </a:solidFill>
              </a:rPr>
              <a:t>– checks all the compulsory fields are filled, and that all the entries are within the allowed limits.  If your form fails, you must modify accordingly.</a:t>
            </a:r>
            <a:r>
              <a:rPr lang="en-US" sz="4400" dirty="0">
                <a:solidFill>
                  <a:srgbClr val="FF0000"/>
                </a:solidFill>
              </a:rPr>
              <a:t> </a:t>
            </a:r>
          </a:p>
          <a:p>
            <a:pPr marL="342900" indent="-342900" algn="l">
              <a:buFont typeface="Wingdings" pitchFamily="2" charset="2"/>
              <a:buChar char="ü"/>
            </a:pPr>
            <a:r>
              <a:rPr lang="en-US" sz="4400" dirty="0">
                <a:solidFill>
                  <a:srgbClr val="FF0000"/>
                </a:solidFill>
              </a:rPr>
              <a:t>Submit </a:t>
            </a:r>
            <a:r>
              <a:rPr lang="en-US" sz="4400" dirty="0">
                <a:solidFill>
                  <a:schemeClr val="tx1"/>
                </a:solidFill>
              </a:rPr>
              <a:t>– this button will </a:t>
            </a:r>
            <a:r>
              <a:rPr lang="en-US" sz="4400" dirty="0">
                <a:solidFill>
                  <a:srgbClr val="FF0000"/>
                </a:solidFill>
              </a:rPr>
              <a:t>only</a:t>
            </a:r>
            <a:r>
              <a:rPr lang="en-US" sz="4400" dirty="0">
                <a:solidFill>
                  <a:schemeClr val="tx1"/>
                </a:solidFill>
              </a:rPr>
              <a:t> appear if your form has been successfully verified.</a:t>
            </a:r>
          </a:p>
          <a:p>
            <a:pPr marL="342900" indent="-342900" algn="l">
              <a:buFont typeface="Wingdings" pitchFamily="2" charset="2"/>
              <a:buChar char="ü"/>
            </a:pPr>
            <a:r>
              <a:rPr lang="en-US" sz="4400" dirty="0">
                <a:solidFill>
                  <a:srgbClr val="FF0000"/>
                </a:solidFill>
              </a:rPr>
              <a:t>Upload </a:t>
            </a:r>
            <a:r>
              <a:rPr lang="en-US" sz="4400" dirty="0">
                <a:solidFill>
                  <a:schemeClr val="tx1"/>
                </a:solidFill>
              </a:rPr>
              <a:t>– when you submit, you will be invited to upload the scientific justification as a PDF file (and a second PDF for NASA, see later) – this can be done later.</a:t>
            </a:r>
          </a:p>
          <a:p>
            <a:pPr marL="342900" indent="-342900" algn="l">
              <a:buFont typeface="Wingdings" pitchFamily="2" charset="2"/>
              <a:buChar char="ü"/>
            </a:pPr>
            <a:endParaRPr lang="en-US" sz="4400" dirty="0">
              <a:solidFill>
                <a:schemeClr val="tx1"/>
              </a:solidFill>
            </a:endParaRPr>
          </a:p>
          <a:p>
            <a:pPr algn="l"/>
            <a:r>
              <a:rPr lang="en-US" sz="4400" dirty="0">
                <a:solidFill>
                  <a:schemeClr val="tx1"/>
                </a:solidFill>
              </a:rPr>
              <a:t>You can use the “Show all proposals” link to see your proposals – you can discard or modify the forms, or (re)upload PDF files to keep working on the proposals up until the deadline.</a:t>
            </a:r>
          </a:p>
          <a:p>
            <a:pPr algn="l"/>
            <a:endParaRPr lang="en-US" sz="4400" dirty="0">
              <a:solidFill>
                <a:schemeClr val="tx1"/>
              </a:solidFill>
            </a:endParaRPr>
          </a:p>
          <a:p>
            <a:pPr algn="l"/>
            <a:r>
              <a:rPr lang="en-US" sz="4400" dirty="0">
                <a:solidFill>
                  <a:schemeClr val="tx1"/>
                </a:solidFill>
              </a:rPr>
              <a:t>We recommend keeping a PDF copy of your submitted forms for your own record.</a:t>
            </a:r>
          </a:p>
          <a:p>
            <a:pPr algn="l"/>
            <a:endParaRPr lang="en-US" sz="4400" dirty="0">
              <a:solidFill>
                <a:schemeClr val="tx1"/>
              </a:solidFill>
            </a:endParaRPr>
          </a:p>
          <a:p>
            <a:pPr algn="l"/>
            <a:r>
              <a:rPr lang="en-US" sz="4400" dirty="0">
                <a:solidFill>
                  <a:schemeClr val="tx1"/>
                </a:solidFill>
              </a:rPr>
              <a:t>When your ARK/RPS session times out, your form in progress will be lost – you can save and reload forms in progress before Verify/Submit as a safeguard. </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4432905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10319868" y="616877"/>
            <a:ext cx="373179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Cover Page</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1588004" y="2094013"/>
            <a:ext cx="11101593"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On the cover page, pick the appropriate “Subject Category”, type in proposal title and abstract (without LaTeX etc. mark-ups)</a:t>
            </a:r>
            <a:r>
              <a:rPr lang="en-US" sz="3600" dirty="0">
                <a:solidFill>
                  <a:schemeClr val="tx1"/>
                </a:solidFill>
              </a:rPr>
              <a:t>.</a:t>
            </a:r>
          </a:p>
          <a:p>
            <a:pPr marL="0" marR="0" indent="0" algn="l" defTabSz="2438338" rtl="0" fontAlgn="auto" latinLnBrk="0" hangingPunct="0">
              <a:lnSpc>
                <a:spcPct val="100000"/>
              </a:lnSpc>
              <a:spcBef>
                <a:spcPts val="0"/>
              </a:spcBef>
              <a:spcAft>
                <a:spcPts val="0"/>
              </a:spcAft>
              <a:buClrTx/>
              <a:buSzTx/>
              <a:buFontTx/>
              <a:buNone/>
              <a:tabLst/>
            </a:pPr>
            <a:endParaRPr lang="en-US" sz="3600" dirty="0">
              <a:solidFill>
                <a:schemeClr val="tx1"/>
              </a:solidFill>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Subject category (when correctly chosen) help us select the right expertise to review the proposal.</a:t>
            </a:r>
          </a:p>
          <a:p>
            <a:pPr marL="0" marR="0" indent="0" algn="l" defTabSz="2438338" rtl="0" fontAlgn="auto" latinLnBrk="0" hangingPunct="0">
              <a:lnSpc>
                <a:spcPct val="100000"/>
              </a:lnSpc>
              <a:spcBef>
                <a:spcPts val="0"/>
              </a:spcBef>
              <a:spcAft>
                <a:spcPts val="0"/>
              </a:spcAft>
              <a:buClrTx/>
              <a:buSzTx/>
              <a:buFontTx/>
              <a:buNone/>
              <a:tabLst/>
            </a:pPr>
            <a:endParaRPr lang="en-US" sz="3600" dirty="0">
              <a:solidFill>
                <a:schemeClr val="tx1"/>
              </a:solidFill>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You can opt out of potential merging.</a:t>
            </a:r>
          </a:p>
          <a:p>
            <a:pPr marL="0" marR="0" indent="0" algn="l" defTabSz="2438338" rtl="0" fontAlgn="auto" latinLnBrk="0" hangingPunct="0">
              <a:lnSpc>
                <a:spcPct val="100000"/>
              </a:lnSpc>
              <a:spcBef>
                <a:spcPts val="0"/>
              </a:spcBef>
              <a:spcAft>
                <a:spcPts val="0"/>
              </a:spcAft>
              <a:buClrTx/>
              <a:buSzTx/>
              <a:buFontTx/>
              <a:buNone/>
              <a:tabLst/>
            </a:pPr>
            <a:endParaRPr lang="en-US" sz="3600" dirty="0">
              <a:solidFill>
                <a:schemeClr val="tx1"/>
              </a:solidFill>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7" name="Picture 6" descr="A screenshot of a computer&#10;&#10;Description automatically generated">
            <a:extLst>
              <a:ext uri="{FF2B5EF4-FFF2-40B4-BE49-F238E27FC236}">
                <a16:creationId xmlns:a16="http://schemas.microsoft.com/office/drawing/2014/main" id="{73FF15AF-18B5-AFF8-21E1-1C807B0E8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604" y="7465553"/>
            <a:ext cx="12369800" cy="561544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D813C93-DC33-3AB6-98E1-AC35BA7A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0649" y="3932870"/>
            <a:ext cx="9667459" cy="7674929"/>
          </a:xfrm>
          <a:prstGeom prst="rect">
            <a:avLst/>
          </a:prstGeom>
        </p:spPr>
      </p:pic>
    </p:spTree>
    <p:extLst>
      <p:ext uri="{BB962C8B-B14F-4D97-AF65-F5344CB8AC3E}">
        <p14:creationId xmlns:p14="http://schemas.microsoft.com/office/powerpoint/2010/main" val="11383372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10236512" y="616877"/>
            <a:ext cx="389850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Target Form</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1192211" y="2097722"/>
            <a:ext cx="10364789" cy="9520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You start by clicking on “Add Target” button to reveal the Target Form (you can subsequently add or delete targets).</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tx1"/>
                </a:solidFill>
                <a:effectLst/>
                <a:uFillTx/>
                <a:latin typeface="+mn-lt"/>
                <a:ea typeface="+mn-ea"/>
                <a:cs typeface="+mn-cs"/>
                <a:sym typeface="Helvetica Neue"/>
              </a:rPr>
              <a:t>Target name, RA and Dec, total time (10-200 </a:t>
            </a:r>
            <a:r>
              <a:rPr kumimoji="0" lang="en-US" sz="3600" b="0" i="0" u="none" strike="noStrike" cap="none" spc="0" normalizeH="0" baseline="0" dirty="0" err="1">
                <a:ln>
                  <a:noFill/>
                </a:ln>
                <a:solidFill>
                  <a:schemeClr val="tx1"/>
                </a:solidFill>
                <a:effectLst/>
                <a:uFillTx/>
                <a:latin typeface="+mn-lt"/>
                <a:ea typeface="+mn-ea"/>
                <a:cs typeface="+mn-cs"/>
                <a:sym typeface="Helvetica Neue"/>
              </a:rPr>
              <a:t>ks</a:t>
            </a:r>
            <a:r>
              <a:rPr kumimoji="0" lang="en-US" sz="3600" b="0" i="0" u="none" strike="noStrike" cap="none" spc="0" normalizeH="0" baseline="0" dirty="0">
                <a:ln>
                  <a:noFill/>
                </a:ln>
                <a:solidFill>
                  <a:schemeClr val="tx1"/>
                </a:solidFill>
                <a:effectLst/>
                <a:uFillTx/>
                <a:latin typeface="+mn-lt"/>
                <a:ea typeface="+mn-ea"/>
                <a:cs typeface="+mn-cs"/>
                <a:sym typeface="Helvetica Neue"/>
              </a:rPr>
              <a:t>), and estimated count rates are obvious.</a:t>
            </a:r>
          </a:p>
          <a:p>
            <a:pPr marL="0" marR="0" indent="0" algn="l" defTabSz="2438338" rtl="0" fontAlgn="auto" latinLnBrk="0" hangingPunct="0">
              <a:lnSpc>
                <a:spcPct val="100000"/>
              </a:lnSpc>
              <a:spcBef>
                <a:spcPts val="0"/>
              </a:spcBef>
              <a:spcAft>
                <a:spcPts val="0"/>
              </a:spcAft>
              <a:buClrTx/>
              <a:buSzTx/>
              <a:buFontTx/>
              <a:buNone/>
              <a:tabLst/>
            </a:pPr>
            <a:endParaRPr lang="en-US" sz="3600" dirty="0">
              <a:solidFill>
                <a:schemeClr val="tx1"/>
              </a:solidFill>
            </a:endParaRPr>
          </a:p>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tx1"/>
                </a:solidFill>
                <a:effectLst/>
                <a:uFillTx/>
                <a:latin typeface="+mn-lt"/>
                <a:ea typeface="+mn-ea"/>
                <a:cs typeface="+mn-cs"/>
                <a:sym typeface="Helvetica Neue"/>
              </a:rPr>
              <a:t>You can use “number of observations” of &gt;1 to divide your total exposure into n equal-length sub-</a:t>
            </a:r>
            <a:r>
              <a:rPr kumimoji="0" lang="en-US" sz="3600" b="0" i="0" u="none" strike="noStrike" cap="none" spc="0" normalizeH="0" baseline="0" dirty="0" err="1">
                <a:ln>
                  <a:noFill/>
                </a:ln>
                <a:solidFill>
                  <a:schemeClr val="tx1"/>
                </a:solidFill>
                <a:effectLst/>
                <a:uFillTx/>
                <a:latin typeface="+mn-lt"/>
                <a:ea typeface="+mn-ea"/>
                <a:cs typeface="+mn-cs"/>
                <a:sym typeface="Helvetica Neue"/>
              </a:rPr>
              <a:t>pointings</a:t>
            </a:r>
            <a:r>
              <a:rPr lang="en-US" sz="3600" dirty="0">
                <a:solidFill>
                  <a:schemeClr val="tx1"/>
                </a:solidFill>
              </a:rPr>
              <a:t> (for monitoring observations)</a:t>
            </a: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lang="en-US" sz="3600" dirty="0">
              <a:solidFill>
                <a:schemeClr val="tx1"/>
              </a:solidFill>
            </a:endParaRPr>
          </a:p>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tx1"/>
                </a:solidFill>
                <a:effectLst/>
                <a:uFillTx/>
                <a:latin typeface="+mn-lt"/>
                <a:ea typeface="+mn-ea"/>
                <a:cs typeface="+mn-cs"/>
                <a:sym typeface="Helvetica Neue"/>
              </a:rPr>
              <a:t>Resolve branching ratio: estimated fraction of </a:t>
            </a:r>
            <a:r>
              <a:rPr kumimoji="0" lang="en-US" sz="3600" b="0" i="0" u="none" strike="noStrike" cap="none" spc="0" normalizeH="0" baseline="0" dirty="0" err="1">
                <a:ln>
                  <a:noFill/>
                </a:ln>
                <a:solidFill>
                  <a:schemeClr val="tx1"/>
                </a:solidFill>
                <a:effectLst/>
                <a:uFillTx/>
                <a:latin typeface="+mn-lt"/>
                <a:ea typeface="+mn-ea"/>
                <a:cs typeface="+mn-cs"/>
                <a:sym typeface="Helvetica Neue"/>
              </a:rPr>
              <a:t>H+Mp</a:t>
            </a:r>
            <a:r>
              <a:rPr kumimoji="0" lang="en-US" sz="3600" b="0" i="0" u="none" strike="noStrike" cap="none" spc="0" normalizeH="0" baseline="0" dirty="0">
                <a:ln>
                  <a:noFill/>
                </a:ln>
                <a:solidFill>
                  <a:schemeClr val="tx1"/>
                </a:solidFill>
                <a:effectLst/>
                <a:uFillTx/>
                <a:latin typeface="+mn-lt"/>
                <a:ea typeface="+mn-ea"/>
                <a:cs typeface="+mn-cs"/>
                <a:sym typeface="Helvetica Neue"/>
              </a:rPr>
              <a:t> events from, e.g., </a:t>
            </a:r>
            <a:r>
              <a:rPr kumimoji="0" lang="en-US" sz="3600" b="0" i="0" u="none" strike="noStrike" cap="none" spc="0" normalizeH="0" baseline="0" dirty="0" err="1">
                <a:ln>
                  <a:noFill/>
                </a:ln>
                <a:solidFill>
                  <a:schemeClr val="tx1"/>
                </a:solidFill>
                <a:effectLst/>
                <a:uFillTx/>
                <a:latin typeface="+mn-lt"/>
                <a:ea typeface="+mn-ea"/>
                <a:cs typeface="+mn-cs"/>
                <a:sym typeface="Helvetica Neue"/>
              </a:rPr>
              <a:t>WebPIMMS</a:t>
            </a:r>
            <a:r>
              <a:rPr kumimoji="0" lang="en-US" sz="3600" b="0" i="0" u="none" strike="noStrike" cap="none" spc="0" normalizeH="0" baseline="0" dirty="0">
                <a:ln>
                  <a:noFill/>
                </a:ln>
                <a:solidFill>
                  <a:schemeClr val="tx1"/>
                </a:solidFill>
                <a:effectLst/>
                <a:uFillTx/>
                <a:latin typeface="+mn-lt"/>
                <a:ea typeface="+mn-ea"/>
                <a:cs typeface="+mn-cs"/>
                <a:sym typeface="Helvetica Neue"/>
              </a:rPr>
              <a:t>.</a:t>
            </a:r>
          </a:p>
          <a:p>
            <a:pPr marL="0" marR="0" indent="0" algn="l" defTabSz="2438338" rtl="0" fontAlgn="auto" latinLnBrk="0" hangingPunct="0">
              <a:lnSpc>
                <a:spcPct val="100000"/>
              </a:lnSpc>
              <a:spcBef>
                <a:spcPts val="0"/>
              </a:spcBef>
              <a:spcAft>
                <a:spcPts val="0"/>
              </a:spcAft>
              <a:buClrTx/>
              <a:buSzTx/>
              <a:buFontTx/>
              <a:buNone/>
              <a:tabLst/>
            </a:pPr>
            <a:endParaRPr lang="en-US" sz="3600" dirty="0">
              <a:solidFill>
                <a:schemeClr val="tx1"/>
              </a:solidFill>
            </a:endParaRPr>
          </a:p>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tx1"/>
                </a:solidFill>
                <a:effectLst/>
                <a:uFillTx/>
                <a:latin typeface="+mn-lt"/>
                <a:ea typeface="+mn-ea"/>
                <a:cs typeface="+mn-cs"/>
                <a:sym typeface="Helvetica Neue"/>
              </a:rPr>
              <a:t>Finally, agree (or not) to </a:t>
            </a:r>
            <a:r>
              <a:rPr kumimoji="0" lang="en-US" sz="3600" b="0" i="0" u="none" strike="noStrike" cap="none" spc="0" normalizeH="0" baseline="0" dirty="0" err="1">
                <a:ln>
                  <a:noFill/>
                </a:ln>
                <a:solidFill>
                  <a:schemeClr val="tx1"/>
                </a:solidFill>
                <a:effectLst/>
                <a:uFillTx/>
                <a:latin typeface="+mn-lt"/>
                <a:ea typeface="+mn-ea"/>
                <a:cs typeface="+mn-cs"/>
                <a:sym typeface="Helvetica Neue"/>
              </a:rPr>
              <a:t>Xtend</a:t>
            </a:r>
            <a:r>
              <a:rPr kumimoji="0" lang="en-US" sz="3600" b="0" i="0" u="none" strike="noStrike" cap="none" spc="0" normalizeH="0" baseline="0" dirty="0">
                <a:ln>
                  <a:noFill/>
                </a:ln>
                <a:solidFill>
                  <a:schemeClr val="tx1"/>
                </a:solidFill>
                <a:effectLst/>
                <a:uFillTx/>
                <a:latin typeface="+mn-lt"/>
                <a:ea typeface="+mn-ea"/>
                <a:cs typeface="+mn-cs"/>
                <a:sym typeface="Helvetica Neue"/>
              </a:rPr>
              <a:t> transient search outside the Resolve FOV.</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7" name="Picture 6" descr="A screenshot of a computer&#10;&#10;Description automatically generated">
            <a:extLst>
              <a:ext uri="{FF2B5EF4-FFF2-40B4-BE49-F238E27FC236}">
                <a16:creationId xmlns:a16="http://schemas.microsoft.com/office/drawing/2014/main" id="{D65B4AE7-015F-D59C-A06C-AC264A923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499" y="2587542"/>
            <a:ext cx="11777586" cy="7304564"/>
          </a:xfrm>
          <a:prstGeom prst="rect">
            <a:avLst/>
          </a:prstGeom>
        </p:spPr>
      </p:pic>
    </p:spTree>
    <p:extLst>
      <p:ext uri="{BB962C8B-B14F-4D97-AF65-F5344CB8AC3E}">
        <p14:creationId xmlns:p14="http://schemas.microsoft.com/office/powerpoint/2010/main" val="31625525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8421915" y="616877"/>
            <a:ext cx="752770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Target Form (continued)</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1268411" y="2308142"/>
            <a:ext cx="12091989" cy="10074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The RPS form for XRISM recognizes 5 different ways in which XRISM observations can be time-constrained.</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Coordinated – remember, the time on partner observatory must be secured separately this cycle.</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Specific date range – catch-all category.</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Monitoring – if you want to divide your “pointing” into multiple </a:t>
            </a:r>
            <a:r>
              <a:rPr lang="en-US" sz="3600" dirty="0" err="1">
                <a:solidFill>
                  <a:schemeClr val="tx1"/>
                </a:solidFill>
              </a:rPr>
              <a:t>pointings</a:t>
            </a:r>
            <a:r>
              <a:rPr lang="en-US" sz="3600" dirty="0">
                <a:solidFill>
                  <a:schemeClr val="tx1"/>
                </a:solidFill>
              </a:rPr>
              <a:t> to probe variability. Specify number of observations &gt;1 and specify the desired interval.</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Phase dependent – relevant to binaries with orbital period substantially longer than the duration of observation.</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Roll dependent – if you want Resolve FOV in certain orientation, this (if possible) translates to a time constraint.</a:t>
            </a: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7" name="Picture 6" descr="A screenshot of a survey&#10;&#10;Description automatically generated">
            <a:extLst>
              <a:ext uri="{FF2B5EF4-FFF2-40B4-BE49-F238E27FC236}">
                <a16:creationId xmlns:a16="http://schemas.microsoft.com/office/drawing/2014/main" id="{7FAF1C0D-A827-B2B7-4E35-2973C015E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8689" y="2308142"/>
            <a:ext cx="9486900" cy="10387352"/>
          </a:xfrm>
          <a:prstGeom prst="rect">
            <a:avLst/>
          </a:prstGeom>
        </p:spPr>
      </p:pic>
    </p:spTree>
    <p:extLst>
      <p:ext uri="{BB962C8B-B14F-4D97-AF65-F5344CB8AC3E}">
        <p14:creationId xmlns:p14="http://schemas.microsoft.com/office/powerpoint/2010/main" val="12499251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7158752" y="616877"/>
            <a:ext cx="1005403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Target of Opportunity Proposals</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1268411" y="1582732"/>
            <a:ext cx="11101593" cy="12290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You cannot mix TOO and non-TOO observations in a single proposal, so this </a:t>
            </a:r>
            <a:r>
              <a:rPr lang="en-US" sz="3600" dirty="0"/>
              <a:t>tick box is on the cover page.</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t>TOO proposals for a specific target or a list of specific targets are allowed, but not a generic (“nearby supernova”) TOO proposals on unknown targets.</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lang="en-US" sz="3600" dirty="0"/>
              <a:t>Triggering criteria must be clearly specified and estimated trigger probability (for the entire proposal, not on a target-by-target basis) must be provided.</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lang="en-US" sz="3600" dirty="0"/>
              <a:t>Up to 10 candidate targets can be specified.   Multi-candidate TOO proposals can request observation of any or all of the targets that satisfy the triggering criterion – as long as the total exposure time does not exceed 600 </a:t>
            </a:r>
            <a:r>
              <a:rPr lang="en-US" sz="3600" dirty="0" err="1"/>
              <a:t>ks</a:t>
            </a:r>
            <a:r>
              <a:rPr lang="en-US" sz="3600" dirty="0"/>
              <a:t>.</a:t>
            </a:r>
          </a:p>
          <a:p>
            <a:pPr marL="0" marR="0" indent="0" algn="l" defTabSz="2438338" rtl="0" fontAlgn="auto" latinLnBrk="0" hangingPunct="0">
              <a:lnSpc>
                <a:spcPct val="100000"/>
              </a:lnSpc>
              <a:spcBef>
                <a:spcPts val="0"/>
              </a:spcBef>
              <a:spcAft>
                <a:spcPts val="0"/>
              </a:spcAft>
              <a:buClrTx/>
              <a:buSzTx/>
              <a:buFontTx/>
              <a:buNone/>
              <a:tabLst/>
            </a:pPr>
            <a:r>
              <a:rPr lang="en-US" sz="3600" dirty="0"/>
              <a:t>	It’s okay to have 10 candidates of 150 </a:t>
            </a:r>
            <a:r>
              <a:rPr lang="en-US" sz="3600" dirty="0" err="1"/>
              <a:t>ks</a:t>
            </a:r>
            <a:r>
              <a:rPr lang="en-US" sz="3600" dirty="0"/>
              <a:t> per target, if ”maximum number of triggers” is 4 or fewer.</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7" name="Picture 6" descr="A screenshot of a computer&#10;&#10;Description automatically generated">
            <a:extLst>
              <a:ext uri="{FF2B5EF4-FFF2-40B4-BE49-F238E27FC236}">
                <a16:creationId xmlns:a16="http://schemas.microsoft.com/office/drawing/2014/main" id="{A6650F49-0275-75CA-FD50-AD0146D01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2753" y="2587542"/>
            <a:ext cx="10567047" cy="4270458"/>
          </a:xfrm>
          <a:prstGeom prst="rect">
            <a:avLst/>
          </a:prstGeom>
        </p:spPr>
      </p:pic>
    </p:spTree>
    <p:extLst>
      <p:ext uri="{BB962C8B-B14F-4D97-AF65-F5344CB8AC3E}">
        <p14:creationId xmlns:p14="http://schemas.microsoft.com/office/powerpoint/2010/main" val="40316509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3234609" y="616877"/>
            <a:ext cx="17902338"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TOO Proposals (continued) – Exposure Expectation Value</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1148656" y="1816791"/>
            <a:ext cx="22074189" cy="10997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How much time should we put aside for TOO proposals? We use probability-weighted time.</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In the general case, it’s very tricky to calculate – but it’s less difficult for the proposal PI than for the GOF staff or reviewers, so </a:t>
            </a:r>
            <a:r>
              <a:rPr kumimoji="0" lang="en-US" sz="3600" b="0" i="0" u="none" strike="noStrike" cap="none" spc="0" normalizeH="0" baseline="0" dirty="0">
                <a:ln>
                  <a:noFill/>
                </a:ln>
                <a:solidFill>
                  <a:srgbClr val="FF0000"/>
                </a:solidFill>
                <a:effectLst/>
                <a:uFillTx/>
                <a:latin typeface="+mn-lt"/>
                <a:ea typeface="+mn-ea"/>
                <a:cs typeface="+mn-cs"/>
                <a:sym typeface="Helvetica Neue"/>
              </a:rPr>
              <a:t>we ask you to estimate this number</a:t>
            </a:r>
            <a:r>
              <a:rPr lang="en-US" sz="3600" dirty="0"/>
              <a:t> and enter into “exposure expectation value” field.</a:t>
            </a: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3600" dirty="0"/>
              <a:t>Simplest case - a single target, exposure time of T, trigger probability of P – enter T times P.</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3600" dirty="0"/>
              <a:t>Next simplest case – n candidates, all same exposure. Just remember you can’t sum the probability, you have to do something like 1-(1-p)</a:t>
            </a:r>
            <a:r>
              <a:rPr lang="en-US" sz="3600" baseline="30000" dirty="0"/>
              <a:t>n</a:t>
            </a:r>
            <a:r>
              <a:rPr lang="en-US" sz="3600" dirty="0"/>
              <a:t> as the proposal-level trigger probability, required by the form.</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3600" dirty="0"/>
              <a:t>If you request ”max trigger”&gt;1, then you have to add “probability of triggering once” times T, probability of triggering twice times 2T etc.</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3600" dirty="0"/>
              <a:t>We do not recommend – although we do allow – n-candidate, multi-trigger (&lt;n) TOO proposals with different exposure times for different targets.</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ü"/>
              <a:tabLst/>
            </a:pPr>
            <a:r>
              <a:rPr lang="en-US" sz="3600" dirty="0"/>
              <a:t>This would mean that the order in which these targets trigger matters.  This might depend not only on individual trigger probability but how the XRISM visibility windows are ordered.</a:t>
            </a:r>
          </a:p>
          <a:p>
            <a:pPr marR="0" algn="l" defTabSz="2438338" rtl="0" fontAlgn="auto" latinLnBrk="0" hangingPunct="0">
              <a:lnSpc>
                <a:spcPct val="100000"/>
              </a:lnSpc>
              <a:spcBef>
                <a:spcPts val="0"/>
              </a:spcBef>
              <a:spcAft>
                <a:spcPts val="0"/>
              </a:spcAft>
              <a:buClrTx/>
              <a:buSzTx/>
              <a:tabLst/>
            </a:pPr>
            <a:endParaRPr lang="en-US" sz="3600" baseline="30000" dirty="0"/>
          </a:p>
          <a:p>
            <a:pPr marR="0" algn="l" defTabSz="2438338" rtl="0" fontAlgn="auto" latinLnBrk="0" hangingPunct="0">
              <a:lnSpc>
                <a:spcPct val="100000"/>
              </a:lnSpc>
              <a:spcBef>
                <a:spcPts val="0"/>
              </a:spcBef>
              <a:spcAft>
                <a:spcPts val="0"/>
              </a:spcAft>
              <a:buClrTx/>
              <a:buSzTx/>
              <a:tabLst/>
            </a:pPr>
            <a:r>
              <a:rPr lang="en-US" sz="3600" dirty="0"/>
              <a:t>Good news – exposure expectation values need not be highly accurate – a difference of 5 </a:t>
            </a:r>
            <a:r>
              <a:rPr lang="en-US" sz="3600" dirty="0" err="1"/>
              <a:t>ks</a:t>
            </a:r>
            <a:r>
              <a:rPr lang="en-US" sz="3600" dirty="0"/>
              <a:t> may not be important when allocating 10 </a:t>
            </a:r>
            <a:r>
              <a:rPr lang="en-US" sz="3600" dirty="0" err="1"/>
              <a:t>Ms</a:t>
            </a:r>
            <a:r>
              <a:rPr lang="en-US" sz="3600" dirty="0"/>
              <a:t> of observing time.</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40107522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270A99-B704-EC22-D674-F0AA7D1CF680}"/>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3" name="TextBox 2">
            <a:extLst>
              <a:ext uri="{FF2B5EF4-FFF2-40B4-BE49-F238E27FC236}">
                <a16:creationId xmlns:a16="http://schemas.microsoft.com/office/drawing/2014/main" id="{5329DA44-EEFA-9294-9ADA-5B8F8D920DB1}"/>
              </a:ext>
            </a:extLst>
          </p:cNvPr>
          <p:cNvSpPr txBox="1"/>
          <p:nvPr/>
        </p:nvSpPr>
        <p:spPr>
          <a:xfrm>
            <a:off x="5723467" y="1252490"/>
            <a:ext cx="1165013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For US-based investigators only</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BCAA15C-64C9-ED92-80FF-1E88897427CB}"/>
              </a:ext>
            </a:extLst>
          </p:cNvPr>
          <p:cNvSpPr txBox="1"/>
          <p:nvPr/>
        </p:nvSpPr>
        <p:spPr>
          <a:xfrm>
            <a:off x="1629099" y="2881400"/>
            <a:ext cx="20930129" cy="9582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Wingdings" pitchFamily="2" charset="2"/>
              <a:buChar char="ü"/>
              <a:tabLst/>
            </a:pPr>
            <a:r>
              <a:rPr lang="en-US" sz="4400" dirty="0">
                <a:solidFill>
                  <a:schemeClr val="tx1"/>
                </a:solidFill>
              </a:rPr>
              <a:t>(Also for Canadians): The form and the scientific justification should be written anonymously, and a second, non-anonymized document describing team “expertise and resources” must also be uploaded. </a:t>
            </a:r>
            <a:endParaRPr kumimoji="0" lang="en-US" sz="4400" b="0" i="0" u="none" strike="noStrike" cap="none" spc="0" normalizeH="0" baseline="0" dirty="0">
              <a:ln>
                <a:noFill/>
              </a:ln>
              <a:solidFill>
                <a:srgbClr val="FFFFFF"/>
              </a:solidFill>
              <a:effectLst/>
              <a:uFillTx/>
              <a:latin typeface="+mn-lt"/>
              <a:ea typeface="+mn-ea"/>
              <a:cs typeface="+mn-cs"/>
              <a:sym typeface="Helvetica Neue"/>
            </a:endParaRPr>
          </a:p>
          <a:p>
            <a:pPr marL="342900" marR="0" indent="-342900" algn="l" defTabSz="2438338" rtl="0" fontAlgn="auto" latinLnBrk="0" hangingPunct="0">
              <a:lnSpc>
                <a:spcPct val="100000"/>
              </a:lnSpc>
              <a:spcBef>
                <a:spcPts val="0"/>
              </a:spcBef>
              <a:spcAft>
                <a:spcPts val="0"/>
              </a:spcAft>
              <a:buClrTx/>
              <a:buSzTx/>
              <a:buFont typeface="Wingdings" pitchFamily="2" charset="2"/>
              <a:buChar char="ü"/>
              <a:tabLst/>
            </a:pPr>
            <a:endParaRPr lang="en-US" sz="4400" dirty="0"/>
          </a:p>
          <a:p>
            <a:pPr marL="342900" marR="0" indent="-342900" algn="l" defTabSz="2438338" rtl="0" fontAlgn="auto" latinLnBrk="0" hangingPunct="0">
              <a:lnSpc>
                <a:spcPct val="100000"/>
              </a:lnSpc>
              <a:spcBef>
                <a:spcPts val="0"/>
              </a:spcBef>
              <a:spcAft>
                <a:spcPts val="0"/>
              </a:spcAft>
              <a:buClrTx/>
              <a:buSzTx/>
              <a:buFont typeface="Wingdings" pitchFamily="2" charset="2"/>
              <a:buChar char="ü"/>
              <a:tabLst/>
            </a:pPr>
            <a:r>
              <a:rPr kumimoji="0" lang="en-US" sz="4400" b="0" i="0" u="none" strike="noStrike" cap="none" spc="0" normalizeH="0" baseline="0" dirty="0">
                <a:ln>
                  <a:noFill/>
                </a:ln>
                <a:solidFill>
                  <a:srgbClr val="FFFFFF"/>
                </a:solidFill>
                <a:effectLst/>
                <a:uFillTx/>
                <a:latin typeface="+mn-lt"/>
                <a:ea typeface="+mn-ea"/>
                <a:cs typeface="+mn-cs"/>
                <a:sym typeface="Helvetica Neue"/>
              </a:rPr>
              <a:t>US-based PIs will be eligible to receive funding from NASA</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Eligible PIs will be contacted to submit Stage 2 (budget) proposals.</a:t>
            </a:r>
          </a:p>
          <a:p>
            <a:pPr marL="342900" marR="0" indent="-342900" algn="l" defTabSz="2438338" rtl="0" fontAlgn="auto" latinLnBrk="0" hangingPunct="0">
              <a:lnSpc>
                <a:spcPct val="100000"/>
              </a:lnSpc>
              <a:spcBef>
                <a:spcPts val="0"/>
              </a:spcBef>
              <a:spcAft>
                <a:spcPts val="0"/>
              </a:spcAft>
              <a:buClrTx/>
              <a:buSzTx/>
              <a:buFont typeface="Wingdings" pitchFamily="2" charset="2"/>
              <a:buChar char="ü"/>
              <a:tabLst/>
            </a:pPr>
            <a:endParaRPr kumimoji="0" lang="en-US" sz="4400" b="0" i="0" u="none" strike="noStrike" cap="none" spc="0" normalizeH="0" baseline="0" dirty="0">
              <a:ln>
                <a:noFill/>
              </a:ln>
              <a:solidFill>
                <a:srgbClr val="FFFFFF"/>
              </a:solidFill>
              <a:effectLst/>
              <a:uFillTx/>
              <a:latin typeface="+mn-lt"/>
              <a:ea typeface="+mn-ea"/>
              <a:cs typeface="+mn-cs"/>
              <a:sym typeface="Helvetica Neue"/>
            </a:endParaRPr>
          </a:p>
          <a:p>
            <a:pPr marL="342900" marR="0" indent="-342900" algn="l" defTabSz="2438338" rtl="0" fontAlgn="auto" latinLnBrk="0" hangingPunct="0">
              <a:lnSpc>
                <a:spcPct val="100000"/>
              </a:lnSpc>
              <a:spcBef>
                <a:spcPts val="0"/>
              </a:spcBef>
              <a:spcAft>
                <a:spcPts val="0"/>
              </a:spcAft>
              <a:buClrTx/>
              <a:buSzTx/>
              <a:buFont typeface="Wingdings" pitchFamily="2" charset="2"/>
              <a:buChar char="ü"/>
              <a:tabLst/>
            </a:pPr>
            <a:r>
              <a:rPr lang="en-US" sz="4400" dirty="0">
                <a:solidFill>
                  <a:srgbClr val="FF0000"/>
                </a:solidFill>
              </a:rPr>
              <a:t>Supporting Atomic Physics (SAP) proposals</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Interpretation of XRISM/Resolve data may require an improved knowledge of atomic physics.</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Proposals for (up to) 3 year funding of either theoretical or experimental investigation will be solicited at the same time as AO-1 observing proposals</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Such proposals must be explicitly tied to expected XRISM science.</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7024746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6B3327-AC30-C1EF-BB81-249AB6B48216}"/>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3" name="TextBox 2">
            <a:extLst>
              <a:ext uri="{FF2B5EF4-FFF2-40B4-BE49-F238E27FC236}">
                <a16:creationId xmlns:a16="http://schemas.microsoft.com/office/drawing/2014/main" id="{E49FB421-582D-3DB7-6189-0AD528372B3D}"/>
              </a:ext>
            </a:extLst>
          </p:cNvPr>
          <p:cNvSpPr txBox="1"/>
          <p:nvPr/>
        </p:nvSpPr>
        <p:spPr>
          <a:xfrm>
            <a:off x="9548313" y="1030679"/>
            <a:ext cx="437299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Future Cycles</a:t>
            </a:r>
          </a:p>
        </p:txBody>
      </p:sp>
      <p:sp>
        <p:nvSpPr>
          <p:cNvPr id="4" name="TextBox 3">
            <a:extLst>
              <a:ext uri="{FF2B5EF4-FFF2-40B4-BE49-F238E27FC236}">
                <a16:creationId xmlns:a16="http://schemas.microsoft.com/office/drawing/2014/main" id="{261AE626-A4C0-EDA2-F3C6-4BCF8D51893C}"/>
              </a:ext>
            </a:extLst>
          </p:cNvPr>
          <p:cNvSpPr txBox="1"/>
          <p:nvPr/>
        </p:nvSpPr>
        <p:spPr>
          <a:xfrm>
            <a:off x="2573338" y="2913256"/>
            <a:ext cx="19981862" cy="8720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Future announcements are anticipated annually.</a:t>
            </a:r>
          </a:p>
          <a:p>
            <a:pPr marL="0" marR="0" indent="0" algn="l" defTabSz="2438338" rtl="0" fontAlgn="auto" latinLnBrk="0" hangingPunct="0">
              <a:lnSpc>
                <a:spcPct val="100000"/>
              </a:lnSpc>
              <a:spcBef>
                <a:spcPts val="0"/>
              </a:spcBef>
              <a:spcAft>
                <a:spcPts val="0"/>
              </a:spcAft>
              <a:buClrTx/>
              <a:buSzTx/>
              <a:buFontTx/>
              <a:buNone/>
              <a:tabLst/>
            </a:pPr>
            <a:endParaRPr lang="en-US" sz="4000" dirty="0"/>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No more time for the Science Team – GOs get 90% of total time, with 10% being reserved for ongoing calibration, unanticipated TOOs and other director’s discretionary observations.</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We will consider introducing Key Projects category or similar to allow large projects.</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Joint proposals with several missions (e.g., </a:t>
            </a:r>
            <a:r>
              <a:rPr lang="en-US" sz="4000" dirty="0" err="1"/>
              <a:t>NuSTAR</a:t>
            </a:r>
            <a:r>
              <a:rPr lang="en-US" sz="4000" dirty="0"/>
              <a:t>, NICER, XMM-Newton, Swift)  will likely be allowed, subject to successful negotiations.  This allows proposers to secure time on multiple missions by submitting a single proposal.</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This w</a:t>
            </a:r>
            <a:r>
              <a:rPr lang="en-US" sz="4000" dirty="0"/>
              <a:t>as considered too complicated for implementation during Cycle 1, given the various uncertainties of a mission yet-to-launch. Proposers are free to arrange joint observations by submitting proposals to XRISM and other missions.</a:t>
            </a: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Reminder: Resolve and </a:t>
            </a:r>
            <a:r>
              <a:rPr kumimoji="0" lang="en-US" sz="4000" b="0" i="0" u="none" strike="noStrike" cap="none" spc="0" normalizeH="0" baseline="0" dirty="0" err="1">
                <a:ln>
                  <a:noFill/>
                </a:ln>
                <a:solidFill>
                  <a:srgbClr val="FFFFFF"/>
                </a:solidFill>
                <a:effectLst/>
                <a:uFillTx/>
                <a:latin typeface="+mn-lt"/>
                <a:ea typeface="+mn-ea"/>
                <a:cs typeface="+mn-cs"/>
                <a:sym typeface="Helvetica Neue"/>
              </a:rPr>
              <a:t>Xtend</a:t>
            </a:r>
            <a:r>
              <a:rPr kumimoji="0" lang="en-US" sz="4000" b="0" i="0" u="none" strike="noStrike" cap="none" spc="0" normalizeH="0" baseline="0" dirty="0">
                <a:ln>
                  <a:noFill/>
                </a:ln>
                <a:solidFill>
                  <a:srgbClr val="FFFFFF"/>
                </a:solidFill>
                <a:effectLst/>
                <a:uFillTx/>
                <a:latin typeface="+mn-lt"/>
                <a:ea typeface="+mn-ea"/>
                <a:cs typeface="+mn-cs"/>
                <a:sym typeface="Helvetica Neue"/>
              </a:rPr>
              <a:t> are co-aligned and always operate simultaneously.</a:t>
            </a:r>
          </a:p>
        </p:txBody>
      </p:sp>
    </p:spTree>
    <p:extLst>
      <p:ext uri="{BB962C8B-B14F-4D97-AF65-F5344CB8AC3E}">
        <p14:creationId xmlns:p14="http://schemas.microsoft.com/office/powerpoint/2010/main" val="36034488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9479884" y="616877"/>
            <a:ext cx="541173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Scope of Cycle 1</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970063" y="1979454"/>
            <a:ext cx="22431375" cy="11736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XRISM observing time is open to the world-wide astronomy community via </a:t>
            </a:r>
            <a:r>
              <a:rPr kumimoji="0" lang="en-US" sz="3600" b="0" i="0" u="none" strike="noStrike" cap="none" spc="0" normalizeH="0" baseline="0" dirty="0">
                <a:ln>
                  <a:noFill/>
                </a:ln>
                <a:solidFill>
                  <a:srgbClr val="FF0000"/>
                </a:solidFill>
                <a:effectLst/>
                <a:uFillTx/>
                <a:latin typeface="+mn-lt"/>
                <a:ea typeface="+mn-ea"/>
                <a:cs typeface="+mn-cs"/>
                <a:sym typeface="Helvetica Neue"/>
              </a:rPr>
              <a:t>3 parallel soli</a:t>
            </a:r>
            <a:r>
              <a:rPr lang="en-US" sz="3600" dirty="0">
                <a:solidFill>
                  <a:srgbClr val="FF0000"/>
                </a:solidFill>
              </a:rPr>
              <a:t>citations.</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algn="l"/>
            <a:r>
              <a:rPr lang="en-US" sz="3600" dirty="0"/>
              <a:t>During Cycle 1 (~</a:t>
            </a:r>
            <a:r>
              <a:rPr lang="en-US" sz="3600" dirty="0">
                <a:solidFill>
                  <a:srgbClr val="FF0000"/>
                </a:solidFill>
              </a:rPr>
              <a:t>August 1, 2024 – July 31, 2025</a:t>
            </a:r>
            <a:r>
              <a:rPr lang="en-US" sz="3600" dirty="0"/>
              <a:t>), 15% of available time will be reserved to complete any priority A PV observations that could not be carried out during the 6-month PV phase, and 10% will be Director’s reserve for on-going calibration and real-time target of opportunity observations.</a:t>
            </a:r>
          </a:p>
          <a:p>
            <a:pPr algn="l"/>
            <a:endParaRPr lang="en-US" sz="3600" dirty="0"/>
          </a:p>
          <a:p>
            <a:pPr marR="0" algn="l" defTabSz="2438338" rtl="0" fontAlgn="auto" latinLnBrk="0" hangingPunct="0">
              <a:lnSpc>
                <a:spcPct val="100000"/>
              </a:lnSpc>
              <a:spcBef>
                <a:spcPts val="0"/>
              </a:spcBef>
              <a:spcAft>
                <a:spcPts val="0"/>
              </a:spcAft>
              <a:buClrTx/>
              <a:buSzTx/>
              <a:tabLst/>
            </a:pPr>
            <a:r>
              <a:rPr lang="en-US" sz="3600" dirty="0"/>
              <a:t>Assuming a 45% observing efficiency, the total GO time for Cycle1 is ~10.6 </a:t>
            </a:r>
            <a:r>
              <a:rPr lang="en-US" sz="3600" dirty="0" err="1"/>
              <a:t>Ms</a:t>
            </a:r>
            <a:r>
              <a:rPr lang="en-US" sz="3600" dirty="0"/>
              <a:t> - that’s about 130 observations of 80 </a:t>
            </a:r>
            <a:r>
              <a:rPr lang="en-US" sz="3600" dirty="0" err="1"/>
              <a:t>ks</a:t>
            </a:r>
            <a:r>
              <a:rPr lang="en-US" sz="3600" dirty="0"/>
              <a:t> each.</a:t>
            </a:r>
          </a:p>
          <a:p>
            <a:pPr marR="0" algn="l" defTabSz="2438338" rtl="0" fontAlgn="auto" latinLnBrk="0" hangingPunct="0">
              <a:lnSpc>
                <a:spcPct val="100000"/>
              </a:lnSpc>
              <a:spcBef>
                <a:spcPts val="0"/>
              </a:spcBef>
              <a:spcAft>
                <a:spcPts val="0"/>
              </a:spcAft>
              <a:buClrTx/>
              <a:buSzTx/>
              <a:tabLst/>
            </a:pPr>
            <a:endParaRPr lang="en-US" sz="3600" dirty="0"/>
          </a:p>
          <a:p>
            <a:pPr marR="0" algn="l" defTabSz="2438338" rtl="0" fontAlgn="auto" latinLnBrk="0" hangingPunct="0">
              <a:lnSpc>
                <a:spcPct val="100000"/>
              </a:lnSpc>
              <a:spcBef>
                <a:spcPts val="0"/>
              </a:spcBef>
              <a:spcAft>
                <a:spcPts val="0"/>
              </a:spcAft>
              <a:buClrTx/>
              <a:buSzTx/>
              <a:tabLst/>
            </a:pPr>
            <a:r>
              <a:rPr lang="en-US" sz="3600" dirty="0"/>
              <a:t>Cycle 1 proposals are limited to observations 10-200 </a:t>
            </a:r>
            <a:r>
              <a:rPr lang="en-US" sz="3600" dirty="0" err="1"/>
              <a:t>ks</a:t>
            </a:r>
            <a:r>
              <a:rPr lang="en-US" sz="3600" dirty="0"/>
              <a:t> per pointing.  Multiple </a:t>
            </a:r>
            <a:r>
              <a:rPr lang="en-US" sz="3600" dirty="0" err="1"/>
              <a:t>pointings</a:t>
            </a:r>
            <a:r>
              <a:rPr lang="en-US" sz="3600" dirty="0"/>
              <a:t> of a single target (at different binary phases, different positions within an extended objects) may total &gt;200 </a:t>
            </a:r>
            <a:r>
              <a:rPr lang="en-US" sz="3600" dirty="0" err="1"/>
              <a:t>ks</a:t>
            </a:r>
            <a:r>
              <a:rPr lang="en-US" sz="3600" dirty="0"/>
              <a:t>.</a:t>
            </a:r>
          </a:p>
          <a:p>
            <a:pPr marR="0" algn="l" defTabSz="2438338" rtl="0" fontAlgn="auto" latinLnBrk="0" hangingPunct="0">
              <a:lnSpc>
                <a:spcPct val="100000"/>
              </a:lnSpc>
              <a:spcBef>
                <a:spcPts val="0"/>
              </a:spcBef>
              <a:spcAft>
                <a:spcPts val="0"/>
              </a:spcAft>
              <a:buClrTx/>
              <a:buSzTx/>
              <a:tabLst/>
            </a:pPr>
            <a:endParaRPr lang="en-US" sz="3600" dirty="0"/>
          </a:p>
          <a:p>
            <a:pPr marR="0" algn="l" defTabSz="2438338" rtl="0" fontAlgn="auto" latinLnBrk="0" hangingPunct="0">
              <a:lnSpc>
                <a:spcPct val="100000"/>
              </a:lnSpc>
              <a:spcBef>
                <a:spcPts val="0"/>
              </a:spcBef>
              <a:spcAft>
                <a:spcPts val="0"/>
              </a:spcAft>
              <a:buClrTx/>
              <a:buSzTx/>
              <a:tabLst/>
            </a:pPr>
            <a:r>
              <a:rPr lang="en-US" sz="3600" dirty="0"/>
              <a:t>Cycle 1 proposals must not exceed 600 </a:t>
            </a:r>
            <a:r>
              <a:rPr lang="en-US" sz="3600" dirty="0" err="1"/>
              <a:t>ks</a:t>
            </a:r>
            <a:r>
              <a:rPr lang="en-US" sz="3600" dirty="0"/>
              <a:t> per proposal.</a:t>
            </a:r>
          </a:p>
          <a:p>
            <a:pPr marR="0" algn="l" defTabSz="2438338" rtl="0" fontAlgn="auto" latinLnBrk="0" hangingPunct="0">
              <a:lnSpc>
                <a:spcPct val="100000"/>
              </a:lnSpc>
              <a:spcBef>
                <a:spcPts val="0"/>
              </a:spcBef>
              <a:spcAft>
                <a:spcPts val="0"/>
              </a:spcAft>
              <a:buClrTx/>
              <a:buSzTx/>
              <a:tabLst/>
            </a:pPr>
            <a:endParaRPr lang="en-US" sz="3600" dirty="0"/>
          </a:p>
          <a:p>
            <a:pPr marR="0" algn="l" defTabSz="2438338" rtl="0" fontAlgn="auto" latinLnBrk="0" hangingPunct="0">
              <a:lnSpc>
                <a:spcPct val="100000"/>
              </a:lnSpc>
              <a:spcBef>
                <a:spcPts val="0"/>
              </a:spcBef>
              <a:spcAft>
                <a:spcPts val="0"/>
              </a:spcAft>
              <a:buClrTx/>
              <a:buSzTx/>
              <a:tabLst/>
            </a:pPr>
            <a:r>
              <a:rPr lang="en-US" sz="3600" dirty="0"/>
              <a:t>There is no mechanism within Cycle 1 to grant coordinated observing time of other observatories; there are no current solicitations by other observatories that can grant coordinated observing time on XRISM.</a:t>
            </a:r>
          </a:p>
          <a:p>
            <a:pPr marR="0" algn="l" defTabSz="2438338" rtl="0" fontAlgn="auto" latinLnBrk="0" hangingPunct="0">
              <a:lnSpc>
                <a:spcPct val="100000"/>
              </a:lnSpc>
              <a:spcBef>
                <a:spcPts val="0"/>
              </a:spcBef>
              <a:spcAft>
                <a:spcPts val="0"/>
              </a:spcAft>
              <a:buClrTx/>
              <a:buSzTx/>
              <a:tabLst/>
            </a:pPr>
            <a:endParaRPr lang="en-US" sz="3600" dirty="0"/>
          </a:p>
          <a:p>
            <a:pPr marR="0" algn="l" defTabSz="2438338" rtl="0" fontAlgn="auto" latinLnBrk="0" hangingPunct="0">
              <a:lnSpc>
                <a:spcPct val="100000"/>
              </a:lnSpc>
              <a:spcBef>
                <a:spcPts val="0"/>
              </a:spcBef>
              <a:spcAft>
                <a:spcPts val="0"/>
              </a:spcAft>
              <a:buClrTx/>
              <a:buSzTx/>
              <a:tabLst/>
            </a:pPr>
            <a:r>
              <a:rPr lang="en-US" sz="3600" dirty="0"/>
              <a:t>As of this writing, Cycle 1 proposals </a:t>
            </a:r>
            <a:r>
              <a:rPr lang="en-US" sz="3600" dirty="0">
                <a:solidFill>
                  <a:srgbClr val="FF0000"/>
                </a:solidFill>
              </a:rPr>
              <a:t>must assume the Gate Valve-closed configuration </a:t>
            </a:r>
            <a:r>
              <a:rPr lang="en-US" sz="3600" dirty="0"/>
              <a:t>for Resolve.</a:t>
            </a:r>
          </a:p>
          <a:p>
            <a:pPr marR="0" algn="l" defTabSz="2438338" rtl="0" fontAlgn="auto" latinLnBrk="0" hangingPunct="0">
              <a:lnSpc>
                <a:spcPct val="100000"/>
              </a:lnSpc>
              <a:spcBef>
                <a:spcPts val="0"/>
              </a:spcBef>
              <a:spcAft>
                <a:spcPts val="0"/>
              </a:spcAft>
              <a:buClrTx/>
              <a:buSzTx/>
              <a:tabLst/>
            </a:pPr>
            <a:endParaRPr lang="en-US" sz="3600" dirty="0"/>
          </a:p>
          <a:p>
            <a:pPr marR="0" algn="l" defTabSz="2438338" rtl="0" fontAlgn="auto" latinLnBrk="0" hangingPunct="0">
              <a:lnSpc>
                <a:spcPct val="100000"/>
              </a:lnSpc>
              <a:spcBef>
                <a:spcPts val="0"/>
              </a:spcBef>
              <a:spcAft>
                <a:spcPts val="0"/>
              </a:spcAft>
              <a:buClrTx/>
              <a:buSzTx/>
              <a:tabLst/>
            </a:pPr>
            <a:r>
              <a:rPr lang="en-US" sz="3600" dirty="0"/>
              <a:t> </a:t>
            </a:r>
          </a:p>
          <a:p>
            <a:pPr marR="0" algn="l" defTabSz="2438338"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19061679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7165946" y="616877"/>
            <a:ext cx="10039608"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Who May Propose ... and where</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785811" y="2238524"/>
            <a:ext cx="22431375" cy="10628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3600" dirty="0"/>
              <a:t>The institutional affiliation of the PI determines the agency to which proposals should be submitted. There are no restrictions on the affiliations of the co-Is.</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3600" b="0" i="0" u="none" strike="noStrike" cap="none" spc="0" normalizeH="0" baseline="0" dirty="0">
                <a:ln>
                  <a:noFill/>
                </a:ln>
                <a:solidFill>
                  <a:srgbClr val="FF0000"/>
                </a:solidFill>
                <a:effectLst/>
                <a:uFillTx/>
                <a:latin typeface="+mn-lt"/>
                <a:ea typeface="+mn-ea"/>
                <a:cs typeface="+mn-cs"/>
                <a:sym typeface="Helvetica Neue"/>
              </a:rPr>
              <a:t>NASA</a:t>
            </a:r>
            <a:r>
              <a:rPr kumimoji="0" lang="en-US" sz="3600" b="0" i="0" u="none" strike="noStrike" cap="none" spc="0" normalizeH="0" baseline="0" dirty="0">
                <a:ln>
                  <a:noFill/>
                </a:ln>
                <a:solidFill>
                  <a:srgbClr val="FFFFFF"/>
                </a:solidFill>
                <a:effectLst/>
                <a:uFillTx/>
                <a:latin typeface="+mn-lt"/>
                <a:ea typeface="+mn-ea"/>
                <a:cs typeface="+mn-cs"/>
                <a:sym typeface="Helvetica Neue"/>
              </a:rPr>
              <a:t> solicitation for researchers based in the US and Canada (</a:t>
            </a:r>
            <a:r>
              <a:rPr lang="en-US" sz="3600" dirty="0"/>
              <a:t>https://</a:t>
            </a:r>
            <a:r>
              <a:rPr lang="en-US" sz="3600" dirty="0" err="1"/>
              <a:t>heasarc.gsfc.nasa.gov</a:t>
            </a:r>
            <a:r>
              <a:rPr lang="en-US" sz="3600" dirty="0"/>
              <a:t>/docs/</a:t>
            </a:r>
            <a:r>
              <a:rPr lang="en-US" sz="3600" dirty="0" err="1"/>
              <a:t>xrism</a:t>
            </a:r>
            <a:r>
              <a:rPr lang="en-US" sz="3600" dirty="0"/>
              <a:t>/proposals/</a:t>
            </a:r>
            <a:r>
              <a:rPr lang="en-US" sz="3600" dirty="0" err="1"/>
              <a:t>propthread.html</a:t>
            </a:r>
            <a:r>
              <a:rPr lang="en-US" sz="3600" dirty="0"/>
              <a:t>)</a:t>
            </a:r>
            <a:r>
              <a:rPr kumimoji="0" lang="en-US" sz="3600" b="0" i="0" u="none" strike="noStrike" cap="none" spc="0" normalizeH="0" baseline="0" dirty="0">
                <a:ln>
                  <a:noFill/>
                </a:ln>
                <a:solidFill>
                  <a:srgbClr val="FFFFFF"/>
                </a:solidFill>
                <a:effectLst/>
                <a:uFillTx/>
                <a:latin typeface="+mn-lt"/>
                <a:ea typeface="+mn-ea"/>
                <a:cs typeface="+mn-cs"/>
                <a:sym typeface="Helvetica Neue"/>
              </a:rPr>
              <a:t> - </a:t>
            </a:r>
            <a:r>
              <a:rPr lang="en-US" sz="3600" dirty="0"/>
              <a:t>44% of total GO time, proposal deadline of 4:30 pm EDT on April 4, 2024, proposals must be written in English and be dual-anonymous. See also “Type 2 proposal” for US-based researchers.</a:t>
            </a: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lang="en-US" sz="3600" dirty="0">
                <a:solidFill>
                  <a:srgbClr val="FF0000"/>
                </a:solidFill>
              </a:rPr>
              <a:t>ESA </a:t>
            </a:r>
            <a:r>
              <a:rPr lang="en-US" sz="3600" dirty="0"/>
              <a:t>solicitation for researchers based in ESA member countries and cooperating states (</a:t>
            </a:r>
            <a:r>
              <a:rPr lang="en-US" sz="3600" dirty="0">
                <a:hlinkClick r:id="rId2"/>
              </a:rPr>
              <a:t>https://www.cosmos.esa.int/web/xrism/announcements-of-opportunity</a:t>
            </a:r>
            <a:r>
              <a:rPr lang="en-US" sz="3600" dirty="0"/>
              <a:t>) – 8% of total GO time, proposal deadline of 12:30 p.m. Central European Time on April 4, 2024, not dual anonymous.</a:t>
            </a: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3600" b="0" i="0" u="none" strike="noStrike" cap="none" spc="0" normalizeH="0" baseline="0" dirty="0">
                <a:ln>
                  <a:noFill/>
                </a:ln>
                <a:solidFill>
                  <a:srgbClr val="FF0000"/>
                </a:solidFill>
                <a:effectLst/>
                <a:uFillTx/>
                <a:latin typeface="+mn-lt"/>
                <a:ea typeface="+mn-ea"/>
                <a:cs typeface="+mn-cs"/>
                <a:sym typeface="Helvetica Neue"/>
              </a:rPr>
              <a:t>JAXA</a:t>
            </a:r>
            <a:r>
              <a:rPr kumimoji="0" lang="en-US" sz="3600" b="0" i="0" u="none" strike="noStrike" cap="none" spc="0" normalizeH="0" baseline="0" dirty="0">
                <a:ln>
                  <a:noFill/>
                </a:ln>
                <a:solidFill>
                  <a:srgbClr val="FFFFFF"/>
                </a:solidFill>
                <a:effectLst/>
                <a:uFillTx/>
                <a:latin typeface="+mn-lt"/>
                <a:ea typeface="+mn-ea"/>
                <a:cs typeface="+mn-cs"/>
                <a:sym typeface="Helvetica Neue"/>
              </a:rPr>
              <a:t> solicitation for researchers in Japan and the </a:t>
            </a:r>
            <a:r>
              <a:rPr lang="en-US" sz="3600" dirty="0"/>
              <a:t>re</a:t>
            </a:r>
            <a:r>
              <a:rPr kumimoji="0" lang="en-US" sz="3600" b="0" i="0" u="none" strike="noStrike" cap="none" spc="0" normalizeH="0" baseline="0" dirty="0">
                <a:ln>
                  <a:noFill/>
                </a:ln>
                <a:solidFill>
                  <a:srgbClr val="FFFFFF"/>
                </a:solidFill>
                <a:effectLst/>
                <a:uFillTx/>
                <a:latin typeface="+mn-lt"/>
                <a:ea typeface="+mn-ea"/>
                <a:cs typeface="+mn-cs"/>
                <a:sym typeface="Helvetica Neue"/>
              </a:rPr>
              <a:t>st of the world (https://</a:t>
            </a:r>
            <a:r>
              <a:rPr kumimoji="0" lang="en-US" sz="3600" b="0" i="0" u="none" strike="noStrike" cap="none" spc="0" normalizeH="0" baseline="0" dirty="0" err="1">
                <a:ln>
                  <a:noFill/>
                </a:ln>
                <a:solidFill>
                  <a:srgbClr val="FFFFFF"/>
                </a:solidFill>
                <a:effectLst/>
                <a:uFillTx/>
                <a:latin typeface="+mn-lt"/>
                <a:ea typeface="+mn-ea"/>
                <a:cs typeface="+mn-cs"/>
                <a:sym typeface="Helvetica Neue"/>
              </a:rPr>
              <a:t>xrism.isas.jaxa.jp</a:t>
            </a:r>
            <a:r>
              <a:rPr kumimoji="0" lang="en-US" sz="3600" b="0" i="0" u="none" strike="noStrike" cap="none" spc="0" normalizeH="0" baseline="0" dirty="0">
                <a:ln>
                  <a:noFill/>
                </a:ln>
                <a:solidFill>
                  <a:srgbClr val="FFFFFF"/>
                </a:solidFill>
                <a:effectLst/>
                <a:uFillTx/>
                <a:latin typeface="+mn-lt"/>
                <a:ea typeface="+mn-ea"/>
                <a:cs typeface="+mn-cs"/>
                <a:sym typeface="Helvetica Neue"/>
              </a:rPr>
              <a:t>/research/proposer/announcement/</a:t>
            </a:r>
            <a:r>
              <a:rPr kumimoji="0" lang="en-US" sz="3600" b="0" i="0" u="none" strike="noStrike" cap="none" spc="0" normalizeH="0" baseline="0" dirty="0" err="1">
                <a:ln>
                  <a:noFill/>
                </a:ln>
                <a:solidFill>
                  <a:srgbClr val="FFFFFF"/>
                </a:solidFill>
                <a:effectLst/>
                <a:uFillTx/>
                <a:latin typeface="+mn-lt"/>
                <a:ea typeface="+mn-ea"/>
                <a:cs typeface="+mn-cs"/>
                <a:sym typeface="Helvetica Neue"/>
              </a:rPr>
              <a:t>index.html</a:t>
            </a:r>
            <a:r>
              <a:rPr kumimoji="0" lang="en-US" sz="3600" b="0" i="0" u="none" strike="noStrike" cap="none" spc="0" normalizeH="0" baseline="0" dirty="0">
                <a:ln>
                  <a:noFill/>
                </a:ln>
                <a:solidFill>
                  <a:srgbClr val="FFFFFF"/>
                </a:solidFill>
                <a:effectLst/>
                <a:uFillTx/>
                <a:latin typeface="+mn-lt"/>
                <a:ea typeface="+mn-ea"/>
                <a:cs typeface="+mn-cs"/>
                <a:sym typeface="Helvetica Neue"/>
              </a:rPr>
              <a:t>)</a:t>
            </a:r>
            <a:r>
              <a:rPr lang="en-US" sz="3600" dirty="0"/>
              <a:t> – 48% of total GO time, of which up to 4% will be made available to PIs outside Japan proposal deadline of 4:30 pm JST on April 4, 2024, not dual-anonymous.</a:t>
            </a:r>
          </a:p>
          <a:p>
            <a:pPr marR="0" algn="l" defTabSz="2438338"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Wingdings" pitchFamily="2" charset="2"/>
              <a:buChar char="q"/>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International teams should </a:t>
            </a:r>
            <a:r>
              <a:rPr kumimoji="0" lang="en-US" sz="3600" b="0" i="0" u="none" strike="noStrike" cap="none" spc="0" normalizeH="0" baseline="0" dirty="0">
                <a:ln>
                  <a:noFill/>
                </a:ln>
                <a:solidFill>
                  <a:srgbClr val="FF0000"/>
                </a:solidFill>
                <a:effectLst/>
                <a:uFillTx/>
                <a:latin typeface="+mn-lt"/>
                <a:ea typeface="+mn-ea"/>
                <a:cs typeface="+mn-cs"/>
                <a:sym typeface="Helvetica Neue"/>
              </a:rPr>
              <a:t>not</a:t>
            </a:r>
            <a:r>
              <a:rPr kumimoji="0" lang="en-US" sz="3600" b="0" i="0" u="none" strike="noStrike" cap="none" spc="0" normalizeH="0" baseline="0" dirty="0">
                <a:ln>
                  <a:noFill/>
                </a:ln>
                <a:solidFill>
                  <a:srgbClr val="FFFFFF"/>
                </a:solidFill>
                <a:effectLst/>
                <a:uFillTx/>
                <a:latin typeface="+mn-lt"/>
                <a:ea typeface="+mn-ea"/>
                <a:cs typeface="+mn-cs"/>
                <a:sym typeface="Helvetica Neue"/>
              </a:rPr>
              <a:t> submit identical/strongly overlapping proposals on the same targets with the same scientific objective to multiple agencies.</a:t>
            </a:r>
            <a:endParaRPr lang="en-US" sz="3600" dirty="0"/>
          </a:p>
          <a:p>
            <a:pPr marR="0" algn="l" defTabSz="2438338" rtl="0" fontAlgn="auto" latinLnBrk="0" hangingPunct="0">
              <a:lnSpc>
                <a:spcPct val="100000"/>
              </a:lnSpc>
              <a:spcBef>
                <a:spcPts val="0"/>
              </a:spcBef>
              <a:spcAft>
                <a:spcPts val="0"/>
              </a:spcAft>
              <a:buClrTx/>
              <a:buSzTx/>
              <a:tabLst/>
            </a:pPr>
            <a:endParaRPr lang="en-US" sz="3600" dirty="0"/>
          </a:p>
          <a:p>
            <a:pPr marR="0" algn="l" defTabSz="2438338"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2070062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9954372" y="616877"/>
            <a:ext cx="446276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Target </a:t>
            </a:r>
            <a:r>
              <a:rPr lang="en-US" sz="5400" dirty="0" err="1"/>
              <a:t>Prioirty</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785811" y="2470572"/>
            <a:ext cx="22431375" cy="9520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3600" dirty="0"/>
              <a:t>Accepted targets will be classified into three priority categories – while target priority is expected to be correlated with proposal </a:t>
            </a:r>
            <a:r>
              <a:rPr lang="en-US" sz="3600" dirty="0" err="1"/>
              <a:t>rankin</a:t>
            </a:r>
            <a:r>
              <a:rPr lang="en-US" sz="3600" dirty="0"/>
              <a:t>, there is no requirement for a </a:t>
            </a:r>
            <a:r>
              <a:rPr lang="en-US" sz="3600" dirty="0" err="1"/>
              <a:t>strinct</a:t>
            </a:r>
            <a:r>
              <a:rPr lang="en-US" sz="3600" dirty="0"/>
              <a:t> linkage – for example,  a highly ranked proposal might be awarded one priority A and one priority C target).</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3600" b="0" i="0" u="none" strike="noStrike" cap="none" spc="0" normalizeH="0" baseline="0" dirty="0">
                <a:ln>
                  <a:noFill/>
                </a:ln>
                <a:solidFill>
                  <a:srgbClr val="FF0000"/>
                </a:solidFill>
                <a:effectLst/>
                <a:uFillTx/>
                <a:latin typeface="+mn-lt"/>
                <a:ea typeface="+mn-ea"/>
                <a:cs typeface="+mn-cs"/>
                <a:sym typeface="Helvetica Neue"/>
              </a:rPr>
              <a:t>Priority A targets</a:t>
            </a:r>
            <a:r>
              <a:rPr kumimoji="0" lang="en-US" sz="3600" b="0" i="0" u="none" strike="noStrike" cap="none" spc="0" normalizeH="0" baseline="0" dirty="0">
                <a:ln>
                  <a:noFill/>
                </a:ln>
                <a:solidFill>
                  <a:srgbClr val="FFFFFF"/>
                </a:solidFill>
                <a:effectLst/>
                <a:uFillTx/>
                <a:latin typeface="+mn-lt"/>
                <a:ea typeface="+mn-ea"/>
                <a:cs typeface="+mn-cs"/>
                <a:sym typeface="Helvetica Neue"/>
              </a:rPr>
              <a:t> (comprising 50% of available GO time) are guaranteed to be observed, with highest priority for observation scheduling.50% of available time. </a:t>
            </a:r>
            <a:r>
              <a:rPr lang="en-US" sz="3600" dirty="0"/>
              <a:t>Time-critical or TOO targets must be Priority A. If not carried out during Cycle 1, Non-TOO Priority A targets will be automatically retained in the target list for observation during future cycles (unless the time-critical condition makes it impossible). If unforeseen issues with the observatory, downlink station etc. reduce the achieved exposure time, Priority A observations will not be considered complete unless 90% of approved exposure time is achieved; in such cases, supplementary observations will be automatically scheduled.</a:t>
            </a: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lang="en-US" sz="3600" dirty="0">
                <a:solidFill>
                  <a:srgbClr val="FF0000"/>
                </a:solidFill>
              </a:rPr>
              <a:t>Priority B targets</a:t>
            </a:r>
            <a:r>
              <a:rPr lang="en-US" sz="3600" dirty="0"/>
              <a:t> (40% of available time) are guaranteed to be observed. If unobserved during Cycle 1, Priority B targets will be automatically retained for future cycles. Priority B observations will be considered complete if 70% of approved exposure time is achieved. </a:t>
            </a: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3600" b="0" i="0" u="none" strike="noStrike" cap="none" spc="0" normalizeH="0" baseline="0" dirty="0">
                <a:ln>
                  <a:noFill/>
                </a:ln>
                <a:solidFill>
                  <a:srgbClr val="FF0000"/>
                </a:solidFill>
                <a:effectLst/>
                <a:uFillTx/>
                <a:latin typeface="+mn-lt"/>
                <a:ea typeface="+mn-ea"/>
                <a:cs typeface="+mn-cs"/>
                <a:sym typeface="Helvetica Neue"/>
              </a:rPr>
              <a:t>Priority C targets</a:t>
            </a:r>
            <a:r>
              <a:rPr kumimoji="0" lang="en-US" sz="3600" b="0" i="0" u="none" strike="noStrike" cap="none" spc="0" normalizeH="0" baseline="0" dirty="0">
                <a:ln>
                  <a:noFill/>
                </a:ln>
                <a:solidFill>
                  <a:srgbClr val="FFFFFF"/>
                </a:solidFill>
                <a:effectLst/>
                <a:uFillTx/>
                <a:latin typeface="+mn-lt"/>
                <a:ea typeface="+mn-ea"/>
                <a:cs typeface="+mn-cs"/>
                <a:sym typeface="Helvetica Neue"/>
              </a:rPr>
              <a:t> (50% of available time) will be used as </a:t>
            </a:r>
            <a:r>
              <a:rPr lang="en-US" sz="3600" dirty="0"/>
              <a:t>scheduling fillers, with the expectation that ~20% (in terms of exposure time) will be observed.  Unobserved Priority C targets will not be carried over to subsequent cycles, and incomplete observations will not result in supplementary observations.</a:t>
            </a: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3512214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EB905-867D-4266-BC98-D65D560782C3}"/>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 name="TextBox 2">
            <a:extLst>
              <a:ext uri="{FF2B5EF4-FFF2-40B4-BE49-F238E27FC236}">
                <a16:creationId xmlns:a16="http://schemas.microsoft.com/office/drawing/2014/main" id="{62EA7370-87FD-683B-3D9E-8898F9FE9B30}"/>
              </a:ext>
            </a:extLst>
          </p:cNvPr>
          <p:cNvSpPr txBox="1"/>
          <p:nvPr/>
        </p:nvSpPr>
        <p:spPr>
          <a:xfrm>
            <a:off x="4217317" y="904807"/>
            <a:ext cx="1556836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Exposure Time, Target Priority and Related Issues</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203BF670-5389-7F6A-053F-E1CA20AFFF83}"/>
              </a:ext>
            </a:extLst>
          </p:cNvPr>
          <p:cNvSpPr txBox="1"/>
          <p:nvPr/>
        </p:nvSpPr>
        <p:spPr>
          <a:xfrm>
            <a:off x="1621101" y="2119347"/>
            <a:ext cx="20760796" cy="9951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lang="en-US" sz="4000" dirty="0"/>
              <a:t>Proposals must specify the total good on-source time of the observation after standard GTI-based data screening (Earth occultation, SAA passages etc.) but not for dead-time.</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Observations </a:t>
            </a:r>
            <a:r>
              <a:rPr lang="en-US" sz="4000" dirty="0"/>
              <a:t>will be scheduled to achieve the approved exposure time plus a small margin, often (but not always) in a single visit.</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Time-critical observations (for coordination with another observatory, monitoring observations, observations for specific binary phases, roll-constrained observation, and any other reason</a:t>
            </a:r>
            <a:r>
              <a:rPr lang="en-US" sz="4000" dirty="0"/>
              <a:t>s) are allowed but must be approved at priority A.</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TOO observations  (of specific targets, remember) must be approved at priority A.</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lang="en-US" sz="4000" dirty="0"/>
              <a:t>If approved exposure time was not achieved (interruption by TOO, spacecraft or downlink issues), supplementary observations will be scheduled.</a:t>
            </a: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lang="en-US" sz="4000" dirty="0"/>
              <a:t>Priority C targets are schedule fillers – if not observed within the cycle for which they were approved, they will not be carried over to the next cycle.</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Priority A &amp; B targets will </a:t>
            </a:r>
            <a:r>
              <a:rPr lang="en-US" sz="4000" dirty="0"/>
              <a:t>be carried over to subsequent cycles if necessary, except (1) untriggered TOO targets; and (2) time critical observations whose constraints can no longer be met.</a:t>
            </a: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Wingdings" pitchFamily="2" charset="2"/>
              <a:buChar char="v"/>
              <a:tabLst/>
            </a:pP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48962057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77492-F1DC-AEB7-D32B-4999E41F24E6}"/>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3" name="TextBox 2">
            <a:extLst>
              <a:ext uri="{FF2B5EF4-FFF2-40B4-BE49-F238E27FC236}">
                <a16:creationId xmlns:a16="http://schemas.microsoft.com/office/drawing/2014/main" id="{7A429645-7AA6-CC1A-4BA5-844DC3D18BE8}"/>
              </a:ext>
            </a:extLst>
          </p:cNvPr>
          <p:cNvSpPr txBox="1"/>
          <p:nvPr/>
        </p:nvSpPr>
        <p:spPr>
          <a:xfrm>
            <a:off x="7042016" y="631167"/>
            <a:ext cx="938558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Proposal Review and Merging</a:t>
            </a:r>
          </a:p>
        </p:txBody>
      </p:sp>
      <p:sp>
        <p:nvSpPr>
          <p:cNvPr id="4" name="TextBox 3">
            <a:extLst>
              <a:ext uri="{FF2B5EF4-FFF2-40B4-BE49-F238E27FC236}">
                <a16:creationId xmlns:a16="http://schemas.microsoft.com/office/drawing/2014/main" id="{239696F5-3E65-8F25-8C7F-944BD9FA1576}"/>
              </a:ext>
            </a:extLst>
          </p:cNvPr>
          <p:cNvSpPr txBox="1"/>
          <p:nvPr/>
        </p:nvSpPr>
        <p:spPr>
          <a:xfrm>
            <a:off x="1388533" y="2210061"/>
            <a:ext cx="21606933" cy="1056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0000"/>
                </a:solidFill>
                <a:effectLst/>
                <a:uFillTx/>
                <a:latin typeface="+mn-lt"/>
                <a:ea typeface="+mn-ea"/>
                <a:cs typeface="+mn-cs"/>
                <a:sym typeface="Helvetica Neue"/>
              </a:rPr>
              <a:t>Agency Reviews</a:t>
            </a:r>
            <a:r>
              <a:rPr kumimoji="0" lang="en-US" sz="4000" b="0" i="0" u="none" strike="noStrike" cap="none" spc="0" normalizeH="0" baseline="0" dirty="0">
                <a:ln>
                  <a:noFill/>
                </a:ln>
                <a:solidFill>
                  <a:srgbClr val="FFFFFF"/>
                </a:solidFill>
                <a:effectLst/>
                <a:uFillTx/>
                <a:latin typeface="+mn-lt"/>
                <a:ea typeface="+mn-ea"/>
                <a:cs typeface="+mn-cs"/>
                <a:sym typeface="Helvetica Neue"/>
              </a:rPr>
              <a:t>: each agency (JAXA, NASA and ESA) performs its </a:t>
            </a:r>
            <a:r>
              <a:rPr lang="en-US" sz="4000" dirty="0"/>
              <a:t>own peer review to select best proposals for potential implementation.  But they do not make the final decision.</a:t>
            </a:r>
          </a:p>
          <a:p>
            <a:pPr marL="0" marR="0" indent="0" algn="l" defTabSz="2438338"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4000" dirty="0">
                <a:solidFill>
                  <a:srgbClr val="FF0000"/>
                </a:solidFill>
              </a:rPr>
              <a:t>International Merging</a:t>
            </a:r>
            <a:r>
              <a:rPr lang="en-US" sz="4000" dirty="0"/>
              <a:t>: Three observing lists will be combined into a single observing program.</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If a target is common among multiple (provisionally) accepted proposals, the merging committee shall consider if they are true overlaps or if significant differences exist.</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Merging: such overlaps may be resolved by awarding a single observation to both teams, who are strongly encouraged to collaborate, with one person designated as the principal PI (PPI).</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In some cases (e.g., proposer preference not to merge), one of the proposals may be dropped.</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lang="en-US" sz="4000" dirty="0"/>
              <a:t>Such merging will be performed on a target-by-target (not proposal-by-proposal) basis.</a:t>
            </a:r>
          </a:p>
          <a:p>
            <a:pPr marL="571500" marR="0" indent="-571500" algn="l" defTabSz="2438338" rtl="0" fontAlgn="auto" latinLnBrk="0" hangingPunct="0">
              <a:lnSpc>
                <a:spcPct val="100000"/>
              </a:lnSpc>
              <a:spcBef>
                <a:spcPts val="0"/>
              </a:spcBef>
              <a:spcAft>
                <a:spcPts val="0"/>
              </a:spcAft>
              <a:buClrTx/>
              <a:buSzTx/>
              <a:buFont typeface="Wingdings" pitchFamily="2" charset="2"/>
              <a:buChar char="Ø"/>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Non-merged targets may be affected </a:t>
            </a:r>
            <a:r>
              <a:rPr lang="en-US" sz="4000" dirty="0"/>
              <a:t>– priority might change, some may get dropped.</a:t>
            </a: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lang="en-US" sz="4000" dirty="0"/>
          </a:p>
          <a:p>
            <a:pPr marL="0" marR="0" indent="0" algn="l"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0000"/>
                </a:solidFill>
                <a:effectLst/>
                <a:uFillTx/>
                <a:latin typeface="+mn-lt"/>
                <a:ea typeface="+mn-ea"/>
                <a:cs typeface="+mn-cs"/>
                <a:sym typeface="Helvetica Neue"/>
              </a:rPr>
              <a:t>Final Program</a:t>
            </a:r>
            <a:r>
              <a:rPr kumimoji="0" lang="en-US" sz="4000" b="0" i="0" u="none" strike="noStrike" cap="none" spc="0" normalizeH="0" baseline="0" dirty="0">
                <a:ln>
                  <a:noFill/>
                </a:ln>
                <a:solidFill>
                  <a:srgbClr val="FFFFFF"/>
                </a:solidFill>
                <a:effectLst/>
                <a:uFillTx/>
                <a:latin typeface="+mn-lt"/>
                <a:ea typeface="+mn-ea"/>
                <a:cs typeface="+mn-cs"/>
                <a:sym typeface="Helvetica Neue"/>
              </a:rPr>
              <a:t>: 50 percent of available time for priority A targets, 40 percent for priority B, and 50 percent for priority), and with appropriate balance among agencies.</a:t>
            </a:r>
          </a:p>
          <a:p>
            <a:pPr marL="0" marR="0" indent="0" algn="l" defTabSz="2438338"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36573142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6998441" y="616877"/>
            <a:ext cx="1037463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Events after the Merging Meeting</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970063" y="2162324"/>
            <a:ext cx="22431375" cy="10628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For Cycle 1, the </a:t>
            </a:r>
            <a:r>
              <a:rPr lang="en-US" sz="3600" dirty="0"/>
              <a:t>Merging Meeting will likely take place in early July, 2024. After some additional checks, the final target list will be published on the web and results (including possible mergers) are communicated back to the three agencies.</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t>For US-based proposers with accepted proposals, there is a phase 2 process to request funding.</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lang="en-US" sz="3600" dirty="0"/>
              <a:t>Next steps: Long-term and short-term observing schedules will be developed.</a:t>
            </a:r>
          </a:p>
          <a:p>
            <a:pPr marL="0" marR="0" indent="0" algn="l" defTabSz="2438338" rtl="0" fontAlgn="auto" latinLnBrk="0" hangingPunct="0">
              <a:lnSpc>
                <a:spcPct val="100000"/>
              </a:lnSpc>
              <a:spcBef>
                <a:spcPts val="0"/>
              </a:spcBef>
              <a:spcAft>
                <a:spcPts val="0"/>
              </a:spcAft>
              <a:buClrTx/>
              <a:buSzTx/>
              <a:buFontTx/>
              <a:buNone/>
              <a:tabLst/>
            </a:pPr>
            <a:r>
              <a:rPr lang="en-US" sz="3600" dirty="0"/>
              <a:t>	Some PIs with accepted time-critical proposals may be contacted if there are questions.</a:t>
            </a:r>
          </a:p>
          <a:p>
            <a:pPr marL="0" marR="0" indent="0" algn="l" defTabSz="2438338" rtl="0" fontAlgn="auto" latinLnBrk="0" hangingPunct="0">
              <a:lnSpc>
                <a:spcPct val="100000"/>
              </a:lnSpc>
              <a:spcBef>
                <a:spcPts val="0"/>
              </a:spcBef>
              <a:spcAft>
                <a:spcPts val="0"/>
              </a:spcAft>
              <a:buClrTx/>
              <a:buSzTx/>
              <a:buFontTx/>
              <a:buNone/>
              <a:tabLst/>
            </a:pPr>
            <a:r>
              <a:rPr lang="en-US" sz="3600" dirty="0"/>
              <a:t>Note that some long </a:t>
            </a:r>
            <a:r>
              <a:rPr lang="en-US" sz="3600" dirty="0" err="1"/>
              <a:t>pointings</a:t>
            </a:r>
            <a:r>
              <a:rPr lang="en-US" sz="3600" dirty="0"/>
              <a:t> may have to be broken up into multiple pieces for operational reasons.</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lang="en-US" sz="3600" dirty="0"/>
              <a:t>When an observation is put in the short-term schedule, the PI will be contacted to double-check the parameters.  If there is significant change in the instrument performance or our understanding of the instrument performance, this will be communicated at this stage or before.</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lang="en-US" sz="3600" dirty="0"/>
              <a:t>Small (&lt;~Resolve FOV) adjustments in the pointing direction is possible at this stage, particularly ones that depend on the actual roll angle of the actual observation.  This could allow for, e.g., better tiling of extended sources, or an offset pointing of a bright point-like source.  Larger adjustments, particularly those based solely on science, may be rejected.</a:t>
            </a:r>
          </a:p>
          <a:p>
            <a:pPr marR="0" algn="l" defTabSz="2438338"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22444503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5972519" y="616877"/>
            <a:ext cx="1242647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Three different installations of ARK/RPS</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785811" y="2278456"/>
            <a:ext cx="22431375" cy="10074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ARK/RPS has been developed and maintained at NASA for many Goddard-supported missions – currently used for </a:t>
            </a:r>
            <a:r>
              <a:rPr kumimoji="0" lang="en-US" sz="3600" b="0" i="1" u="none" strike="noStrike" cap="none" spc="0" normalizeH="0" baseline="0" dirty="0" err="1">
                <a:ln>
                  <a:noFill/>
                </a:ln>
                <a:solidFill>
                  <a:srgbClr val="FFFFFF"/>
                </a:solidFill>
                <a:effectLst/>
                <a:uFillTx/>
                <a:latin typeface="+mn-lt"/>
                <a:ea typeface="+mn-ea"/>
                <a:cs typeface="+mn-cs"/>
                <a:sym typeface="Helvetica Neue"/>
              </a:rPr>
              <a:t>NuSTAR</a:t>
            </a:r>
            <a:r>
              <a:rPr kumimoji="0" lang="en-US" sz="3600" b="0" i="1" u="none" strike="noStrike" cap="none" spc="0" normalizeH="0" baseline="0" dirty="0">
                <a:ln>
                  <a:noFill/>
                </a:ln>
                <a:solidFill>
                  <a:srgbClr val="FFFFFF"/>
                </a:solidFill>
                <a:effectLst/>
                <a:uFillTx/>
                <a:latin typeface="+mn-lt"/>
                <a:ea typeface="+mn-ea"/>
                <a:cs typeface="+mn-cs"/>
                <a:sym typeface="Helvetica Neue"/>
              </a:rPr>
              <a:t>,</a:t>
            </a:r>
            <a:r>
              <a:rPr kumimoji="0" lang="en-US" sz="3600" b="0" i="0" u="none" strike="noStrike" cap="none" spc="0" normalizeH="0" baseline="0" dirty="0">
                <a:ln>
                  <a:noFill/>
                </a:ln>
                <a:solidFill>
                  <a:srgbClr val="FFFFFF"/>
                </a:solidFill>
                <a:effectLst/>
                <a:uFillTx/>
                <a:latin typeface="+mn-lt"/>
                <a:ea typeface="+mn-ea"/>
                <a:cs typeface="+mn-cs"/>
                <a:sym typeface="Helvetica Neue"/>
              </a:rPr>
              <a:t> </a:t>
            </a:r>
            <a:r>
              <a:rPr kumimoji="0" lang="en-US" sz="3600" b="0" i="1" u="none" strike="noStrike" cap="none" spc="0" normalizeH="0" baseline="0" dirty="0">
                <a:ln>
                  <a:noFill/>
                </a:ln>
                <a:solidFill>
                  <a:srgbClr val="FFFFFF"/>
                </a:solidFill>
                <a:effectLst/>
                <a:uFillTx/>
                <a:latin typeface="+mn-lt"/>
                <a:ea typeface="+mn-ea"/>
                <a:cs typeface="+mn-cs"/>
                <a:sym typeface="Helvetica Neue"/>
              </a:rPr>
              <a:t>NICER</a:t>
            </a:r>
            <a:r>
              <a:rPr kumimoji="0" lang="en-US" sz="3600" b="0" i="0" u="none" strike="noStrike" cap="none" spc="0" normalizeH="0" baseline="0" dirty="0">
                <a:ln>
                  <a:noFill/>
                </a:ln>
                <a:solidFill>
                  <a:srgbClr val="FFFFFF"/>
                </a:solidFill>
                <a:effectLst/>
                <a:uFillTx/>
                <a:latin typeface="+mn-lt"/>
                <a:ea typeface="+mn-ea"/>
                <a:cs typeface="+mn-cs"/>
                <a:sym typeface="Helvetica Neue"/>
              </a:rPr>
              <a:t>, </a:t>
            </a:r>
            <a:r>
              <a:rPr kumimoji="0" lang="en-US" sz="3600" b="0" i="1" u="none" strike="noStrike" cap="none" spc="0" normalizeH="0" baseline="0" dirty="0">
                <a:ln>
                  <a:noFill/>
                </a:ln>
                <a:solidFill>
                  <a:srgbClr val="FFFFFF"/>
                </a:solidFill>
                <a:effectLst/>
                <a:uFillTx/>
                <a:latin typeface="+mn-lt"/>
                <a:ea typeface="+mn-ea"/>
                <a:cs typeface="+mn-cs"/>
                <a:sym typeface="Helvetica Neue"/>
              </a:rPr>
              <a:t>IXPE</a:t>
            </a:r>
            <a:r>
              <a:rPr kumimoji="0" lang="en-US" sz="3600" b="0" i="0" u="none" strike="noStrike" cap="none" spc="0" normalizeH="0" baseline="0" dirty="0">
                <a:ln>
                  <a:noFill/>
                </a:ln>
                <a:solidFill>
                  <a:srgbClr val="FFFFFF"/>
                </a:solidFill>
                <a:effectLst/>
                <a:uFillTx/>
                <a:latin typeface="+mn-lt"/>
                <a:ea typeface="+mn-ea"/>
                <a:cs typeface="+mn-cs"/>
                <a:sym typeface="Helvetica Neue"/>
              </a:rPr>
              <a:t>, </a:t>
            </a:r>
            <a:r>
              <a:rPr kumimoji="0" lang="en-US" sz="3600" b="0" i="1" u="none" strike="noStrike" cap="none" spc="0" normalizeH="0" baseline="0" dirty="0">
                <a:ln>
                  <a:noFill/>
                </a:ln>
                <a:solidFill>
                  <a:srgbClr val="FFFFFF"/>
                </a:solidFill>
                <a:effectLst/>
                <a:uFillTx/>
                <a:latin typeface="+mn-lt"/>
                <a:ea typeface="+mn-ea"/>
                <a:cs typeface="+mn-cs"/>
                <a:sym typeface="Helvetica Neue"/>
              </a:rPr>
              <a:t>Swift</a:t>
            </a:r>
            <a:r>
              <a:rPr kumimoji="0" lang="en-US" sz="3600" b="0" i="0" u="none" strike="noStrike" cap="none" spc="0" normalizeH="0" baseline="0" dirty="0">
                <a:ln>
                  <a:noFill/>
                </a:ln>
                <a:solidFill>
                  <a:srgbClr val="FFFFFF"/>
                </a:solidFill>
                <a:effectLst/>
                <a:uFillTx/>
                <a:latin typeface="+mn-lt"/>
                <a:ea typeface="+mn-ea"/>
                <a:cs typeface="+mn-cs"/>
                <a:sym typeface="Helvetica Neue"/>
              </a:rPr>
              <a:t>, </a:t>
            </a:r>
            <a:r>
              <a:rPr kumimoji="0" lang="en-US" sz="3600" b="0" i="1" u="none" strike="noStrike" cap="none" spc="0" normalizeH="0" baseline="0" dirty="0">
                <a:ln>
                  <a:noFill/>
                </a:ln>
                <a:solidFill>
                  <a:srgbClr val="FFFFFF"/>
                </a:solidFill>
                <a:effectLst/>
                <a:uFillTx/>
                <a:latin typeface="+mn-lt"/>
                <a:ea typeface="+mn-ea"/>
                <a:cs typeface="+mn-cs"/>
                <a:sym typeface="Helvetica Neue"/>
              </a:rPr>
              <a:t>Fermi</a:t>
            </a:r>
            <a:r>
              <a:rPr kumimoji="0" lang="en-US" sz="3600" b="0" i="0" u="none" strike="noStrike" cap="none" spc="0" normalizeH="0" baseline="0" dirty="0">
                <a:ln>
                  <a:noFill/>
                </a:ln>
                <a:solidFill>
                  <a:srgbClr val="FFFFFF"/>
                </a:solidFill>
                <a:effectLst/>
                <a:uFillTx/>
                <a:latin typeface="+mn-lt"/>
                <a:ea typeface="+mn-ea"/>
                <a:cs typeface="+mn-cs"/>
                <a:sym typeface="Helvetica Neue"/>
              </a:rPr>
              <a:t>, and </a:t>
            </a:r>
            <a:r>
              <a:rPr kumimoji="0" lang="en-US" sz="3600" b="0" i="1" u="none" strike="noStrike" cap="none" spc="0" normalizeH="0" baseline="0" dirty="0">
                <a:ln>
                  <a:noFill/>
                </a:ln>
                <a:solidFill>
                  <a:srgbClr val="FFFFFF"/>
                </a:solidFill>
                <a:effectLst/>
                <a:uFillTx/>
                <a:latin typeface="+mn-lt"/>
                <a:ea typeface="+mn-ea"/>
                <a:cs typeface="+mn-cs"/>
                <a:sym typeface="Helvetica Neue"/>
              </a:rPr>
              <a:t>TESS</a:t>
            </a:r>
            <a:r>
              <a:rPr kumimoji="0" lang="en-US" sz="3600" b="0" i="0" u="none" strike="noStrike" cap="none" spc="0" normalizeH="0" baseline="0" dirty="0">
                <a:ln>
                  <a:noFill/>
                </a:ln>
                <a:solidFill>
                  <a:srgbClr val="FFFFFF"/>
                </a:solidFill>
                <a:effectLst/>
                <a:uFillTx/>
                <a:latin typeface="+mn-lt"/>
                <a:ea typeface="+mn-ea"/>
                <a:cs typeface="+mn-cs"/>
                <a:sym typeface="Helvetica Neue"/>
              </a:rPr>
              <a:t>.</a:t>
            </a:r>
          </a:p>
          <a:p>
            <a:pPr marL="0" marR="0" indent="0" algn="l" defTabSz="2438338" rtl="0" fontAlgn="auto" latinLnBrk="0" hangingPunct="0">
              <a:lnSpc>
                <a:spcPct val="100000"/>
              </a:lnSpc>
              <a:spcBef>
                <a:spcPts val="0"/>
              </a:spcBef>
              <a:spcAft>
                <a:spcPts val="0"/>
              </a:spcAft>
              <a:buClrTx/>
              <a:buSzTx/>
              <a:buFontTx/>
              <a:buNone/>
              <a:tabLst/>
            </a:pPr>
            <a:endParaRPr lang="en-US" sz="3600" dirty="0"/>
          </a:p>
          <a:p>
            <a:pPr marL="0" marR="0" indent="0" algn="l" defTabSz="2438338" rtl="0" fontAlgn="auto" latinLnBrk="0" hangingPunct="0">
              <a:lnSpc>
                <a:spcPct val="100000"/>
              </a:lnSpc>
              <a:spcBef>
                <a:spcPts val="0"/>
              </a:spcBef>
              <a:spcAft>
                <a:spcPts val="0"/>
              </a:spcAft>
              <a:buClrTx/>
              <a:buSzTx/>
              <a:buFontTx/>
              <a:buNone/>
              <a:tabLst/>
            </a:pPr>
            <a:r>
              <a:rPr lang="en-US" sz="3600" dirty="0"/>
              <a:t>NB, for XRISM, </a:t>
            </a:r>
            <a:r>
              <a:rPr lang="en-US" sz="3600" dirty="0">
                <a:solidFill>
                  <a:srgbClr val="FF0000"/>
                </a:solidFill>
              </a:rPr>
              <a:t>there are three parallel solicitations using three different installations of ARK/RPS. </a:t>
            </a:r>
            <a:r>
              <a:rPr lang="en-US" sz="3600" dirty="0">
                <a:solidFill>
                  <a:schemeClr val="tx1"/>
                </a:solidFill>
              </a:rPr>
              <a:t>We expect to open all three version by the end of January. For security reasons, </a:t>
            </a:r>
            <a:r>
              <a:rPr lang="en-US" sz="3600" dirty="0">
                <a:solidFill>
                  <a:srgbClr val="FF0000"/>
                </a:solidFill>
              </a:rPr>
              <a:t>ARK account information is not shared among the three versions.</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r>
              <a:rPr kumimoji="0" lang="en-US" sz="3600" b="0" i="0" u="none" strike="noStrike" cap="none" spc="0" normalizeH="0" baseline="0" dirty="0">
                <a:ln>
                  <a:noFill/>
                </a:ln>
                <a:solidFill>
                  <a:srgbClr val="FF0000"/>
                </a:solidFill>
                <a:effectLst/>
                <a:uFillTx/>
                <a:latin typeface="+mn-lt"/>
                <a:ea typeface="+mn-ea"/>
                <a:cs typeface="+mn-cs"/>
                <a:sym typeface="Helvetica Neue"/>
              </a:rPr>
              <a:t>First action:</a:t>
            </a:r>
            <a:r>
              <a:rPr kumimoji="0" lang="en-US" sz="3600" b="0" i="0" u="none" strike="noStrike" cap="none" spc="0" normalizeH="0" baseline="0" dirty="0">
                <a:ln>
                  <a:noFill/>
                </a:ln>
                <a:solidFill>
                  <a:srgbClr val="FFFFFF"/>
                </a:solidFill>
                <a:effectLst/>
                <a:uFillTx/>
                <a:latin typeface="+mn-lt"/>
                <a:ea typeface="+mn-ea"/>
                <a:cs typeface="+mn-cs"/>
                <a:sym typeface="Helvetica Neue"/>
              </a:rPr>
              <a:t> If you have never used ARK/RPS, or if you are submitting </a:t>
            </a:r>
            <a:r>
              <a:rPr lang="en-US" sz="3600" dirty="0"/>
              <a:t>a XRISM proposal to JAXA or to ESA, create an ARK account on the right installation of ARK/RPS, and join the XRISM group; PIs in US or Canada with an existing ARK/RPS account can simply join the XRISM group.  Note that we only have a mechanism to prevent submission of XRISM proposals to the wrong ARK/RPS, </a:t>
            </a:r>
            <a:r>
              <a:rPr lang="en-US" sz="3600" dirty="0">
                <a:solidFill>
                  <a:srgbClr val="FF0000"/>
                </a:solidFill>
              </a:rPr>
              <a:t>we do not have a mechanism to prevent you from joining the XRISM group in the wrong version of ARK/RPS </a:t>
            </a:r>
            <a:r>
              <a:rPr lang="en-US" sz="3600" dirty="0"/>
              <a:t>(e.g., researcher in Germany can create an account and  join XRISM group in the JAXA version of ARK/RPS, but they will be prevented from submitting a proposal to the JAXA ARK/RPS.)</a:t>
            </a:r>
          </a:p>
          <a:p>
            <a:pPr marL="457200" marR="0" indent="-457200" algn="l" defTabSz="2438338" rtl="0" fontAlgn="auto" latinLnBrk="0" hangingPunct="0">
              <a:lnSpc>
                <a:spcPct val="100000"/>
              </a:lnSpc>
              <a:spcBef>
                <a:spcPts val="0"/>
              </a:spcBef>
              <a:spcAft>
                <a:spcPts val="0"/>
              </a:spcAft>
              <a:buClrTx/>
              <a:buSzTx/>
              <a:buFont typeface="Wingdings" pitchFamily="2" charset="2"/>
              <a:buChar char="v"/>
              <a:tabLst/>
            </a:pPr>
            <a:endParaRPr lang="en-US" sz="3600" dirty="0"/>
          </a:p>
          <a:p>
            <a:pPr marR="0" algn="l" defTabSz="2438338" rtl="0" fontAlgn="auto" latinLnBrk="0" hangingPunct="0">
              <a:lnSpc>
                <a:spcPct val="100000"/>
              </a:lnSpc>
              <a:spcBef>
                <a:spcPts val="0"/>
              </a:spcBef>
              <a:spcAft>
                <a:spcPts val="0"/>
              </a:spcAft>
              <a:buClrTx/>
              <a:buSzTx/>
              <a:tabLst/>
            </a:pPr>
            <a:r>
              <a:rPr lang="en-US" sz="3600" dirty="0"/>
              <a:t>Then familiarize yourself with ARK/RPS in general and the XRISM proposal form in particular.</a:t>
            </a:r>
          </a:p>
          <a:p>
            <a:pPr marR="0" algn="l" defTabSz="2438338" rtl="0" fontAlgn="auto" latinLnBrk="0" hangingPunct="0">
              <a:lnSpc>
                <a:spcPct val="100000"/>
              </a:lnSpc>
              <a:spcBef>
                <a:spcPts val="0"/>
              </a:spcBef>
              <a:spcAft>
                <a:spcPts val="0"/>
              </a:spcAft>
              <a:buClrTx/>
              <a:buSzTx/>
              <a:tabLst/>
            </a:pPr>
            <a:r>
              <a:rPr lang="en-US" sz="3600" dirty="0"/>
              <a:t>See </a:t>
            </a:r>
            <a:r>
              <a:rPr lang="en-US" sz="3600" dirty="0">
                <a:hlinkClick r:id="rId2"/>
              </a:rPr>
              <a:t>https://heasarc.gsfc.nasa.gov/ark/xrism/help.html</a:t>
            </a:r>
            <a:r>
              <a:rPr lang="en-US" sz="3600" dirty="0"/>
              <a:t> (already public).</a:t>
            </a:r>
          </a:p>
          <a:p>
            <a:pPr marR="0" algn="l" defTabSz="2438338"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16892214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30326-E948-FFEA-482D-90C6678C5C63}"/>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3" name="TextBox 2">
            <a:extLst>
              <a:ext uri="{FF2B5EF4-FFF2-40B4-BE49-F238E27FC236}">
                <a16:creationId xmlns:a16="http://schemas.microsoft.com/office/drawing/2014/main" id="{DD481E27-6115-F352-79E6-1F112B08D8DD}"/>
              </a:ext>
            </a:extLst>
          </p:cNvPr>
          <p:cNvSpPr txBox="1"/>
          <p:nvPr/>
        </p:nvSpPr>
        <p:spPr>
          <a:xfrm>
            <a:off x="9544012" y="616877"/>
            <a:ext cx="528349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ARK User Profile</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98A6EE5E-9B2D-0851-6617-824E2AD6C00F}"/>
              </a:ext>
            </a:extLst>
          </p:cNvPr>
          <p:cNvSpPr txBox="1"/>
          <p:nvPr/>
        </p:nvSpPr>
        <p:spPr>
          <a:xfrm>
            <a:off x="1268411" y="2587542"/>
            <a:ext cx="11101593" cy="7304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Helvetica Neue"/>
              </a:rPr>
              <a:t>Your ARK Profile contains name, affiliation, institutional address </a:t>
            </a:r>
            <a:r>
              <a:rPr kumimoji="0" lang="en-US" sz="3600" b="0" i="0" u="none" strike="noStrike" cap="none" spc="0" normalizeH="0" baseline="0" dirty="0">
                <a:ln>
                  <a:noFill/>
                </a:ln>
                <a:solidFill>
                  <a:srgbClr val="FF0000"/>
                </a:solidFill>
                <a:effectLst/>
                <a:uFillTx/>
                <a:latin typeface="+mn-lt"/>
                <a:ea typeface="+mn-ea"/>
                <a:cs typeface="+mn-cs"/>
                <a:sym typeface="Helvetica Neue"/>
              </a:rPr>
              <a:t>(</a:t>
            </a:r>
            <a:r>
              <a:rPr lang="en-US" sz="3600" dirty="0">
                <a:solidFill>
                  <a:srgbClr val="FF0000"/>
                </a:solidFill>
              </a:rPr>
              <a:t>including country)</a:t>
            </a:r>
            <a:r>
              <a:rPr lang="en-US" sz="3600" dirty="0">
                <a:solidFill>
                  <a:schemeClr val="tx1"/>
                </a:solidFill>
              </a:rPr>
              <a:t> that will be used to automatically fill the PI filed of any proposals you create and/or submit.</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If you move to a different institution, you can update your ARK Profile (as long as you known your ARK user ID and password.</a:t>
            </a: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3600" dirty="0">
                <a:solidFill>
                  <a:schemeClr val="tx1"/>
                </a:solidFill>
              </a:rPr>
              <a:t>Note the last tick box – this is the mechanism to specify whether you want e-mail confirmation when you’ve submitted a proposal.</a:t>
            </a:r>
            <a:endParaRPr kumimoji="0" lang="en-US" sz="3600" b="0" i="0" u="none" strike="noStrike" cap="none" spc="0" normalizeH="0" baseline="0" dirty="0">
              <a:ln>
                <a:noFill/>
              </a:ln>
              <a:solidFill>
                <a:schemeClr val="tx1"/>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6" name="Picture 5" descr="A screenshot of a computer&#10;&#10;Description automatically generated">
            <a:extLst>
              <a:ext uri="{FF2B5EF4-FFF2-40B4-BE49-F238E27FC236}">
                <a16:creationId xmlns:a16="http://schemas.microsoft.com/office/drawing/2014/main" id="{F7DAD278-99BB-1FF1-1523-4AB0BFBB6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8836" y="2032532"/>
            <a:ext cx="9771464" cy="10743667"/>
          </a:xfrm>
          <a:prstGeom prst="rect">
            <a:avLst/>
          </a:prstGeom>
        </p:spPr>
      </p:pic>
    </p:spTree>
    <p:extLst>
      <p:ext uri="{BB962C8B-B14F-4D97-AF65-F5344CB8AC3E}">
        <p14:creationId xmlns:p14="http://schemas.microsoft.com/office/powerpoint/2010/main" val="957519590"/>
      </p:ext>
    </p:extLst>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12781</TotalTime>
  <Words>2896</Words>
  <Application>Microsoft Macintosh PowerPoint</Application>
  <PresentationFormat>Custom</PresentationFormat>
  <Paragraphs>178</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Helvetica Neue</vt:lpstr>
      <vt:lpstr>Helvetica Neue Medium</vt:lpstr>
      <vt:lpstr>Wingdings</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Mukai, Koji (GSFC-662.0)[UNIVERSITY OF MARYLAND BALTIMORE CO]</cp:lastModifiedBy>
  <cp:revision>21</cp:revision>
  <dcterms:modified xsi:type="dcterms:W3CDTF">2024-01-19T16:04:25Z</dcterms:modified>
</cp:coreProperties>
</file>